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6"/>
  </p:notesMasterIdLst>
  <p:handoutMasterIdLst>
    <p:handoutMasterId r:id="rId47"/>
  </p:handoutMasterIdLst>
  <p:sldIdLst>
    <p:sldId id="318" r:id="rId5"/>
    <p:sldId id="319" r:id="rId6"/>
    <p:sldId id="586" r:id="rId7"/>
    <p:sldId id="587" r:id="rId8"/>
    <p:sldId id="588" r:id="rId9"/>
    <p:sldId id="589" r:id="rId10"/>
    <p:sldId id="590" r:id="rId11"/>
    <p:sldId id="591" r:id="rId12"/>
    <p:sldId id="562" r:id="rId13"/>
    <p:sldId id="563" r:id="rId14"/>
    <p:sldId id="565" r:id="rId15"/>
    <p:sldId id="315" r:id="rId16"/>
    <p:sldId id="557" r:id="rId17"/>
    <p:sldId id="568" r:id="rId18"/>
    <p:sldId id="546" r:id="rId19"/>
    <p:sldId id="548" r:id="rId20"/>
    <p:sldId id="549" r:id="rId21"/>
    <p:sldId id="287" r:id="rId22"/>
    <p:sldId id="570" r:id="rId23"/>
    <p:sldId id="582" r:id="rId24"/>
    <p:sldId id="276" r:id="rId25"/>
    <p:sldId id="280" r:id="rId26"/>
    <p:sldId id="575" r:id="rId27"/>
    <p:sldId id="576" r:id="rId28"/>
    <p:sldId id="577" r:id="rId29"/>
    <p:sldId id="578" r:id="rId30"/>
    <p:sldId id="579" r:id="rId31"/>
    <p:sldId id="580" r:id="rId32"/>
    <p:sldId id="299" r:id="rId33"/>
    <p:sldId id="581" r:id="rId34"/>
    <p:sldId id="469" r:id="rId35"/>
    <p:sldId id="470" r:id="rId36"/>
    <p:sldId id="472" r:id="rId37"/>
    <p:sldId id="486" r:id="rId38"/>
    <p:sldId id="487" r:id="rId39"/>
    <p:sldId id="465" r:id="rId40"/>
    <p:sldId id="467" r:id="rId41"/>
    <p:sldId id="488" r:id="rId42"/>
    <p:sldId id="489" r:id="rId43"/>
    <p:sldId id="571" r:id="rId44"/>
    <p:sldId id="263" r:id="rId4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6571" autoAdjust="0"/>
  </p:normalViewPr>
  <p:slideViewPr>
    <p:cSldViewPr snapToGrid="0" showGuides="1">
      <p:cViewPr varScale="1">
        <p:scale>
          <a:sx n="90" d="100"/>
          <a:sy n="90" d="100"/>
        </p:scale>
        <p:origin x="752" y="68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24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A019424C-5189-C848-83CF-B45EF922D50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or full block vectorized input and output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wrappers to vectorize and configure the data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select derivative quantities to return with masking</a:t>
            </a:r>
          </a:p>
          <a:p>
            <a:endParaRPr lang="en-US" dirty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1FF979-7D83-2A4A-88DD-A0493D78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11484"/>
            <a:ext cx="11376442" cy="92974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2" y="1714985"/>
            <a:ext cx="11160961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1168750"/>
            <a:ext cx="11160961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999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170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4" r:id="rId9"/>
    <p:sldLayoutId id="2147483955" r:id="rId10"/>
    <p:sldLayoutId id="2147483958" r:id="rId11"/>
    <p:sldLayoutId id="2147483956" r:id="rId12"/>
    <p:sldLayoutId id="2147483957" r:id="rId13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lash.uchicago.edu/site/flashcode/user_support/robodoc-FLASH4_4p6/home.py?submit=docs/source/physics/Eos/Eos_F90.html#robo39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flash.uchicago.edu/site/flashcode/user_support/robodoc-FLASH4_4p6/home.py?submit=docs/source/physics/Eos/Eos_getData_F90.html#robo398" TargetMode="External"/><Relationship Id="rId4" Type="http://schemas.openxmlformats.org/officeDocument/2006/relationships/hyperlink" Target="http://flash.uchicago.edu/site/flashcode/user_support/robodoc-FLASH4_4p6/home.py?submit=docs/source/physics/Eos/Eos_wrapped_F90.html#robo40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011488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c19-bssw-eva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and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/>
              <a:t>Anshu</a:t>
            </a:r>
            <a:r>
              <a:rPr lang="en-US" u="sng" dirty="0"/>
              <a:t>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r>
              <a:rPr lang="en-US" sz="2000" dirty="0"/>
              <a:t>Better Scientific Software Tutorial</a:t>
            </a:r>
            <a:br>
              <a:rPr lang="en-US" sz="2000" dirty="0"/>
            </a:br>
            <a:r>
              <a:rPr lang="en-US" sz="2000" dirty="0"/>
              <a:t>SC19, Denver, Colorado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643262" y="2013026"/>
            <a:ext cx="2377639" cy="4017451"/>
            <a:chOff x="578459" y="643786"/>
            <a:chExt cx="3170186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8459" y="1493469"/>
              <a:ext cx="3170186" cy="861775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 Architecture</a:t>
              </a:r>
            </a:p>
            <a:p>
              <a:r>
                <a:rPr lang="en-US" dirty="0"/>
                <a:t>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63553" y="1136229"/>
              <a:ext cx="1" cy="3572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  <a:endCxn id="10" idx="0"/>
            </p:cNvCxnSpPr>
            <p:nvPr/>
          </p:nvCxnSpPr>
          <p:spPr>
            <a:xfrm flipH="1">
              <a:off x="2158591" y="2355244"/>
              <a:ext cx="4961" cy="5230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411495" y="2411375"/>
            <a:ext cx="1095172" cy="3619103"/>
            <a:chOff x="5164498" y="643786"/>
            <a:chExt cx="1460230" cy="4825471"/>
          </a:xfrm>
        </p:grpSpPr>
        <p:sp>
          <p:nvSpPr>
            <p:cNvPr id="14" name="TextBox 13"/>
            <p:cNvSpPr txBox="1"/>
            <p:nvPr/>
          </p:nvSpPr>
          <p:spPr>
            <a:xfrm>
              <a:off x="5324494" y="643786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4976814"/>
              <a:ext cx="1460230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stCxn id="14" idx="2"/>
              <a:endCxn id="15" idx="0"/>
            </p:cNvCxnSpPr>
            <p:nvPr/>
          </p:nvCxnSpPr>
          <p:spPr>
            <a:xfrm>
              <a:off x="5866524" y="1136229"/>
              <a:ext cx="37357" cy="3885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19" idx="0"/>
            </p:cNvCxnSpPr>
            <p:nvPr/>
          </p:nvCxnSpPr>
          <p:spPr>
            <a:xfrm>
              <a:off x="5893218" y="4427582"/>
              <a:ext cx="1395" cy="5492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stCxn id="13" idx="1"/>
            <a:endCxn id="8" idx="1"/>
          </p:cNvCxnSpPr>
          <p:nvPr/>
        </p:nvCxnSpPr>
        <p:spPr>
          <a:xfrm rot="10800000">
            <a:off x="3643263" y="2973455"/>
            <a:ext cx="642721" cy="2872357"/>
          </a:xfrm>
          <a:prstGeom prst="bentConnector3">
            <a:avLst>
              <a:gd name="adj1" fmla="val 13556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8" idx="3"/>
            <a:endCxn id="16" idx="3"/>
          </p:cNvCxnSpPr>
          <p:nvPr/>
        </p:nvCxnSpPr>
        <p:spPr>
          <a:xfrm flipV="1">
            <a:off x="7458590" y="4251851"/>
            <a:ext cx="18361" cy="812705"/>
          </a:xfrm>
          <a:prstGeom prst="bentConnector3">
            <a:avLst>
              <a:gd name="adj1" fmla="val 134503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40618" y="137356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69708" y="137356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stCxn id="19" idx="1"/>
            <a:endCxn id="13" idx="3"/>
          </p:cNvCxnSpPr>
          <p:nvPr/>
        </p:nvCxnSpPr>
        <p:spPr>
          <a:xfrm rot="10800000">
            <a:off x="5393979" y="5845812"/>
            <a:ext cx="1017516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8" idx="3"/>
            <a:endCxn id="15" idx="1"/>
          </p:cNvCxnSpPr>
          <p:nvPr/>
        </p:nvCxnSpPr>
        <p:spPr>
          <a:xfrm>
            <a:off x="6020901" y="2973454"/>
            <a:ext cx="666849" cy="28332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1" idx="1"/>
            <a:endCxn id="4" idx="1"/>
          </p:cNvCxnSpPr>
          <p:nvPr/>
        </p:nvCxnSpPr>
        <p:spPr>
          <a:xfrm rot="10800000">
            <a:off x="4021605" y="2197692"/>
            <a:ext cx="502795" cy="2296610"/>
          </a:xfrm>
          <a:prstGeom prst="bentConnector3">
            <a:avLst>
              <a:gd name="adj1" fmla="val 35495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9" idx="1"/>
            <a:endCxn id="11" idx="3"/>
          </p:cNvCxnSpPr>
          <p:nvPr/>
        </p:nvCxnSpPr>
        <p:spPr>
          <a:xfrm rot="10800000">
            <a:off x="5132323" y="4494302"/>
            <a:ext cx="1279173" cy="135151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E6F2CA-08E2-BE44-BB49-184DC2AE3E05}"/>
              </a:ext>
            </a:extLst>
          </p:cNvPr>
          <p:cNvSpPr txBox="1"/>
          <p:nvPr/>
        </p:nvSpPr>
        <p:spPr>
          <a:xfrm>
            <a:off x="8740469" y="220979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172EDB7-CE70-8B47-8CF0-8A8FF97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802" y="422364"/>
            <a:ext cx="6435851" cy="510909"/>
          </a:xfrm>
        </p:spPr>
        <p:txBody>
          <a:bodyPr/>
          <a:lstStyle/>
          <a:p>
            <a:r>
              <a:rPr lang="en-US" dirty="0"/>
              <a:t>A successful model</a:t>
            </a:r>
          </a:p>
        </p:txBody>
      </p:sp>
    </p:spTree>
    <p:extLst>
      <p:ext uri="{BB962C8B-B14F-4D97-AF65-F5344CB8AC3E}">
        <p14:creationId xmlns:p14="http://schemas.microsoft.com/office/powerpoint/2010/main" val="14856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411480"/>
            <a:ext cx="11372473" cy="929485"/>
          </a:xfrm>
        </p:spPr>
        <p:txBody>
          <a:bodyPr/>
          <a:lstStyle/>
          <a:p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Example From FLASH:</a:t>
            </a:r>
            <a:b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</a:b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EOS interface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68828"/>
            <a:ext cx="6903141" cy="43185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Hierarchy in complexity of interfaces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3"/>
              </a:rPr>
              <a:t>collection of points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4"/>
              </a:rPr>
              <a:t>sections of a block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Different levels in the hierarchy give different degrees of control to the client routines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Most of the complexity is completely hidden from casual users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More sophisticated users can bypass the wrappers for greater control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Done with elaborate machinery of 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  <a:hlinkClick r:id="rId5"/>
              </a:rPr>
              <a:t>masks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 and defined constants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  <a:buFont typeface="Zapf Dingbats" charset="0"/>
              <a:buNone/>
            </a:pPr>
            <a:endParaRPr lang="en-US" dirty="0">
              <a:latin typeface="Arial" charset="0"/>
              <a:ea typeface="ヒラギノ角ゴ Pro W3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2A35B-2EC2-1346-85B9-FC6B58442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71" y="1468828"/>
            <a:ext cx="4127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9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Preparing for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41" y="1156185"/>
            <a:ext cx="11160961" cy="4422776"/>
          </a:xfrm>
        </p:spPr>
        <p:txBody>
          <a:bodyPr/>
          <a:lstStyle/>
          <a:p>
            <a:r>
              <a:rPr lang="en-US" dirty="0"/>
              <a:t>Much larger codes</a:t>
            </a:r>
          </a:p>
          <a:p>
            <a:pPr lvl="1"/>
            <a:r>
              <a:rPr lang="en-US" dirty="0"/>
              <a:t>Transition time much longer than before</a:t>
            </a:r>
          </a:p>
          <a:p>
            <a:pPr lvl="1"/>
            <a:r>
              <a:rPr lang="en-US" dirty="0"/>
              <a:t>Platform life &lt;&lt;&lt; code lifecycle</a:t>
            </a:r>
          </a:p>
          <a:p>
            <a:pPr lvl="1"/>
            <a:r>
              <a:rPr lang="en-US" dirty="0"/>
              <a:t>Platform life ~= transition time</a:t>
            </a:r>
          </a:p>
          <a:p>
            <a:pPr lvl="1"/>
            <a:r>
              <a:rPr lang="en-US" dirty="0"/>
              <a:t>Same generation has different platforms</a:t>
            </a:r>
          </a:p>
          <a:p>
            <a:r>
              <a:rPr lang="en-US" dirty="0"/>
              <a:t>No single machine model to program to</a:t>
            </a:r>
          </a:p>
          <a:p>
            <a:r>
              <a:rPr lang="en-US" dirty="0"/>
              <a:t>Need to deepen parallel hierarchy and lift abstraction</a:t>
            </a:r>
          </a:p>
          <a:p>
            <a:pPr lvl="1"/>
            <a:r>
              <a:rPr lang="en-US" dirty="0"/>
              <a:t>Let abstraction and middle layers do the heavy lifting for portability</a:t>
            </a:r>
          </a:p>
          <a:p>
            <a:pPr lvl="1"/>
            <a:r>
              <a:rPr lang="en-US" dirty="0"/>
              <a:t>Many ideas, little convergence.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7847-61DA-3B48-9F77-626C27F0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ED5F-A53C-1F41-95EC-B2CA8BF9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524000"/>
            <a:ext cx="7010400" cy="4572000"/>
          </a:xfrm>
        </p:spPr>
        <p:txBody>
          <a:bodyPr/>
          <a:lstStyle/>
          <a:p>
            <a:r>
              <a:rPr lang="en-US" sz="2400" dirty="0"/>
              <a:t>Composing tasks</a:t>
            </a:r>
          </a:p>
          <a:p>
            <a:pPr lvl="1"/>
            <a:r>
              <a:rPr lang="en-US" dirty="0"/>
              <a:t>Components or kernels</a:t>
            </a:r>
          </a:p>
          <a:p>
            <a:pPr lvl="1"/>
            <a:endParaRPr lang="en-US" dirty="0"/>
          </a:p>
          <a:p>
            <a:r>
              <a:rPr lang="en-US" sz="2400" dirty="0"/>
              <a:t>Task orchestration</a:t>
            </a:r>
          </a:p>
          <a:p>
            <a:pPr lvl="1"/>
            <a:r>
              <a:rPr lang="en-US" dirty="0"/>
              <a:t>Mapping tasks to devices</a:t>
            </a:r>
          </a:p>
          <a:p>
            <a:pPr lvl="2"/>
            <a:r>
              <a:rPr lang="en-US" sz="2400" dirty="0"/>
              <a:t>CPU, accelerators, specialized devices</a:t>
            </a:r>
          </a:p>
          <a:p>
            <a:pPr lvl="1"/>
            <a:r>
              <a:rPr lang="en-US" dirty="0"/>
              <a:t>Managing data movement between devices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4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1979612" y="1361343"/>
            <a:ext cx="1752600" cy="11430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Real view : A </a:t>
            </a:r>
          </a:p>
          <a:p>
            <a:r>
              <a:rPr lang="en-US" dirty="0"/>
              <a:t>whole domain </a:t>
            </a:r>
          </a:p>
          <a:p>
            <a:r>
              <a:rPr lang="en-US" dirty="0"/>
              <a:t>with many </a:t>
            </a:r>
          </a:p>
          <a:p>
            <a:r>
              <a:rPr lang="en-US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055812" y="2963927"/>
            <a:ext cx="1600200" cy="9906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Functional </a:t>
            </a:r>
          </a:p>
          <a:p>
            <a:r>
              <a:rPr lang="en-US" dirty="0"/>
              <a:t>decomposition</a:t>
            </a:r>
          </a:p>
          <a:p>
            <a:endParaRPr lang="en-US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42012" y="1361343"/>
            <a:ext cx="1828800" cy="114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Virtual view :</a:t>
            </a:r>
          </a:p>
          <a:p>
            <a:r>
              <a:rPr lang="en-US" dirty="0"/>
              <a:t>domain sections </a:t>
            </a:r>
          </a:p>
          <a:p>
            <a:r>
              <a:rPr lang="en-US" dirty="0"/>
              <a:t>as stand-alone </a:t>
            </a:r>
          </a:p>
          <a:p>
            <a:r>
              <a:rPr lang="en-US" dirty="0"/>
              <a:t>computation unit </a:t>
            </a:r>
          </a:p>
          <a:p>
            <a:endParaRPr lang="en-US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3987190" y="4126639"/>
            <a:ext cx="1763174" cy="1295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Virtual view</a:t>
            </a:r>
          </a:p>
          <a:p>
            <a:r>
              <a:rPr lang="en-US" dirty="0"/>
              <a:t>collection of</a:t>
            </a:r>
          </a:p>
          <a:p>
            <a:r>
              <a:rPr lang="en-US" dirty="0"/>
              <a:t>components </a:t>
            </a:r>
          </a:p>
          <a:p>
            <a:endParaRPr lang="en-US" dirty="0"/>
          </a:p>
        </p:txBody>
      </p:sp>
      <p:cxnSp>
        <p:nvCxnSpPr>
          <p:cNvPr id="24" name="Elbow Connector 23"/>
          <p:cNvCxnSpPr>
            <a:stCxn id="18441" idx="2"/>
            <a:endCxn id="39" idx="1"/>
          </p:cNvCxnSpPr>
          <p:nvPr/>
        </p:nvCxnSpPr>
        <p:spPr>
          <a:xfrm rot="16200000" flipH="1">
            <a:off x="3011645" y="3798794"/>
            <a:ext cx="819812" cy="11312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561378" y="2426961"/>
            <a:ext cx="1763174" cy="2995078"/>
            <a:chOff x="7076026" y="2793833"/>
            <a:chExt cx="1763174" cy="2995078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7169698" y="2793833"/>
              <a:ext cx="1632442" cy="1143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  <a:p>
              <a:r>
                <a:rPr lang="en-US" dirty="0"/>
                <a:t>Memory</a:t>
              </a:r>
            </a:p>
            <a:p>
              <a:r>
                <a:rPr lang="en-US" dirty="0"/>
                <a:t>access and </a:t>
              </a:r>
            </a:p>
            <a:p>
              <a:r>
                <a:rPr lang="en-US" dirty="0"/>
                <a:t>compute</a:t>
              </a:r>
            </a:p>
            <a:p>
              <a:r>
                <a:rPr lang="en-US" dirty="0"/>
                <a:t>optimization</a:t>
              </a:r>
            </a:p>
            <a:p>
              <a:endParaRPr lang="en-US" dirty="0"/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076026" y="4493510"/>
              <a:ext cx="1763174" cy="1295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  <a:p>
              <a:r>
                <a:rPr lang="en-US" dirty="0"/>
                <a:t>Parallelization</a:t>
              </a:r>
            </a:p>
            <a:p>
              <a:r>
                <a:rPr lang="en-US" dirty="0"/>
                <a:t>and scaling</a:t>
              </a:r>
            </a:p>
            <a:p>
              <a:r>
                <a:rPr lang="en-US" dirty="0"/>
                <a:t>optimization</a:t>
              </a:r>
            </a:p>
            <a:p>
              <a:endParaRPr lang="en-US" dirty="0"/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87190" y="1361344"/>
            <a:ext cx="1731252" cy="114379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Spatial</a:t>
            </a:r>
          </a:p>
          <a:p>
            <a:r>
              <a:rPr lang="en-US" dirty="0"/>
              <a:t>decomposition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32212" y="1932843"/>
            <a:ext cx="254978" cy="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718442" y="1933241"/>
            <a:ext cx="2235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>
            <a:off x="2855912" y="2504343"/>
            <a:ext cx="0" cy="459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9" idx="3"/>
            <a:endCxn id="18436" idx="2"/>
          </p:cNvCxnSpPr>
          <p:nvPr/>
        </p:nvCxnSpPr>
        <p:spPr>
          <a:xfrm flipV="1">
            <a:off x="5750364" y="2505137"/>
            <a:ext cx="1106048" cy="22692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827212" y="218043"/>
            <a:ext cx="8229600" cy="510909"/>
          </a:xfrm>
        </p:spPr>
        <p:txBody>
          <a:bodyPr/>
          <a:lstStyle/>
          <a:p>
            <a:r>
              <a:rPr lang="en-US" dirty="0"/>
              <a:t>Example: PDE’s</a:t>
            </a:r>
          </a:p>
        </p:txBody>
      </p:sp>
      <p:cxnSp>
        <p:nvCxnSpPr>
          <p:cNvPr id="20" name="Elbow Connector 19"/>
          <p:cNvCxnSpPr>
            <a:stCxn id="18436" idx="3"/>
            <a:endCxn id="18437" idx="0"/>
          </p:cNvCxnSpPr>
          <p:nvPr/>
        </p:nvCxnSpPr>
        <p:spPr>
          <a:xfrm>
            <a:off x="7770813" y="1933241"/>
            <a:ext cx="1700459" cy="4937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50" idx="2"/>
            <a:endCxn id="45" idx="0"/>
          </p:cNvCxnSpPr>
          <p:nvPr/>
        </p:nvCxnSpPr>
        <p:spPr>
          <a:xfrm rot="16200000" flipH="1">
            <a:off x="6337140" y="1020814"/>
            <a:ext cx="1621500" cy="4590149"/>
          </a:xfrm>
          <a:prstGeom prst="bentConnector3">
            <a:avLst>
              <a:gd name="adj1" fmla="val 712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5978348" y="2987382"/>
            <a:ext cx="1752600" cy="9906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Abstraction at </a:t>
            </a:r>
          </a:p>
          <a:p>
            <a:r>
              <a:rPr lang="en-US" dirty="0"/>
              <a:t>solver level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6" name="Straight Arrow Connector 85"/>
          <p:cNvCxnSpPr>
            <a:endCxn id="85" idx="0"/>
          </p:cNvCxnSpPr>
          <p:nvPr/>
        </p:nvCxnSpPr>
        <p:spPr>
          <a:xfrm>
            <a:off x="6854648" y="260638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8561379" y="1359970"/>
            <a:ext cx="1696199" cy="857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code </a:t>
            </a:r>
          </a:p>
          <a:p>
            <a:r>
              <a:rPr lang="en-US"/>
              <a:t>transformation</a:t>
            </a:r>
          </a:p>
        </p:txBody>
      </p:sp>
      <p:cxnSp>
        <p:nvCxnSpPr>
          <p:cNvPr id="88" name="Elbow Connector 87"/>
          <p:cNvCxnSpPr>
            <a:endCxn id="87" idx="1"/>
          </p:cNvCxnSpPr>
          <p:nvPr/>
        </p:nvCxnSpPr>
        <p:spPr>
          <a:xfrm flipV="1">
            <a:off x="7730948" y="1788654"/>
            <a:ext cx="830430" cy="16940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87" idx="2"/>
          </p:cNvCxnSpPr>
          <p:nvPr/>
        </p:nvCxnSpPr>
        <p:spPr>
          <a:xfrm>
            <a:off x="9409479" y="2217338"/>
            <a:ext cx="0" cy="209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  <a:endCxn id="87" idx="1"/>
          </p:cNvCxnSpPr>
          <p:nvPr/>
        </p:nvCxnSpPr>
        <p:spPr>
          <a:xfrm>
            <a:off x="7770812" y="1788654"/>
            <a:ext cx="7905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6187558" y="4213928"/>
            <a:ext cx="1763174" cy="647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Fusing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187558" y="5029634"/>
            <a:ext cx="1763174" cy="647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Dynamic </a:t>
            </a:r>
          </a:p>
          <a:p>
            <a:r>
              <a:rPr lang="en-US" dirty="0"/>
              <a:t>Scheduling</a:t>
            </a:r>
          </a:p>
        </p:txBody>
      </p:sp>
      <p:cxnSp>
        <p:nvCxnSpPr>
          <p:cNvPr id="93" name="Elbow Connector 92"/>
          <p:cNvCxnSpPr>
            <a:endCxn id="91" idx="1"/>
          </p:cNvCxnSpPr>
          <p:nvPr/>
        </p:nvCxnSpPr>
        <p:spPr>
          <a:xfrm flipV="1">
            <a:off x="5748600" y="4537778"/>
            <a:ext cx="438958" cy="33780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2" idx="1"/>
          </p:cNvCxnSpPr>
          <p:nvPr/>
        </p:nvCxnSpPr>
        <p:spPr>
          <a:xfrm>
            <a:off x="5748600" y="4875584"/>
            <a:ext cx="438958" cy="477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91" idx="3"/>
          </p:cNvCxnSpPr>
          <p:nvPr/>
        </p:nvCxnSpPr>
        <p:spPr>
          <a:xfrm flipV="1">
            <a:off x="7950732" y="2998462"/>
            <a:ext cx="704318" cy="15393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cxnSpLocks/>
            <a:stCxn id="92" idx="3"/>
          </p:cNvCxnSpPr>
          <p:nvPr/>
        </p:nvCxnSpPr>
        <p:spPr>
          <a:xfrm flipV="1">
            <a:off x="7950732" y="4774340"/>
            <a:ext cx="610646" cy="5791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91" grpId="0" animBg="1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4122580" y="3833363"/>
            <a:ext cx="1200463" cy="74314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Fine grained</a:t>
            </a:r>
          </a:p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636856" y="1436747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5661650" y="5158414"/>
            <a:ext cx="1322725" cy="971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  <a:p>
            <a:endParaRPr lang="en-US" sz="1350" dirty="0"/>
          </a:p>
        </p:txBody>
      </p:sp>
      <p:grpSp>
        <p:nvGrpSpPr>
          <p:cNvPr id="29" name="Group 28"/>
          <p:cNvGrpSpPr/>
          <p:nvPr/>
        </p:nvGrpSpPr>
        <p:grpSpPr>
          <a:xfrm>
            <a:off x="7665615" y="2514600"/>
            <a:ext cx="1324398" cy="2343405"/>
            <a:chOff x="7169698" y="2637047"/>
            <a:chExt cx="1765404" cy="3123726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7169698" y="2637047"/>
              <a:ext cx="1632443" cy="11430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Memory</a:t>
              </a:r>
            </a:p>
            <a:p>
              <a:r>
                <a:rPr lang="en-US" sz="1350" dirty="0"/>
                <a:t>access and </a:t>
              </a:r>
            </a:p>
            <a:p>
              <a:r>
                <a:rPr lang="en-US" sz="1350" dirty="0"/>
                <a:t>compute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171928" y="4465372"/>
              <a:ext cx="1763174" cy="1295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Parallelization</a:t>
              </a:r>
            </a:p>
            <a:p>
              <a:r>
                <a:rPr lang="en-US" sz="1350" dirty="0"/>
                <a:t>and scaling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</p:grp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4073424" y="2667001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Hierarchical</a:t>
            </a:r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5657350" y="3248909"/>
            <a:ext cx="1314792" cy="74314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Constrained </a:t>
            </a:r>
          </a:p>
          <a:p>
            <a:r>
              <a:rPr lang="en-US" sz="1350" dirty="0"/>
              <a:t>semantics</a:t>
            </a:r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C7C703-8A12-F04A-8A96-60E032BE7AE9}"/>
              </a:ext>
            </a:extLst>
          </p:cNvPr>
          <p:cNvSpPr/>
          <p:nvPr/>
        </p:nvSpPr>
        <p:spPr>
          <a:xfrm>
            <a:off x="2214072" y="2335920"/>
            <a:ext cx="1467742" cy="299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discretized</a:t>
            </a:r>
          </a:p>
          <a:p>
            <a:pPr algn="ctr"/>
            <a:r>
              <a:rPr lang="en-US" dirty="0"/>
              <a:t>whole </a:t>
            </a:r>
          </a:p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multiple </a:t>
            </a:r>
          </a:p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6EA192-A3AA-F749-B4C0-F1EF13F76C34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720853" y="3096033"/>
            <a:ext cx="35257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CFE7AD-AE35-4444-88E8-3042020DC361}"/>
              </a:ext>
            </a:extLst>
          </p:cNvPr>
          <p:cNvCxnSpPr>
            <a:cxnSpLocks/>
          </p:cNvCxnSpPr>
          <p:nvPr/>
        </p:nvCxnSpPr>
        <p:spPr>
          <a:xfrm>
            <a:off x="3729645" y="4204935"/>
            <a:ext cx="35257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08E8A0D6-405E-5E4D-99C7-CDC6870A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FLASH5 approach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B625FC-BDA5-0841-8A8F-34ABD8155501}"/>
              </a:ext>
            </a:extLst>
          </p:cNvPr>
          <p:cNvSpPr txBox="1">
            <a:spLocks/>
          </p:cNvSpPr>
          <p:nvPr/>
        </p:nvSpPr>
        <p:spPr>
          <a:xfrm>
            <a:off x="1979612" y="57332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D8055AB-233B-2247-8784-FB87DB524F28}"/>
              </a:ext>
            </a:extLst>
          </p:cNvPr>
          <p:cNvCxnSpPr>
            <a:stCxn id="50" idx="0"/>
            <a:endCxn id="18436" idx="1"/>
          </p:cNvCxnSpPr>
          <p:nvPr/>
        </p:nvCxnSpPr>
        <p:spPr>
          <a:xfrm rot="5400000" flipH="1" flipV="1">
            <a:off x="4779225" y="1809371"/>
            <a:ext cx="801219" cy="9140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B296442-C1FC-8247-8BD7-6ED65A7A7C2B}"/>
              </a:ext>
            </a:extLst>
          </p:cNvPr>
          <p:cNvCxnSpPr>
            <a:stCxn id="18441" idx="2"/>
            <a:endCxn id="39" idx="1"/>
          </p:cNvCxnSpPr>
          <p:nvPr/>
        </p:nvCxnSpPr>
        <p:spPr>
          <a:xfrm rot="16200000" flipH="1">
            <a:off x="4658327" y="4640992"/>
            <a:ext cx="1067809" cy="9388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EF2563-FE82-914B-A0AF-1A39D8D18091}"/>
              </a:ext>
            </a:extLst>
          </p:cNvPr>
          <p:cNvCxnSpPr>
            <a:stCxn id="18436" idx="2"/>
            <a:endCxn id="85" idx="0"/>
          </p:cNvCxnSpPr>
          <p:nvPr/>
        </p:nvCxnSpPr>
        <p:spPr>
          <a:xfrm flipH="1">
            <a:off x="6314746" y="2294815"/>
            <a:ext cx="8088" cy="9540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CFB12-CF73-F149-903E-6C112F43C520}"/>
              </a:ext>
            </a:extLst>
          </p:cNvPr>
          <p:cNvCxnSpPr>
            <a:stCxn id="39" idx="0"/>
            <a:endCxn id="85" idx="2"/>
          </p:cNvCxnSpPr>
          <p:nvPr/>
        </p:nvCxnSpPr>
        <p:spPr>
          <a:xfrm flipH="1" flipV="1">
            <a:off x="6314746" y="3992054"/>
            <a:ext cx="8266" cy="11663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C5DB443-F150-D548-8D61-926078C0A7A0}"/>
              </a:ext>
            </a:extLst>
          </p:cNvPr>
          <p:cNvCxnSpPr>
            <a:stCxn id="85" idx="3"/>
            <a:endCxn id="18437" idx="1"/>
          </p:cNvCxnSpPr>
          <p:nvPr/>
        </p:nvCxnSpPr>
        <p:spPr>
          <a:xfrm flipV="1">
            <a:off x="6972143" y="2943337"/>
            <a:ext cx="693473" cy="67714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959D35A-0BEB-1D4E-9949-7F453E9ACB7F}"/>
              </a:ext>
            </a:extLst>
          </p:cNvPr>
          <p:cNvCxnSpPr>
            <a:stCxn id="85" idx="3"/>
            <a:endCxn id="45" idx="1"/>
          </p:cNvCxnSpPr>
          <p:nvPr/>
        </p:nvCxnSpPr>
        <p:spPr>
          <a:xfrm>
            <a:off x="6972142" y="3620482"/>
            <a:ext cx="695146" cy="75162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5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80083" y="1877854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7726648" y="2836097"/>
            <a:ext cx="1322725" cy="971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Parallelization</a:t>
            </a:r>
          </a:p>
          <a:p>
            <a:r>
              <a:rPr lang="en-US" sz="1350" dirty="0"/>
              <a:t>and scaling</a:t>
            </a:r>
          </a:p>
          <a:p>
            <a:endParaRPr lang="en-US" sz="135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96782" y="1877855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r>
              <a:rPr lang="en-US" sz="1350" dirty="0"/>
              <a:t>Blocks/tiles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295558" y="2306889"/>
            <a:ext cx="684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751012" y="290129"/>
            <a:ext cx="8686800" cy="510909"/>
          </a:xfrm>
        </p:spPr>
        <p:txBody>
          <a:bodyPr/>
          <a:lstStyle/>
          <a:p>
            <a:r>
              <a:rPr lang="en-US" dirty="0"/>
              <a:t>Components in play: infrastructure </a:t>
            </a: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004698" y="3079048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Scheduling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98C148C5-93D1-C84D-9797-6866394F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774" y="2062609"/>
            <a:ext cx="1412472" cy="499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Load Distribution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152625-100D-6546-9A61-D18126F37FA6}"/>
              </a:ext>
            </a:extLst>
          </p:cNvPr>
          <p:cNvCxnSpPr>
            <a:stCxn id="18436" idx="2"/>
            <a:endCxn id="92" idx="0"/>
          </p:cNvCxnSpPr>
          <p:nvPr/>
        </p:nvCxnSpPr>
        <p:spPr>
          <a:xfrm flipH="1">
            <a:off x="6666061" y="2735922"/>
            <a:ext cx="1" cy="34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3F185C-DAB0-FF47-AAA3-F9FC5A829C76}"/>
              </a:ext>
            </a:extLst>
          </p:cNvPr>
          <p:cNvCxnSpPr>
            <a:stCxn id="18436" idx="3"/>
            <a:endCxn id="40" idx="1"/>
          </p:cNvCxnSpPr>
          <p:nvPr/>
        </p:nvCxnSpPr>
        <p:spPr>
          <a:xfrm>
            <a:off x="7352040" y="2306888"/>
            <a:ext cx="329735" cy="5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B08934-EC7D-514C-B936-8DF75A1F6D00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8388010" y="2562447"/>
            <a:ext cx="0" cy="27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8F453C-EB27-9249-86B6-F85672E17544}"/>
              </a:ext>
            </a:extLst>
          </p:cNvPr>
          <p:cNvCxnSpPr>
            <a:stCxn id="92" idx="3"/>
            <a:endCxn id="45" idx="1"/>
          </p:cNvCxnSpPr>
          <p:nvPr/>
        </p:nvCxnSpPr>
        <p:spPr>
          <a:xfrm>
            <a:off x="7327423" y="3321999"/>
            <a:ext cx="399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E40DF-5E46-6447-B9BA-A01260550913}"/>
              </a:ext>
            </a:extLst>
          </p:cNvPr>
          <p:cNvCxnSpPr>
            <a:cxnSpLocks/>
          </p:cNvCxnSpPr>
          <p:nvPr/>
        </p:nvCxnSpPr>
        <p:spPr>
          <a:xfrm>
            <a:off x="7506881" y="1369501"/>
            <a:ext cx="0" cy="151805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BFDC7E-F5F4-764D-A12F-F52B9AB6C9CA}"/>
              </a:ext>
            </a:extLst>
          </p:cNvPr>
          <p:cNvCxnSpPr>
            <a:cxnSpLocks/>
          </p:cNvCxnSpPr>
          <p:nvPr/>
        </p:nvCxnSpPr>
        <p:spPr>
          <a:xfrm flipV="1">
            <a:off x="5776862" y="2887553"/>
            <a:ext cx="1778395" cy="892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40146FC2-CC34-3F4C-B0EE-4B90040AC3E7}"/>
              </a:ext>
            </a:extLst>
          </p:cNvPr>
          <p:cNvSpPr txBox="1">
            <a:spLocks noChangeArrowheads="1"/>
          </p:cNvSpPr>
          <p:nvPr/>
        </p:nvSpPr>
        <p:spPr>
          <a:xfrm>
            <a:off x="2118497" y="4050852"/>
            <a:ext cx="7785915" cy="24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AMR infrastructure: refinement, load balancing, work redistribution</a:t>
            </a:r>
          </a:p>
          <a:p>
            <a:r>
              <a:rPr lang="en-US" sz="2400" dirty="0"/>
              <a:t>Scheduling and data movement at block and operator level</a:t>
            </a:r>
          </a:p>
        </p:txBody>
      </p:sp>
    </p:spTree>
    <p:extLst>
      <p:ext uri="{BB962C8B-B14F-4D97-AF65-F5344CB8AC3E}">
        <p14:creationId xmlns:p14="http://schemas.microsoft.com/office/powerpoint/2010/main" val="154915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462532" y="3080104"/>
            <a:ext cx="1200463" cy="74314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04862" y="2965774"/>
            <a:ext cx="1322725" cy="971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  <a:p>
            <a:endParaRPr lang="en-US" sz="1350" dirty="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712851" y="4107280"/>
            <a:ext cx="1224650" cy="857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Memory</a:t>
            </a:r>
          </a:p>
          <a:p>
            <a:r>
              <a:rPr lang="en-US" sz="1350" dirty="0"/>
              <a:t>access and </a:t>
            </a:r>
          </a:p>
          <a:p>
            <a:r>
              <a:rPr lang="en-US" sz="1350" dirty="0"/>
              <a:t>compute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cxnSpLocks/>
            <a:stCxn id="18440" idx="3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 flipH="1">
            <a:off x="3062763" y="2734298"/>
            <a:ext cx="1910" cy="345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751012" y="290129"/>
            <a:ext cx="8686800" cy="510909"/>
          </a:xfrm>
        </p:spPr>
        <p:txBody>
          <a:bodyPr/>
          <a:lstStyle/>
          <a:p>
            <a:r>
              <a:rPr lang="en-US" dirty="0"/>
              <a:t>Components in Play: operators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4271537" y="4294824"/>
            <a:ext cx="1189372" cy="66993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Abstraction at </a:t>
            </a:r>
          </a:p>
          <a:p>
            <a:r>
              <a:rPr lang="en-US" sz="1350" dirty="0"/>
              <a:t>solver level</a:t>
            </a:r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5942866" y="3819500"/>
            <a:ext cx="1272481" cy="643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code </a:t>
            </a:r>
          </a:p>
          <a:p>
            <a:r>
              <a:rPr lang="en-US" sz="1350" dirty="0"/>
              <a:t>transformation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5917745" y="4773772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 </a:t>
            </a:r>
          </a:p>
          <a:p>
            <a:r>
              <a:rPr lang="en-US" sz="1350" dirty="0"/>
              <a:t>Fusing/</a:t>
            </a:r>
            <a:r>
              <a:rPr lang="en-US" sz="1350" dirty="0" err="1"/>
              <a:t>inlining</a:t>
            </a:r>
            <a:endParaRPr lang="en-US" sz="1350" dirty="0"/>
          </a:p>
          <a:p>
            <a:r>
              <a:rPr lang="en-US" sz="1350" dirty="0"/>
              <a:t>Functions</a:t>
            </a:r>
          </a:p>
          <a:p>
            <a:endParaRPr lang="en-US" sz="13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4546F4-8CF2-7942-A794-96594BF08A99}"/>
              </a:ext>
            </a:extLst>
          </p:cNvPr>
          <p:cNvCxnSpPr>
            <a:cxnSpLocks/>
            <a:stCxn id="18441" idx="3"/>
            <a:endCxn id="39" idx="1"/>
          </p:cNvCxnSpPr>
          <p:nvPr/>
        </p:nvCxnSpPr>
        <p:spPr>
          <a:xfrm>
            <a:off x="3662995" y="3451676"/>
            <a:ext cx="541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1C4F6-6AE7-CB4F-8436-F6421E1096B3}"/>
              </a:ext>
            </a:extLst>
          </p:cNvPr>
          <p:cNvCxnSpPr>
            <a:stCxn id="39" idx="2"/>
            <a:endCxn id="85" idx="0"/>
          </p:cNvCxnSpPr>
          <p:nvPr/>
        </p:nvCxnSpPr>
        <p:spPr>
          <a:xfrm flipH="1">
            <a:off x="4866224" y="3937578"/>
            <a:ext cx="1" cy="35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8637E84-2200-4A44-9449-679EC1183DC3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 flipV="1">
            <a:off x="5460909" y="4141097"/>
            <a:ext cx="481956" cy="488693"/>
          </a:xfrm>
          <a:prstGeom prst="bentConnector3">
            <a:avLst>
              <a:gd name="adj1" fmla="val 632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2B509EF-B8A9-124C-9630-FE6AF871C24A}"/>
              </a:ext>
            </a:extLst>
          </p:cNvPr>
          <p:cNvCxnSpPr>
            <a:stCxn id="85" idx="3"/>
            <a:endCxn id="91" idx="1"/>
          </p:cNvCxnSpPr>
          <p:nvPr/>
        </p:nvCxnSpPr>
        <p:spPr>
          <a:xfrm>
            <a:off x="5460910" y="4629789"/>
            <a:ext cx="456835" cy="386934"/>
          </a:xfrm>
          <a:prstGeom prst="bentConnector3">
            <a:avLst>
              <a:gd name="adj1" fmla="val 686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E8911D4-3C26-FA4A-8797-FBDF36D90A4A}"/>
              </a:ext>
            </a:extLst>
          </p:cNvPr>
          <p:cNvCxnSpPr>
            <a:stCxn id="87" idx="3"/>
            <a:endCxn id="18437" idx="1"/>
          </p:cNvCxnSpPr>
          <p:nvPr/>
        </p:nvCxnSpPr>
        <p:spPr>
          <a:xfrm>
            <a:off x="7215347" y="4141097"/>
            <a:ext cx="497505" cy="3949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703A58D-C192-C744-ABEC-539B92961447}"/>
              </a:ext>
            </a:extLst>
          </p:cNvPr>
          <p:cNvCxnSpPr>
            <a:stCxn id="91" idx="3"/>
            <a:endCxn id="18437" idx="1"/>
          </p:cNvCxnSpPr>
          <p:nvPr/>
        </p:nvCxnSpPr>
        <p:spPr>
          <a:xfrm flipV="1">
            <a:off x="7240469" y="4536017"/>
            <a:ext cx="472382" cy="480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DC1997-9772-F443-ACED-F530D87DB4C5}"/>
              </a:ext>
            </a:extLst>
          </p:cNvPr>
          <p:cNvCxnSpPr>
            <a:cxnSpLocks/>
          </p:cNvCxnSpPr>
          <p:nvPr/>
        </p:nvCxnSpPr>
        <p:spPr>
          <a:xfrm flipH="1">
            <a:off x="5689327" y="2907200"/>
            <a:ext cx="1" cy="2444488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8BDA7804-8C46-DD42-B5C6-21D24FED1DBB}"/>
              </a:ext>
            </a:extLst>
          </p:cNvPr>
          <p:cNvSpPr txBox="1">
            <a:spLocks noChangeArrowheads="1"/>
          </p:cNvSpPr>
          <p:nvPr/>
        </p:nvSpPr>
        <p:spPr>
          <a:xfrm>
            <a:off x="5943161" y="1602678"/>
            <a:ext cx="4472881" cy="237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Abstractions for performance portability</a:t>
            </a:r>
          </a:p>
          <a:p>
            <a:r>
              <a:rPr lang="en-US" sz="2400" dirty="0"/>
              <a:t>Data orchestration for 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16840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Some 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840" y="1208315"/>
            <a:ext cx="7949966" cy="4129181"/>
          </a:xfrm>
        </p:spPr>
        <p:txBody>
          <a:bodyPr/>
          <a:lstStyle/>
          <a:p>
            <a:r>
              <a:rPr lang="en-US" dirty="0"/>
              <a:t>Many efforts to provide tools to application developers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: Integrated Option with polymorphic arrays</a:t>
            </a:r>
          </a:p>
          <a:p>
            <a:pPr lvl="1"/>
            <a:r>
              <a:rPr lang="en-US" dirty="0"/>
              <a:t>Raja : </a:t>
            </a:r>
          </a:p>
          <a:p>
            <a:pPr lvl="1"/>
            <a:r>
              <a:rPr lang="en-US" dirty="0" err="1"/>
              <a:t>TiDA</a:t>
            </a:r>
            <a:r>
              <a:rPr lang="en-US" dirty="0"/>
              <a:t>, HTA : managing tiling abstractions</a:t>
            </a:r>
          </a:p>
          <a:p>
            <a:pPr lvl="1"/>
            <a:r>
              <a:rPr lang="en-US" dirty="0" err="1"/>
              <a:t>GridTools</a:t>
            </a:r>
            <a:r>
              <a:rPr lang="en-US" dirty="0"/>
              <a:t> : comprehensive solution from CSCS-ETH</a:t>
            </a:r>
          </a:p>
          <a:p>
            <a:pPr lvl="1"/>
            <a:r>
              <a:rPr lang="en-US" dirty="0"/>
              <a:t>Dash : managing multilevel locality</a:t>
            </a:r>
          </a:p>
          <a:p>
            <a:pPr lvl="1"/>
            <a:r>
              <a:rPr lang="en-US" dirty="0"/>
              <a:t>Task based processing – OCR, charm++, HPX, Quark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Language based solutions – Julia, Chapel, UPC++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Domain specific languages </a:t>
            </a:r>
          </a:p>
        </p:txBody>
      </p:sp>
    </p:spTree>
    <p:extLst>
      <p:ext uri="{BB962C8B-B14F-4D97-AF65-F5344CB8AC3E}">
        <p14:creationId xmlns:p14="http://schemas.microsoft.com/office/powerpoint/2010/main" val="416303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2145867" y="0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Other Things to Consider</a:t>
            </a:r>
          </a:p>
        </p:txBody>
      </p:sp>
      <p:sp>
        <p:nvSpPr>
          <p:cNvPr id="51202" name="Content Placeholder 3"/>
          <p:cNvSpPr>
            <a:spLocks noGrp="1"/>
          </p:cNvSpPr>
          <p:nvPr>
            <p:ph sz="half" idx="1"/>
          </p:nvPr>
        </p:nvSpPr>
        <p:spPr>
          <a:xfrm>
            <a:off x="1799503" y="812745"/>
            <a:ext cx="8654660" cy="4171126"/>
          </a:xfrm>
        </p:spPr>
        <p:txBody>
          <a:bodyPr>
            <a:normAutofit fontScale="92500"/>
          </a:bodyPr>
          <a:lstStyle/>
          <a:p>
            <a:r>
              <a:rPr lang="en-US" dirty="0"/>
              <a:t>Leverage existing software</a:t>
            </a:r>
          </a:p>
          <a:p>
            <a:pPr lvl="1"/>
            <a:r>
              <a:rPr lang="en-US" dirty="0"/>
              <a:t>Libraries may have better solvers </a:t>
            </a:r>
          </a:p>
          <a:p>
            <a:pPr lvl="2"/>
            <a:r>
              <a:rPr lang="en-US" dirty="0"/>
              <a:t>Off-load expertise and maintenance</a:t>
            </a:r>
          </a:p>
          <a:p>
            <a:pPr lvl="1"/>
            <a:r>
              <a:rPr lang="en-US" dirty="0"/>
              <a:t>Examine the interoperability constraints</a:t>
            </a:r>
          </a:p>
          <a:p>
            <a:pPr lvl="2"/>
            <a:r>
              <a:rPr lang="en-US" dirty="0"/>
              <a:t>Many times the cost is justified even if there is more data movement</a:t>
            </a:r>
          </a:p>
          <a:p>
            <a:r>
              <a:rPr lang="en-US" dirty="0"/>
              <a:t>More available packages are attempting to achieve interoperability</a:t>
            </a:r>
          </a:p>
          <a:p>
            <a:pPr lvl="1"/>
            <a:r>
              <a:rPr lang="en-US" dirty="0"/>
              <a:t>See if a combination meets your requirements</a:t>
            </a:r>
          </a:p>
          <a:p>
            <a:r>
              <a:rPr lang="en-US" dirty="0"/>
              <a:t>May be worthwhile to let the library dictate data layout if the corresponding operations dominate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3534" y="4983871"/>
            <a:ext cx="7312129" cy="969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Institute an extremely rigorous verification regime at the outset</a:t>
            </a:r>
          </a:p>
        </p:txBody>
      </p:sp>
    </p:spTree>
    <p:extLst>
      <p:ext uri="{BB962C8B-B14F-4D97-AF65-F5344CB8AC3E}">
        <p14:creationId xmlns:p14="http://schemas.microsoft.com/office/powerpoint/2010/main" val="43553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8"/>
            <a:ext cx="11372473" cy="544664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</a:t>
            </a:r>
            <a:r>
              <a:rPr lang="en-US" sz="1800" b="1" dirty="0" err="1"/>
              <a:t>Anshu</a:t>
            </a:r>
            <a:r>
              <a:rPr lang="en-US" sz="1800" b="1" dirty="0"/>
              <a:t> Dubey, Michael A. </a:t>
            </a:r>
            <a:r>
              <a:rPr lang="en-US" sz="1800" b="1" dirty="0" err="1"/>
              <a:t>Heroux</a:t>
            </a:r>
            <a:r>
              <a:rPr lang="en-US" sz="1800" b="1" dirty="0"/>
              <a:t>, and Jared O’Neal, Better Scientific Software tutorial, in SC ‘19: International Conference for High Performance Computing, Networking, Storage and Analysis, Denver, Colorado, 2019. DOI: </a:t>
            </a:r>
            <a:r>
              <a:rPr lang="en-US" sz="1800" b="1" dirty="0">
                <a:hlinkClick r:id="rId4"/>
              </a:rPr>
              <a:t>10.6084/m9.figshare.10114880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Module Authors,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Alicia </a:t>
            </a:r>
            <a:r>
              <a:rPr lang="en-US" sz="1600" dirty="0" err="1"/>
              <a:t>Klinvex</a:t>
            </a:r>
            <a:r>
              <a:rPr lang="en-US" sz="1600" dirty="0"/>
              <a:t>, Katherine Riley, and James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7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alpha val="90000"/>
            </a:schemeClr>
          </a:solidFill>
        </p:spPr>
        <p:txBody>
          <a:bodyPr/>
          <a:lstStyle/>
          <a:p>
            <a:r>
              <a:rPr lang="en-US" dirty="0"/>
              <a:t>Testing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5215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Functionality coverage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6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2270"/>
            <a:ext cx="11376442" cy="510904"/>
          </a:xfrm>
        </p:spPr>
        <p:txBody>
          <a:bodyPr/>
          <a:lstStyle/>
          <a:p>
            <a:r>
              <a:rPr lang="en-US" b="0" dirty="0"/>
              <a:t>Challenges with legacy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22" y="1487375"/>
            <a:ext cx="8284276" cy="4905967"/>
          </a:xfrm>
        </p:spPr>
        <p:txBody>
          <a:bodyPr>
            <a:normAutofit/>
          </a:bodyPr>
          <a:lstStyle/>
          <a:p>
            <a:r>
              <a:rPr lang="en-US" dirty="0"/>
              <a:t>Legacy codes can have many gotchas</a:t>
            </a:r>
          </a:p>
          <a:p>
            <a:pPr lvl="1"/>
            <a:r>
              <a:rPr lang="en-US" dirty="0"/>
              <a:t>Dead code </a:t>
            </a:r>
          </a:p>
          <a:p>
            <a:pPr lvl="1"/>
            <a:r>
              <a:rPr lang="en-US" dirty="0"/>
              <a:t>Redundant branches</a:t>
            </a:r>
          </a:p>
          <a:p>
            <a:r>
              <a:rPr lang="en-US" dirty="0"/>
              <a:t>Interactions between sections of the code may be unknown</a:t>
            </a:r>
          </a:p>
          <a:p>
            <a:r>
              <a:rPr lang="en-US" dirty="0"/>
              <a:t>Can be difficult to differentiate between just bad code, or bad code for a good reason</a:t>
            </a:r>
          </a:p>
          <a:p>
            <a:pPr lvl="1"/>
            <a:r>
              <a:rPr lang="en-US" dirty="0"/>
              <a:t>Nested conditionals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Checking for coverage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4996" y="5235087"/>
            <a:ext cx="6894644" cy="953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DD8047"/>
                </a:solidFill>
              </a:rPr>
              <a:t>Code coverage tools are of limited help</a:t>
            </a:r>
          </a:p>
          <a:p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247903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C86-4226-4E4F-AC9C-1BD1503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5A-89FB-5647-B6BB-58E2E45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2106"/>
            <a:ext cx="11372473" cy="4802294"/>
          </a:xfrm>
        </p:spPr>
        <p:txBody>
          <a:bodyPr/>
          <a:lstStyle/>
          <a:p>
            <a:r>
              <a:rPr lang="en-US" dirty="0"/>
              <a:t>Testing at various granularity</a:t>
            </a:r>
          </a:p>
          <a:p>
            <a:pPr lvl="1"/>
            <a:r>
              <a:rPr lang="en-US" dirty="0"/>
              <a:t>Individual components</a:t>
            </a:r>
          </a:p>
          <a:p>
            <a:pPr lvl="1"/>
            <a:r>
              <a:rPr lang="en-US" dirty="0"/>
              <a:t>Interoperability of components</a:t>
            </a:r>
          </a:p>
          <a:p>
            <a:pPr lvl="1"/>
            <a:r>
              <a:rPr lang="en-US" dirty="0"/>
              <a:t>Convergence, stability and accuracy</a:t>
            </a:r>
          </a:p>
          <a:p>
            <a:r>
              <a:rPr lang="en-US" dirty="0"/>
              <a:t>Validation of individual components</a:t>
            </a:r>
          </a:p>
          <a:p>
            <a:r>
              <a:rPr lang="en-US" dirty="0"/>
              <a:t>Testing practices</a:t>
            </a:r>
          </a:p>
          <a:p>
            <a:r>
              <a:rPr lang="en-US" dirty="0"/>
              <a:t>Error bars</a:t>
            </a:r>
          </a:p>
          <a:p>
            <a:pPr lvl="1"/>
            <a:r>
              <a:rPr lang="en-US" dirty="0"/>
              <a:t>Necessary for differentiating between drift and round-off</a:t>
            </a:r>
          </a:p>
          <a:p>
            <a:r>
              <a:rPr lang="en-US" dirty="0"/>
              <a:t>Selection of tests for coverage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20152" y="1253969"/>
            <a:ext cx="6379056" cy="4434729"/>
          </a:xfrm>
        </p:spPr>
        <p:txBody>
          <a:bodyPr>
            <a:normAutofit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2048" y="3705543"/>
            <a:ext cx="2208772" cy="172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Jenkins</a:t>
            </a:r>
          </a:p>
          <a:p>
            <a:pPr algn="ctr"/>
            <a:r>
              <a:rPr lang="en-US" sz="2399" b="1" dirty="0"/>
              <a:t>C-dash</a:t>
            </a:r>
          </a:p>
          <a:p>
            <a:pPr algn="ctr"/>
            <a:r>
              <a:rPr lang="en-US" sz="2399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CA4D7AB-7F5E-4542-999E-4B8EA5A9F04F}"/>
              </a:ext>
            </a:extLst>
          </p:cNvPr>
          <p:cNvSpPr txBox="1">
            <a:spLocks/>
          </p:cNvSpPr>
          <p:nvPr/>
        </p:nvSpPr>
        <p:spPr bwMode="auto">
          <a:xfrm>
            <a:off x="365760" y="1288272"/>
            <a:ext cx="5035859" cy="2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of ongoing verification</a:t>
            </a:r>
          </a:p>
          <a:p>
            <a:r>
              <a:rPr lang="en-US" dirty="0"/>
              <a:t>Automating is helpful</a:t>
            </a:r>
          </a:p>
          <a:p>
            <a:r>
              <a:rPr lang="en-US" dirty="0"/>
              <a:t>Can be just a script</a:t>
            </a:r>
          </a:p>
          <a:p>
            <a:r>
              <a:rPr lang="en-US" dirty="0"/>
              <a:t>Or a testing harness</a:t>
            </a:r>
          </a:p>
        </p:txBody>
      </p:sp>
    </p:spTree>
    <p:extLst>
      <p:ext uri="{BB962C8B-B14F-4D97-AF65-F5344CB8AC3E}">
        <p14:creationId xmlns:p14="http://schemas.microsoft.com/office/powerpoint/2010/main" val="41127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177290"/>
            <a:ext cx="11369809" cy="4047778"/>
          </a:xfrm>
        </p:spPr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should be watching the test suite</a:t>
            </a:r>
          </a:p>
          <a:p>
            <a:r>
              <a:rPr lang="en-US" dirty="0"/>
              <a:t>When refactoring or adding new features, run a regression suite before check in</a:t>
            </a:r>
          </a:p>
          <a:p>
            <a:pPr lvl="1"/>
            <a:r>
              <a:rPr lang="en-US" dirty="0"/>
              <a:t>Add new regression tests or modify existing ones for the new features</a:t>
            </a:r>
          </a:p>
          <a:p>
            <a:r>
              <a:rPr lang="en-US" dirty="0"/>
              <a:t>Code review before releasing test suite is useful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8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922389"/>
            <a:ext cx="11372473" cy="5359878"/>
          </a:xfrm>
        </p:spPr>
        <p:txBody>
          <a:bodyPr>
            <a:normAutofit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r>
              <a:rPr lang="en-US" dirty="0"/>
              <a:t>When faced with legacy codes with no existing tests</a:t>
            </a:r>
          </a:p>
          <a:p>
            <a:pPr lvl="1"/>
            <a:r>
              <a:rPr lang="en-US" dirty="0"/>
              <a:t>Isolate a small area of the code</a:t>
            </a:r>
          </a:p>
          <a:p>
            <a:pPr lvl="1"/>
            <a:r>
              <a:rPr lang="en-US" dirty="0"/>
              <a:t>Dump a useful state snapshot</a:t>
            </a:r>
          </a:p>
          <a:p>
            <a:pPr lvl="1"/>
            <a:r>
              <a:rPr lang="en-US" dirty="0"/>
              <a:t>Build a test driver</a:t>
            </a:r>
          </a:p>
          <a:p>
            <a:pPr lvl="2"/>
            <a:r>
              <a:rPr lang="en-US" dirty="0"/>
              <a:t>Start with only the files in the area</a:t>
            </a:r>
          </a:p>
          <a:p>
            <a:pPr lvl="2"/>
            <a:r>
              <a:rPr lang="en-US" dirty="0"/>
              <a:t>Link in dependencies</a:t>
            </a:r>
          </a:p>
          <a:p>
            <a:pPr lvl="4"/>
            <a:r>
              <a:rPr lang="en-US" dirty="0"/>
              <a:t>Copy if any customizations needed</a:t>
            </a:r>
          </a:p>
          <a:p>
            <a:pPr lvl="1"/>
            <a:r>
              <a:rPr lang="en-US" dirty="0"/>
              <a:t>Read in the state snapshot</a:t>
            </a:r>
          </a:p>
          <a:p>
            <a:pPr lvl="1"/>
            <a:r>
              <a:rPr lang="en-US" dirty="0"/>
              <a:t>Verify correctness</a:t>
            </a:r>
          </a:p>
          <a:p>
            <a:pPr lvl="2"/>
            <a:r>
              <a:rPr lang="en-US" dirty="0"/>
              <a:t>Always inject errors to verify that the test is working</a:t>
            </a:r>
          </a:p>
          <a:p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C6F036D0-B212-4D4C-92EB-F4E41908B8C6}"/>
              </a:ext>
            </a:extLst>
          </p:cNvPr>
          <p:cNvSpPr/>
          <p:nvPr/>
        </p:nvSpPr>
        <p:spPr>
          <a:xfrm>
            <a:off x="8246534" y="3430960"/>
            <a:ext cx="3064933" cy="1663689"/>
          </a:xfrm>
          <a:prstGeom prst="ellipse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E3SM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04584"/>
            <a:ext cx="5594773" cy="4280215"/>
          </a:xfrm>
        </p:spPr>
        <p:txBody>
          <a:bodyPr>
            <a:normAutofit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Restart from the saved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157F6-68FB-914B-897D-D3186982AB0F}"/>
              </a:ext>
            </a:extLst>
          </p:cNvPr>
          <p:cNvGrpSpPr/>
          <p:nvPr/>
        </p:nvGrpSpPr>
        <p:grpSpPr>
          <a:xfrm>
            <a:off x="7552267" y="2344790"/>
            <a:ext cx="694267" cy="457200"/>
            <a:chOff x="8382000" y="3589867"/>
            <a:chExt cx="694267" cy="457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0765B6-92EE-374A-88A3-A231413912E5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3671EF-D4E4-534B-A906-5EA8A0FC376C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84F758-ED67-FB4C-917E-F17590BC5BAD}"/>
              </a:ext>
            </a:extLst>
          </p:cNvPr>
          <p:cNvGrpSpPr/>
          <p:nvPr/>
        </p:nvGrpSpPr>
        <p:grpSpPr>
          <a:xfrm>
            <a:off x="9059333" y="1356147"/>
            <a:ext cx="694267" cy="457200"/>
            <a:chOff x="8382000" y="3589867"/>
            <a:chExt cx="694267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E7D001-50DD-A445-8572-8AC23F89B1DC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B2A67-75DE-F943-89D3-2B8964DDAE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B89184-8F31-3448-B94E-25B9FDB9122F}"/>
              </a:ext>
            </a:extLst>
          </p:cNvPr>
          <p:cNvGrpSpPr/>
          <p:nvPr/>
        </p:nvGrpSpPr>
        <p:grpSpPr>
          <a:xfrm>
            <a:off x="7230533" y="1887590"/>
            <a:ext cx="694267" cy="457200"/>
            <a:chOff x="8382000" y="3589867"/>
            <a:chExt cx="694267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5468-2CE4-1F48-BDCD-92F9E8A123E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370E17-522F-324B-A40D-F59A80D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B3BB53-52A3-704B-9EB9-231AA3DEC809}"/>
              </a:ext>
            </a:extLst>
          </p:cNvPr>
          <p:cNvGrpSpPr/>
          <p:nvPr/>
        </p:nvGrpSpPr>
        <p:grpSpPr>
          <a:xfrm>
            <a:off x="7636933" y="1430390"/>
            <a:ext cx="694267" cy="457200"/>
            <a:chOff x="8382000" y="3589867"/>
            <a:chExt cx="694267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1055DD-08C0-154E-845D-5A70BB0C554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27DA0-AE4C-C340-A0BE-DA09AB89DA94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C04B3-9E81-4C4D-B230-37EE6A63598B}"/>
              </a:ext>
            </a:extLst>
          </p:cNvPr>
          <p:cNvGrpSpPr/>
          <p:nvPr/>
        </p:nvGrpSpPr>
        <p:grpSpPr>
          <a:xfrm>
            <a:off x="8009466" y="956256"/>
            <a:ext cx="694267" cy="457200"/>
            <a:chOff x="8382000" y="3589867"/>
            <a:chExt cx="694267" cy="457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2A477C-16C2-CD48-A6E8-3D6B8A8DC0A7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A4AC5F-0305-9A4E-BA1F-34F60B6426A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B5604C-FF83-3B46-88FF-2FDFAFE0544B}"/>
              </a:ext>
            </a:extLst>
          </p:cNvPr>
          <p:cNvGrpSpPr/>
          <p:nvPr/>
        </p:nvGrpSpPr>
        <p:grpSpPr>
          <a:xfrm>
            <a:off x="8398932" y="465189"/>
            <a:ext cx="694267" cy="457200"/>
            <a:chOff x="8382000" y="3589867"/>
            <a:chExt cx="694267" cy="4572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F82FDF-D9C6-B94A-8F6E-D0D690E0B65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64041-E257-C443-9BAE-5EF881E42AF8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935801-F138-7640-8D95-80A8D1D12447}"/>
              </a:ext>
            </a:extLst>
          </p:cNvPr>
          <p:cNvGrpSpPr/>
          <p:nvPr/>
        </p:nvGrpSpPr>
        <p:grpSpPr>
          <a:xfrm>
            <a:off x="9389531" y="1830280"/>
            <a:ext cx="694267" cy="457200"/>
            <a:chOff x="8382000" y="3589867"/>
            <a:chExt cx="694267" cy="457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51DC58-4E14-6842-BC81-0627237EFA7F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8D97B7-1C92-C745-94BB-01E7335874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00A38-B359-9340-BFD4-15BC74F80C2E}"/>
              </a:ext>
            </a:extLst>
          </p:cNvPr>
          <p:cNvGrpSpPr/>
          <p:nvPr/>
        </p:nvGrpSpPr>
        <p:grpSpPr>
          <a:xfrm>
            <a:off x="8746065" y="922389"/>
            <a:ext cx="694267" cy="457200"/>
            <a:chOff x="8382000" y="3589867"/>
            <a:chExt cx="694267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1571A8-8F6C-9648-B497-C1C4A28855EB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386662-8D92-6648-8C33-23872A5CFE0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31996-B9F7-A14C-9B46-6D84E907B913}"/>
              </a:ext>
            </a:extLst>
          </p:cNvPr>
          <p:cNvGrpSpPr/>
          <p:nvPr/>
        </p:nvGrpSpPr>
        <p:grpSpPr>
          <a:xfrm>
            <a:off x="8991598" y="2306847"/>
            <a:ext cx="694267" cy="457200"/>
            <a:chOff x="8382000" y="3589867"/>
            <a:chExt cx="694267" cy="4572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5F007A-2219-CB40-8138-5D6CAA31BBB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E77DF9-04E6-284B-8B2F-0EF85BB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45B4E7-CC48-924D-ABC3-CB20FA572B76}"/>
              </a:ext>
            </a:extLst>
          </p:cNvPr>
          <p:cNvGrpSpPr/>
          <p:nvPr/>
        </p:nvGrpSpPr>
        <p:grpSpPr>
          <a:xfrm>
            <a:off x="9338731" y="2797913"/>
            <a:ext cx="694267" cy="457200"/>
            <a:chOff x="8382000" y="3589867"/>
            <a:chExt cx="694267" cy="4572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E81909-C116-8644-8FC4-242F4F5F2D61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D20809-3E6F-5A41-8ADD-CB747F2E403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A4F3E7B2-685A-BD4B-A776-4BA1219968B5}"/>
              </a:ext>
            </a:extLst>
          </p:cNvPr>
          <p:cNvSpPr/>
          <p:nvPr/>
        </p:nvSpPr>
        <p:spPr>
          <a:xfrm>
            <a:off x="8810362" y="2581856"/>
            <a:ext cx="1654435" cy="444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B95790-A1AB-144C-B10E-17C0DD49D6CE}"/>
              </a:ext>
            </a:extLst>
          </p:cNvPr>
          <p:cNvSpPr/>
          <p:nvPr/>
        </p:nvSpPr>
        <p:spPr>
          <a:xfrm>
            <a:off x="9209211" y="4290316"/>
            <a:ext cx="939799" cy="5418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47AD42-38EB-F041-8F86-32E104FE8FDF}"/>
              </a:ext>
            </a:extLst>
          </p:cNvPr>
          <p:cNvCxnSpPr>
            <a:stCxn id="73" idx="2"/>
          </p:cNvCxnSpPr>
          <p:nvPr/>
        </p:nvCxnSpPr>
        <p:spPr>
          <a:xfrm rot="10800000" flipV="1">
            <a:off x="8983127" y="4561249"/>
            <a:ext cx="226085" cy="533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9B3F9AD8-0AA2-7345-8095-8CB40DEF40E1}"/>
              </a:ext>
            </a:extLst>
          </p:cNvPr>
          <p:cNvCxnSpPr>
            <a:cxnSpLocks/>
            <a:endCxn id="73" idx="6"/>
          </p:cNvCxnSpPr>
          <p:nvPr/>
        </p:nvCxnSpPr>
        <p:spPr>
          <a:xfrm rot="16200000" flipH="1">
            <a:off x="8992679" y="3404919"/>
            <a:ext cx="2273768" cy="38894"/>
          </a:xfrm>
          <a:prstGeom prst="curvedConnector4">
            <a:avLst>
              <a:gd name="adj1" fmla="val 6805"/>
              <a:gd name="adj2" fmla="val 1863254"/>
            </a:avLst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5C20A78-026D-A540-8D67-5B41C1D07DAE}"/>
              </a:ext>
            </a:extLst>
          </p:cNvPr>
          <p:cNvSpPr/>
          <p:nvPr/>
        </p:nvSpPr>
        <p:spPr>
          <a:xfrm>
            <a:off x="8331200" y="1847213"/>
            <a:ext cx="186267" cy="218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91ABF6-2D03-4C44-B9FF-F1F2B192E963}"/>
              </a:ext>
            </a:extLst>
          </p:cNvPr>
          <p:cNvCxnSpPr>
            <a:stCxn id="73" idx="0"/>
          </p:cNvCxnSpPr>
          <p:nvPr/>
        </p:nvCxnSpPr>
        <p:spPr>
          <a:xfrm flipV="1">
            <a:off x="9679111" y="3826933"/>
            <a:ext cx="6754" cy="4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917E-6 -3.7037E-6 L -0.06382 0.3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741 L 0.11265 0.41944 " pathEditMode="relative" ptsTypes="AA">
                                      <p:cBhvr>
                                        <p:cTn id="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009 " pathEditMode="relative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2" grpId="0" animBg="1"/>
      <p:bldP spid="72" grpId="1" animBg="1"/>
      <p:bldP spid="73" grpId="0" animBg="1"/>
      <p:bldP spid="85" grpId="0" animBg="1"/>
      <p:bldP spid="8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614" y="1414246"/>
            <a:ext cx="6741159" cy="47551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</a:t>
            </a:r>
          </a:p>
          <a:p>
            <a:pPr lvl="1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Well defined structure and modules </a:t>
            </a:r>
          </a:p>
          <a:p>
            <a:pPr algn="ctr"/>
            <a:r>
              <a:rPr lang="en-US" dirty="0"/>
              <a:t>Encapsulation of functionalities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66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BC0F-AE8E-364D-829C-80FE6B2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 for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2C8-7C70-414C-96AC-F2D88843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15440"/>
            <a:ext cx="5134495" cy="4272742"/>
          </a:xfrm>
        </p:spPr>
        <p:txBody>
          <a:bodyPr/>
          <a:lstStyle/>
          <a:p>
            <a:r>
              <a:rPr lang="en-US" dirty="0"/>
              <a:t>Approach the problem sideways</a:t>
            </a:r>
          </a:p>
          <a:p>
            <a:pPr lvl="1"/>
            <a:r>
              <a:rPr lang="en-US" dirty="0"/>
              <a:t>Components can be exercised against known simpler applications</a:t>
            </a:r>
          </a:p>
          <a:p>
            <a:pPr lvl="1"/>
            <a:r>
              <a:rPr lang="en-US" dirty="0"/>
              <a:t>Same applies to combination of components</a:t>
            </a:r>
          </a:p>
          <a:p>
            <a:r>
              <a:rPr lang="en-US" dirty="0"/>
              <a:t>Build a scaffolding of verification tests to gain confidence</a:t>
            </a:r>
          </a:p>
          <a:p>
            <a:pPr marL="3460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43FD5-A8C1-F54E-B2C6-9E9A7A00C8BB}"/>
              </a:ext>
            </a:extLst>
          </p:cNvPr>
          <p:cNvGrpSpPr/>
          <p:nvPr/>
        </p:nvGrpSpPr>
        <p:grpSpPr>
          <a:xfrm>
            <a:off x="5500255" y="661068"/>
            <a:ext cx="6591349" cy="4860015"/>
            <a:chOff x="3304135" y="1211668"/>
            <a:chExt cx="6591349" cy="4860015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8DE58AA3-6E1E-BE42-9F89-BDAE22ABC129}"/>
                </a:ext>
              </a:extLst>
            </p:cNvPr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A657B8F-95C7-D44F-AC13-32ACCE427E9D}"/>
                </a:ext>
              </a:extLst>
            </p:cNvPr>
            <p:cNvSpPr/>
            <p:nvPr/>
          </p:nvSpPr>
          <p:spPr>
            <a:xfrm>
              <a:off x="3304135" y="2286536"/>
              <a:ext cx="2309000" cy="2026325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C26E3A5-01DF-554A-9CE0-F83C73B0A51A}"/>
                </a:ext>
              </a:extLst>
            </p:cNvPr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CA895-A7E9-F949-9B76-56112C06C5BC}"/>
                </a:ext>
              </a:extLst>
            </p:cNvPr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3F9715-7634-0744-8505-079BCADA5C89}"/>
                </a:ext>
              </a:extLst>
            </p:cNvPr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953E38-8BCA-9640-B2FA-D0D1A572BCBA}"/>
                </a:ext>
              </a:extLst>
            </p:cNvPr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93106-7995-0146-A61C-AA30D3C88C1B}"/>
                </a:ext>
              </a:extLst>
            </p:cNvPr>
            <p:cNvSpPr txBox="1"/>
            <p:nvPr/>
          </p:nvSpPr>
          <p:spPr>
            <a:xfrm>
              <a:off x="7915456" y="167098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Mocked up </a:t>
              </a:r>
            </a:p>
            <a:p>
              <a:r>
                <a:rPr lang="en-US" dirty="0"/>
                <a:t>dependency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99BDB-C20C-2443-9BB8-7F690DB08D4C}"/>
                </a:ext>
              </a:extLst>
            </p:cNvPr>
            <p:cNvSpPr txBox="1"/>
            <p:nvPr/>
          </p:nvSpPr>
          <p:spPr>
            <a:xfrm>
              <a:off x="7915455" y="121166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dependency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E87C671-1F12-AC40-9BC4-1B091AE498DB}"/>
                </a:ext>
              </a:extLst>
            </p:cNvPr>
            <p:cNvSpPr/>
            <p:nvPr/>
          </p:nvSpPr>
          <p:spPr>
            <a:xfrm>
              <a:off x="6352900" y="2320868"/>
              <a:ext cx="2309000" cy="2026325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BF11E91-E16B-E741-997E-AF813D313E3B}"/>
                </a:ext>
              </a:extLst>
            </p:cNvPr>
            <p:cNvSpPr/>
            <p:nvPr/>
          </p:nvSpPr>
          <p:spPr>
            <a:xfrm flipV="1">
              <a:off x="6352900" y="2319737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FA12-95D3-2043-A9C4-533287D19328}"/>
                </a:ext>
              </a:extLst>
            </p:cNvPr>
            <p:cNvSpPr txBox="1"/>
            <p:nvPr/>
          </p:nvSpPr>
          <p:spPr>
            <a:xfrm>
              <a:off x="6978772" y="309387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3EB76E8-8912-8543-9442-4548F1A4F1B6}"/>
                </a:ext>
              </a:extLst>
            </p:cNvPr>
            <p:cNvSpPr/>
            <p:nvPr/>
          </p:nvSpPr>
          <p:spPr>
            <a:xfrm>
              <a:off x="5767840" y="3142863"/>
              <a:ext cx="519745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7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6346" y="1133098"/>
            <a:ext cx="4761454" cy="47038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Grid</a:t>
            </a:r>
          </a:p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 all cells and B only in the interior cells (red)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5704700" y="1517589"/>
            <a:ext cx="4960523" cy="3846313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AF11DFE6-1CA6-7B47-BB91-0A4FD7EE6189}"/>
              </a:ext>
            </a:extLst>
          </p:cNvPr>
          <p:cNvSpPr/>
          <p:nvPr/>
        </p:nvSpPr>
        <p:spPr>
          <a:xfrm>
            <a:off x="1496217" y="434782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3725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22388"/>
            <a:ext cx="9978149" cy="4914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Unit test for Equation of State (EOS)</a:t>
            </a:r>
          </a:p>
          <a:p>
            <a:r>
              <a:rPr lang="en-US" dirty="0"/>
              <a:t>Three modes for invoking EOS</a:t>
            </a:r>
          </a:p>
          <a:p>
            <a:pPr lvl="1"/>
            <a:r>
              <a:rPr lang="en-US" dirty="0"/>
              <a:t>MODE1: Pressure and density as input, internal energy and temperature as output</a:t>
            </a:r>
          </a:p>
          <a:p>
            <a:pPr lvl="1"/>
            <a:r>
              <a:rPr lang="en-US" dirty="0"/>
              <a:t>MODE2: Internal energy and density as input temperature and pressure as output</a:t>
            </a:r>
          </a:p>
          <a:p>
            <a:pPr lvl="1"/>
            <a:r>
              <a:rPr lang="en-US" dirty="0"/>
              <a:t>MODE3: Temperature and density as input pressure and internal energy as output</a:t>
            </a:r>
          </a:p>
          <a:p>
            <a:r>
              <a:rPr lang="en-US" dirty="0"/>
              <a:t>Use initial conditions from a known problem, initialize pressure and density</a:t>
            </a:r>
          </a:p>
          <a:p>
            <a:r>
              <a:rPr lang="en-US" dirty="0"/>
              <a:t>Apply EOS in MODE1</a:t>
            </a:r>
          </a:p>
          <a:p>
            <a:r>
              <a:rPr lang="en-US" dirty="0"/>
              <a:t>Using internal energy generated in the previous step apply EOS in MODE2</a:t>
            </a:r>
          </a:p>
          <a:p>
            <a:r>
              <a:rPr lang="en-US" dirty="0"/>
              <a:t>Using temperature generated in the previous step apply EOS in MODE3</a:t>
            </a:r>
          </a:p>
          <a:p>
            <a:r>
              <a:rPr lang="en-US" dirty="0"/>
              <a:t>At the end all variables should be consistent within tolerance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4DB73302-27B6-B44C-ABBF-DBA739634FFA}"/>
              </a:ext>
            </a:extLst>
          </p:cNvPr>
          <p:cNvSpPr/>
          <p:nvPr/>
        </p:nvSpPr>
        <p:spPr>
          <a:xfrm>
            <a:off x="7927497" y="27874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14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46456"/>
            <a:ext cx="8224271" cy="3529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Hydrodynamics</a:t>
            </a:r>
          </a:p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4784902" y="1146456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4507" y="4530956"/>
            <a:ext cx="8760790" cy="13059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/>
              <a:t>Though it exercises mesh, hydro and </a:t>
            </a:r>
            <a:r>
              <a:rPr lang="en-US" sz="2799" dirty="0" err="1"/>
              <a:t>eos</a:t>
            </a:r>
            <a:r>
              <a:rPr lang="en-US" sz="2799" dirty="0"/>
              <a:t>, if mesh and </a:t>
            </a:r>
            <a:r>
              <a:rPr lang="en-US" sz="2799" dirty="0" err="1"/>
              <a:t>eos</a:t>
            </a:r>
            <a:r>
              <a:rPr lang="en-US" sz="2799" dirty="0"/>
              <a:t> are verified first, then this test verifies hydro 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8232819-788F-2F42-B6A3-E85E5A6FB5D4}"/>
              </a:ext>
            </a:extLst>
          </p:cNvPr>
          <p:cNvSpPr/>
          <p:nvPr/>
        </p:nvSpPr>
        <p:spPr>
          <a:xfrm>
            <a:off x="7993991" y="2611716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DDE60849-9D3A-0D4F-A19D-D98CF794022E}"/>
              </a:ext>
            </a:extLst>
          </p:cNvPr>
          <p:cNvSpPr/>
          <p:nvPr/>
        </p:nvSpPr>
        <p:spPr>
          <a:xfrm>
            <a:off x="9951920" y="2611715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9F26FE2B-5311-2746-90F8-AEF69966A256}"/>
              </a:ext>
            </a:extLst>
          </p:cNvPr>
          <p:cNvSpPr/>
          <p:nvPr/>
        </p:nvSpPr>
        <p:spPr>
          <a:xfrm>
            <a:off x="8781369" y="868680"/>
            <a:ext cx="2230374" cy="1957103"/>
          </a:xfrm>
          <a:prstGeom prst="don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D8C3F-0057-064B-83AF-0316849A5C6A}"/>
              </a:ext>
            </a:extLst>
          </p:cNvPr>
          <p:cNvSpPr/>
          <p:nvPr/>
        </p:nvSpPr>
        <p:spPr>
          <a:xfrm>
            <a:off x="2544257" y="597724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More testing needed for Grid using AMR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Flux correction and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regridding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DBD19-9A59-8442-A875-2C58BC3C471C}"/>
              </a:ext>
            </a:extLst>
          </p:cNvPr>
          <p:cNvSpPr txBox="1">
            <a:spLocks/>
          </p:cNvSpPr>
          <p:nvPr/>
        </p:nvSpPr>
        <p:spPr bwMode="auto">
          <a:xfrm>
            <a:off x="365760" y="1066800"/>
            <a:ext cx="11690773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Reason about correctness for testing Flux correction and </a:t>
            </a:r>
            <a:r>
              <a:rPr lang="en-US" b="1" dirty="0" err="1"/>
              <a:t>regridding</a:t>
            </a:r>
            <a:endParaRPr lang="en-US" b="1" dirty="0"/>
          </a:p>
          <a:p>
            <a:pPr marL="0" indent="0">
              <a:buFont typeface="Arial" charset="0"/>
              <a:buNone/>
            </a:pPr>
            <a:r>
              <a:rPr lang="en-US" dirty="0"/>
              <a:t>IF </a:t>
            </a:r>
            <a:r>
              <a:rPr lang="en-US" dirty="0" err="1"/>
              <a:t>Guardcell</a:t>
            </a:r>
            <a:r>
              <a:rPr lang="en-US" dirty="0"/>
              <a:t> fill and EOS unit tests passed</a:t>
            </a:r>
          </a:p>
          <a:p>
            <a:r>
              <a:rPr lang="en-US" dirty="0"/>
              <a:t>Run Hydro without AMR</a:t>
            </a:r>
          </a:p>
          <a:p>
            <a:pPr lvl="1"/>
            <a:r>
              <a:rPr lang="en-US" dirty="0"/>
              <a:t>If failed fault is in Hydro</a:t>
            </a:r>
          </a:p>
          <a:p>
            <a:r>
              <a:rPr lang="en-US" dirty="0"/>
              <a:t>Run Hydro with AMR, but no dynamic refinement</a:t>
            </a:r>
          </a:p>
          <a:p>
            <a:pPr lvl="1"/>
            <a:r>
              <a:rPr lang="en-US" dirty="0"/>
              <a:t>If failed fault is in flux correction</a:t>
            </a:r>
          </a:p>
          <a:p>
            <a:r>
              <a:rPr lang="en-US" dirty="0"/>
              <a:t>Run Hydro with AMR and dynamic refinement</a:t>
            </a:r>
          </a:p>
          <a:p>
            <a:pPr lvl="1"/>
            <a:r>
              <a:rPr lang="en-US" dirty="0"/>
              <a:t>If failed fault is in </a:t>
            </a:r>
            <a:r>
              <a:rPr lang="en-US" dirty="0" err="1"/>
              <a:t>regridding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462" y="233314"/>
            <a:ext cx="8227457" cy="510904"/>
          </a:xfrm>
        </p:spPr>
        <p:txBody>
          <a:bodyPr/>
          <a:lstStyle/>
          <a:p>
            <a:r>
              <a:rPr lang="en-US" dirty="0"/>
              <a:t>Selection of tests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642" y="1012372"/>
            <a:ext cx="8151277" cy="4494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</p:txBody>
      </p:sp>
    </p:spTree>
    <p:extLst>
      <p:ext uri="{BB962C8B-B14F-4D97-AF65-F5344CB8AC3E}">
        <p14:creationId xmlns:p14="http://schemas.microsoft.com/office/powerpoint/2010/main" val="44167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039350"/>
            <a:ext cx="11534016" cy="5148089"/>
          </a:xfrm>
        </p:spPr>
        <p:txBody>
          <a:bodyPr>
            <a:normAutofit/>
          </a:bodyPr>
          <a:lstStyle/>
          <a:p>
            <a:r>
              <a:rPr lang="en-US" dirty="0"/>
              <a:t>Effort spent in devising tests and testing regime are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  <a:p>
            <a:r>
              <a:rPr lang="en-US" dirty="0"/>
              <a:t>Evaluate project needs </a:t>
            </a:r>
          </a:p>
          <a:p>
            <a:pPr lvl="1"/>
            <a:r>
              <a:rPr lang="en-US" dirty="0"/>
              <a:t>Objectives: expected use of the code</a:t>
            </a:r>
          </a:p>
          <a:p>
            <a:pPr lvl="1"/>
            <a:r>
              <a:rPr lang="en-US" dirty="0"/>
              <a:t>Team: size and degree of heterogeneity</a:t>
            </a:r>
          </a:p>
          <a:p>
            <a:pPr lvl="1"/>
            <a:r>
              <a:rPr lang="en-US" dirty="0"/>
              <a:t>Lifecycle stage: new or production or refactoring</a:t>
            </a:r>
          </a:p>
          <a:p>
            <a:pPr lvl="1"/>
            <a:r>
              <a:rPr lang="en-US" dirty="0"/>
              <a:t>Lifetime: one off or ongoing production</a:t>
            </a:r>
          </a:p>
          <a:p>
            <a:pPr lvl="1"/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31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Unit testing is always good</a:t>
            </a:r>
          </a:p>
          <a:p>
            <a:pPr lvl="1"/>
            <a:r>
              <a:rPr lang="en-US" dirty="0"/>
              <a:t>It is never sufficient</a:t>
            </a:r>
          </a:p>
          <a:p>
            <a:r>
              <a:rPr lang="en-US" dirty="0"/>
              <a:t>Verification of expected behavior</a:t>
            </a:r>
          </a:p>
          <a:p>
            <a:r>
              <a:rPr lang="en-US" dirty="0"/>
              <a:t>Understanding the range of validity and applicability is always important</a:t>
            </a:r>
          </a:p>
          <a:p>
            <a:pPr lvl="1"/>
            <a:r>
              <a:rPr lang="en-US" dirty="0"/>
              <a:t>Especially for individual solvers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7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F3E3B-8089-3A47-AFE3-819CC2E57B25}"/>
              </a:ext>
            </a:extLst>
          </p:cNvPr>
          <p:cNvSpPr/>
          <p:nvPr/>
        </p:nvSpPr>
        <p:spPr>
          <a:xfrm>
            <a:off x="3762632" y="1066800"/>
            <a:ext cx="8124567" cy="451225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271904"/>
            <a:ext cx="3122507" cy="4307152"/>
          </a:xfrm>
        </p:spPr>
        <p:txBody>
          <a:bodyPr>
            <a:normAutofit/>
          </a:bodyPr>
          <a:lstStyle/>
          <a:p>
            <a:r>
              <a:rPr lang="en-US" dirty="0"/>
              <a:t>First line of defense – code coverage tools  (demo later)</a:t>
            </a:r>
          </a:p>
          <a:p>
            <a:r>
              <a:rPr lang="en-US" dirty="0"/>
              <a:t>Necessary but not sufficient – don’t give any information about interoperability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8547341-31C4-FF4E-B34F-A69A93819094}"/>
              </a:ext>
            </a:extLst>
          </p:cNvPr>
          <p:cNvSpPr txBox="1">
            <a:spLocks/>
          </p:cNvSpPr>
          <p:nvPr/>
        </p:nvSpPr>
        <p:spPr bwMode="auto">
          <a:xfrm>
            <a:off x="3762633" y="1218193"/>
            <a:ext cx="7975600" cy="441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a matrix</a:t>
            </a:r>
          </a:p>
          <a:p>
            <a:pPr lvl="1"/>
            <a:r>
              <a:rPr lang="en-US" dirty="0"/>
              <a:t>Physics along rows</a:t>
            </a:r>
          </a:p>
          <a:p>
            <a:pPr lvl="1"/>
            <a:r>
              <a:rPr lang="en-US" dirty="0"/>
              <a:t>Infrastructure along columns</a:t>
            </a:r>
          </a:p>
          <a:p>
            <a:pPr lvl="1"/>
            <a:r>
              <a:rPr lang="en-US" dirty="0"/>
              <a:t>Alternative implementations, dimensions, geometry</a:t>
            </a:r>
          </a:p>
          <a:p>
            <a:r>
              <a:rPr lang="en-US" dirty="0"/>
              <a:t>Mark &lt;</a:t>
            </a:r>
            <a:r>
              <a:rPr lang="en-US" dirty="0" err="1"/>
              <a:t>i,j</a:t>
            </a:r>
            <a:r>
              <a:rPr lang="en-US" dirty="0"/>
              <a:t>&gt; if test covers corresponding features</a:t>
            </a:r>
          </a:p>
          <a:p>
            <a:r>
              <a:rPr lang="en-US" dirty="0"/>
              <a:t>Follow the order</a:t>
            </a:r>
          </a:p>
          <a:p>
            <a:pPr lvl="1"/>
            <a:r>
              <a:rPr lang="en-US" dirty="0"/>
              <a:t>All unit tests – including full module tests</a:t>
            </a:r>
          </a:p>
          <a:p>
            <a:pPr lvl="1"/>
            <a:r>
              <a:rPr lang="en-US" dirty="0"/>
              <a:t>Tests representing ongoing productions</a:t>
            </a:r>
          </a:p>
          <a:p>
            <a:pPr lvl="1"/>
            <a:r>
              <a:rPr lang="en-US" dirty="0"/>
              <a:t>Tests sensitive to perturbations</a:t>
            </a:r>
          </a:p>
          <a:p>
            <a:pPr lvl="1"/>
            <a:r>
              <a:rPr lang="en-US" dirty="0"/>
              <a:t>Most stringent tests for solvers</a:t>
            </a:r>
          </a:p>
          <a:p>
            <a:pPr lvl="1"/>
            <a:r>
              <a:rPr lang="en-US" dirty="0"/>
              <a:t>Least complex test to cover remaining spots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145" y="936825"/>
            <a:ext cx="8690163" cy="2254933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8189037" y="3418335"/>
          <a:ext cx="3351926" cy="1752145"/>
        </p:xfrm>
        <a:graphic>
          <a:graphicData uri="http://schemas.openxmlformats.org/drawingml/2006/table">
            <a:tbl>
              <a:tblPr/>
              <a:tblGrid>
                <a:gridCol w="16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044" y="196747"/>
            <a:ext cx="8227457" cy="51090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828324" y="3358503"/>
            <a:ext cx="5180251" cy="2590125"/>
          </a:xfrm>
        </p:spPr>
        <p:txBody>
          <a:bodyPr/>
          <a:lstStyle/>
          <a:p>
            <a:r>
              <a:rPr lang="en-US" sz="1999" dirty="0"/>
              <a:t>A test on the same row indicates interoperability between corresponding physics </a:t>
            </a:r>
          </a:p>
          <a:p>
            <a:r>
              <a:rPr lang="en-US" sz="1999" dirty="0"/>
              <a:t>Similar logic would apply to tests on the same column for infrastructure</a:t>
            </a:r>
          </a:p>
          <a:p>
            <a:r>
              <a:rPr lang="en-US" sz="1999" dirty="0"/>
              <a:t>More goes on, but this is the primary methodology</a:t>
            </a:r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5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Well defined structure and modules </a:t>
            </a:r>
          </a:p>
          <a:p>
            <a:pPr algn="ctr"/>
            <a:r>
              <a:rPr lang="en-US" dirty="0"/>
              <a:t>Encapsulation of functionalities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0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Understand your needs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 the cost-benefit analysis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Adopt what works for you without incurring technical debt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Verify … verify … verify</a:t>
            </a:r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8:30am-8:40am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and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8:40am-9:15am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9:15am-10:00am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An Introduction to Software 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10:00am-10:30am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10:30am-11:30am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11:30am-12:00pm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Michael A. </a:t>
                      </a:r>
                      <a:r>
                        <a:rPr lang="en-US" sz="1600" dirty="0" err="1"/>
                        <a:t>Heroux</a:t>
                      </a:r>
                      <a:r>
                        <a:rPr lang="en-US" sz="16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12:00pm-1:30pm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>
                          <a:solidFill>
                            <a:schemeClr val="tx2"/>
                          </a:solidFill>
                        </a:rPr>
                        <a:t>Lunch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1:30pm-2:15pm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2:15pm-2:45pm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Git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2:45pm-3:00pm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Code Coverage </a:t>
                      </a: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and 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3:00-3:30pm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3:30pm-3:50pm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Coverage and </a:t>
                      </a:r>
                      <a:r>
                        <a:rPr lang="en-US" sz="1600" i="0" dirty="0"/>
                        <a:t>Continuous Integration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3:50pm-5:00pm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Hands-on Activities and Additional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4226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4E89F8E-A105-44A8-9FC7-B4C6208F8FB9}"/>
              </a:ext>
            </a:extLst>
          </p:cNvPr>
          <p:cNvGrpSpPr/>
          <p:nvPr/>
        </p:nvGrpSpPr>
        <p:grpSpPr>
          <a:xfrm>
            <a:off x="79513" y="443965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4D2C0B-2CA0-4F74-84F9-1EA6BB7AEB76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3EF334E4-38E1-4E3E-9449-4CB644B0653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3E45CD5D-4E1C-4572-8BFC-E50D9614E094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20B583-0B43-49A5-A75F-03AFA2F01740}"/>
              </a:ext>
            </a:extLst>
          </p:cNvPr>
          <p:cNvGrpSpPr/>
          <p:nvPr/>
        </p:nvGrpSpPr>
        <p:grpSpPr>
          <a:xfrm>
            <a:off x="7422600" y="0"/>
            <a:ext cx="4698516" cy="1509823"/>
            <a:chOff x="7422600" y="0"/>
            <a:chExt cx="4698516" cy="1509823"/>
          </a:xfrm>
        </p:grpSpPr>
        <p:pic>
          <p:nvPicPr>
            <p:cNvPr id="10" name="Picture 9" descr="A picture containing object, piece&#10;&#10;Description automatically generated">
              <a:extLst>
                <a:ext uri="{FF2B5EF4-FFF2-40B4-BE49-F238E27FC236}">
                  <a16:creationId xmlns:a16="http://schemas.microsoft.com/office/drawing/2014/main" id="{8381FC1A-4945-4B33-93DE-DF0B94D1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1293" y="0"/>
              <a:ext cx="1509823" cy="150982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1EE9DD-6A89-4C7F-AF18-87FE6A604ED8}"/>
                </a:ext>
              </a:extLst>
            </p:cNvPr>
            <p:cNvSpPr/>
            <p:nvPr/>
          </p:nvSpPr>
          <p:spPr>
            <a:xfrm>
              <a:off x="7422600" y="400968"/>
              <a:ext cx="318869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Tutorial evaluation</a:t>
              </a:r>
              <a:br>
                <a:rPr lang="en-US" sz="2000" dirty="0"/>
              </a:br>
              <a:r>
                <a:rPr lang="en-US" sz="2000" dirty="0">
                  <a:hlinkClick r:id="rId3"/>
                </a:rPr>
                <a:t>http://bit.ly/sc19-bssw-eval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General solutions that work without significant manual intervention across platforms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Spatial and temporal locality of data</a:t>
            </a:r>
          </a:p>
          <a:p>
            <a:pPr algn="ctr"/>
            <a:r>
              <a:rPr lang="en-US" dirty="0"/>
              <a:t>Minimizing data movement</a:t>
            </a:r>
          </a:p>
          <a:p>
            <a:pPr algn="ctr"/>
            <a:r>
              <a:rPr lang="en-US" dirty="0"/>
              <a:t>Maximizing scalability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  <a:endParaRPr lang="en-US" dirty="0"/>
          </a:p>
          <a:p>
            <a:pPr algn="ctr"/>
            <a:r>
              <a:rPr lang="en-US" dirty="0"/>
              <a:t>Clean code</a:t>
            </a:r>
          </a:p>
          <a:p>
            <a:pPr algn="ctr"/>
            <a:r>
              <a:rPr lang="en-US" dirty="0"/>
              <a:t>Documentation</a:t>
            </a:r>
          </a:p>
          <a:p>
            <a:pPr algn="ctr"/>
            <a:r>
              <a:rPr lang="en-US" dirty="0"/>
              <a:t>Comprehensive testing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Low arithmetic intensity solvers with hard dependencies. Proximity and work distribution at cross purposes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19FA4-E43B-C54C-BAFD-F51E233453B1}"/>
              </a:ext>
            </a:extLst>
          </p:cNvPr>
          <p:cNvSpPr/>
          <p:nvPr/>
        </p:nvSpPr>
        <p:spPr>
          <a:xfrm>
            <a:off x="5276683" y="40233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Maintainability and Verifiability</a:t>
            </a:r>
          </a:p>
          <a:p>
            <a:pPr algn="ctr"/>
            <a:r>
              <a:rPr lang="en-US" dirty="0"/>
              <a:t>Wrong incentives</a:t>
            </a:r>
          </a:p>
          <a:p>
            <a:pPr algn="ctr"/>
            <a:r>
              <a:rPr lang="en-US" dirty="0"/>
              <a:t>Designing good tests is hard</a:t>
            </a:r>
          </a:p>
          <a:p>
            <a:pPr lvl="1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AF8A-E100-5D4D-BF05-A1056CEDCAC1}"/>
              </a:ext>
            </a:extLst>
          </p:cNvPr>
          <p:cNvSpPr/>
          <p:nvPr/>
        </p:nvSpPr>
        <p:spPr>
          <a:xfrm>
            <a:off x="943444" y="4023360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pPr algn="ctr"/>
            <a:r>
              <a:rPr lang="en-US" dirty="0"/>
              <a:t>Low arithmetic intensity solvers with hard dependencies. Proximity and work distribution at cross purposes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B0B375-F45E-1143-9DF0-5928E985FB04}"/>
              </a:ext>
            </a:extLst>
          </p:cNvPr>
          <p:cNvSpPr/>
          <p:nvPr/>
        </p:nvSpPr>
        <p:spPr>
          <a:xfrm>
            <a:off x="943444" y="1889760"/>
            <a:ext cx="4169664" cy="2011680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Extensibility</a:t>
            </a:r>
          </a:p>
          <a:p>
            <a:pPr algn="ctr"/>
            <a:r>
              <a:rPr lang="en-US" dirty="0"/>
              <a:t>Same data layout not good for all solvers. Many corner cases. Necessary lateral interactions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7A6DB-F57B-DE4B-97DA-FD452FC842E8}"/>
              </a:ext>
            </a:extLst>
          </p:cNvPr>
          <p:cNvSpPr/>
          <p:nvPr/>
        </p:nvSpPr>
        <p:spPr>
          <a:xfrm>
            <a:off x="5280744" y="1895842"/>
            <a:ext cx="4169664" cy="2011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Portability</a:t>
            </a:r>
          </a:p>
          <a:p>
            <a:pPr algn="ctr"/>
            <a:r>
              <a:rPr lang="en-US" dirty="0"/>
              <a:t>Tremendous platform heterogeneity</a:t>
            </a:r>
          </a:p>
          <a:p>
            <a:pPr algn="ctr"/>
            <a:r>
              <a:rPr lang="en-US" dirty="0"/>
              <a:t>A version for each class of device =&gt; combinatorial explosion</a:t>
            </a:r>
          </a:p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43793-364D-E743-887D-ED2E8E9B021F}"/>
              </a:ext>
            </a:extLst>
          </p:cNvPr>
          <p:cNvSpPr txBox="1">
            <a:spLocks/>
          </p:cNvSpPr>
          <p:nvPr/>
        </p:nvSpPr>
        <p:spPr bwMode="auto">
          <a:xfrm>
            <a:off x="2233614" y="1414246"/>
            <a:ext cx="6741159" cy="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b="1" dirty="0"/>
              <a:t>Why it is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1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9B4C7-8656-B34F-8310-943A2C8A41DB}"/>
              </a:ext>
            </a:extLst>
          </p:cNvPr>
          <p:cNvSpPr/>
          <p:nvPr/>
        </p:nvSpPr>
        <p:spPr>
          <a:xfrm>
            <a:off x="6512126" y="1850385"/>
            <a:ext cx="2548328" cy="102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logically separable functional units of computation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FACF-1526-7040-9848-64019EEF00EF}"/>
              </a:ext>
            </a:extLst>
          </p:cNvPr>
          <p:cNvSpPr/>
          <p:nvPr/>
        </p:nvSpPr>
        <p:spPr>
          <a:xfrm>
            <a:off x="6512126" y="2926080"/>
            <a:ext cx="2548328" cy="1044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Encode into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1BA7B-9633-894D-9740-4495ABB633D9}"/>
              </a:ext>
            </a:extLst>
          </p:cNvPr>
          <p:cNvSpPr/>
          <p:nvPr/>
        </p:nvSpPr>
        <p:spPr>
          <a:xfrm>
            <a:off x="6512126" y="402336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Differentiate between private and 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13A25-0A97-5A4B-B903-F7E97D61338F}"/>
              </a:ext>
            </a:extLst>
          </p:cNvPr>
          <p:cNvSpPr/>
          <p:nvPr/>
        </p:nvSpPr>
        <p:spPr>
          <a:xfrm>
            <a:off x="6512126" y="502920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interfaces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1B97E8-67E8-5C4B-A065-0DD512879B70}"/>
              </a:ext>
            </a:extLst>
          </p:cNvPr>
          <p:cNvSpPr/>
          <p:nvPr/>
        </p:nvSpPr>
        <p:spPr>
          <a:xfrm rot="5400000">
            <a:off x="4427030" y="3779329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9F1F9-48E0-F740-B0A5-12882FEB4E72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5450322" y="2614883"/>
            <a:ext cx="373504" cy="13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6009C-82AE-164E-9B42-C0108C5D0BBC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5450322" y="3963996"/>
            <a:ext cx="373504" cy="134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408AC-97ED-904F-9E8A-CBF4CBBD865E}"/>
              </a:ext>
            </a:extLst>
          </p:cNvPr>
          <p:cNvCxnSpPr>
            <a:stCxn id="17" idx="0"/>
          </p:cNvCxnSpPr>
          <p:nvPr/>
        </p:nvCxnSpPr>
        <p:spPr>
          <a:xfrm flipV="1">
            <a:off x="6193158" y="2228981"/>
            <a:ext cx="318968" cy="1735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47F8F0-B6DA-4949-90A9-2E9CBD1F9D38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flipV="1">
            <a:off x="6193158" y="3448343"/>
            <a:ext cx="318968" cy="515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A5E79-F864-2F4A-A938-184F055633A8}"/>
              </a:ext>
            </a:extLst>
          </p:cNvPr>
          <p:cNvCxnSpPr>
            <a:stCxn id="17" idx="0"/>
            <a:endCxn id="15" idx="1"/>
          </p:cNvCxnSpPr>
          <p:nvPr/>
        </p:nvCxnSpPr>
        <p:spPr>
          <a:xfrm>
            <a:off x="6193158" y="3963995"/>
            <a:ext cx="318968" cy="521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6F5A6-9253-1A44-9B32-82905EE56C1E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>
            <a:off x="6193158" y="3963995"/>
            <a:ext cx="318968" cy="1527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2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1078</TotalTime>
  <Words>2497</Words>
  <Application>Microsoft Office PowerPoint</Application>
  <PresentationFormat>Custom</PresentationFormat>
  <Paragraphs>605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Black</vt:lpstr>
      <vt:lpstr>Calibri</vt:lpstr>
      <vt:lpstr>Wingdings</vt:lpstr>
      <vt:lpstr>Zapf Dingbats</vt:lpstr>
      <vt:lpstr>Presentations (Wide Screen)</vt:lpstr>
      <vt:lpstr>Software Design and Testing</vt:lpstr>
      <vt:lpstr>License, Citation and Acknowledgements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 successful model</vt:lpstr>
      <vt:lpstr>Example From FLASH: EOS interface Design</vt:lpstr>
      <vt:lpstr>Preparing for future</vt:lpstr>
      <vt:lpstr>Design considerations </vt:lpstr>
      <vt:lpstr>Example: PDE’s</vt:lpstr>
      <vt:lpstr>Example: FLASH5 approach</vt:lpstr>
      <vt:lpstr>Components in play: infrastructure </vt:lpstr>
      <vt:lpstr>Components in Play: operators</vt:lpstr>
      <vt:lpstr>Some available Options</vt:lpstr>
      <vt:lpstr>Other Things to Consider</vt:lpstr>
      <vt:lpstr>PowerPoint Presentation</vt:lpstr>
      <vt:lpstr>Verification</vt:lpstr>
      <vt:lpstr>Stages and types of verification</vt:lpstr>
      <vt:lpstr>Verification Challenges</vt:lpstr>
      <vt:lpstr>Challenges with legacy codes</vt:lpstr>
      <vt:lpstr>Components of Verification</vt:lpstr>
      <vt:lpstr>Regular Testing</vt:lpstr>
      <vt:lpstr>Good Testing Practices</vt:lpstr>
      <vt:lpstr>Test Development</vt:lpstr>
      <vt:lpstr>Example from E3SM </vt:lpstr>
      <vt:lpstr>Workarounds for Granularity</vt:lpstr>
      <vt:lpstr>Example from FLASH</vt:lpstr>
      <vt:lpstr>Example from Flash</vt:lpstr>
      <vt:lpstr>Example from FLASH</vt:lpstr>
      <vt:lpstr>Example from FLASH</vt:lpstr>
      <vt:lpstr>Selection of tests</vt:lpstr>
      <vt:lpstr>Why not always use the most stringent testing?</vt:lpstr>
      <vt:lpstr>Commonalities</vt:lpstr>
      <vt:lpstr>Test Selection</vt:lpstr>
      <vt:lpstr>Example </vt:lpstr>
      <vt:lpstr>PowerPoint Presentation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324</cp:revision>
  <cp:lastPrinted>2017-11-02T18:35:01Z</cp:lastPrinted>
  <dcterms:created xsi:type="dcterms:W3CDTF">2018-11-06T17:28:56Z</dcterms:created>
  <dcterms:modified xsi:type="dcterms:W3CDTF">2019-11-17T16:38:01Z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