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0"/>
  </p:notesMasterIdLst>
  <p:handoutMasterIdLst>
    <p:handoutMasterId r:id="rId11"/>
  </p:handoutMasterIdLst>
  <p:sldIdLst>
    <p:sldId id="256" r:id="rId5"/>
    <p:sldId id="318" r:id="rId6"/>
    <p:sldId id="333" r:id="rId7"/>
    <p:sldId id="334" r:id="rId8"/>
    <p:sldId id="328" r:id="rId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3" autoAdjust="0"/>
    <p:restoredTop sz="96571" autoAdjust="0"/>
  </p:normalViewPr>
  <p:slideViewPr>
    <p:cSldViewPr snapToGrid="0" showGuides="1">
      <p:cViewPr varScale="1">
        <p:scale>
          <a:sx n="90" d="100"/>
          <a:sy n="90" d="100"/>
        </p:scale>
        <p:origin x="828" y="68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Talk was originally designed to be 45 Minutes.  However, this normally skips out detailed discussions of the other workflows.  I have expanded these here since I will have an hour to talk this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i.org/10.6084/m9.figshare.1011488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doneal/CI_Multiplatform" TargetMode="External"/><Relationship Id="rId2" Type="http://schemas.openxmlformats.org/officeDocument/2006/relationships/hyperlink" Target="https://github.com/jrdoneal/CI_HelloWorl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rdoneal/infrastructure" TargetMode="External"/><Relationship Id="rId4" Type="http://schemas.openxmlformats.org/officeDocument/2006/relationships/hyperlink" Target="https://github.com/amklinv/morpheu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klinv.github.io/morpheus/lcovFiles/index.html" TargetMode="External"/><Relationship Id="rId2" Type="http://schemas.openxmlformats.org/officeDocument/2006/relationships/hyperlink" Target="https://amklinv.github.io/morpheu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c19.supercomputing.org/session/?sess=sess269" TargetMode="External"/><Relationship Id="rId13" Type="http://schemas.openxmlformats.org/officeDocument/2006/relationships/hyperlink" Target="https://sc19.supercomputing.org/presentation/?id=pan109&amp;sess=sess227" TargetMode="External"/><Relationship Id="rId3" Type="http://schemas.openxmlformats.org/officeDocument/2006/relationships/hyperlink" Target="https://sc19.supercomputing.org/session/?sess=sess106" TargetMode="External"/><Relationship Id="rId7" Type="http://schemas.openxmlformats.org/officeDocument/2006/relationships/hyperlink" Target="https://sc19.supercomputing.org/presentation/?id=pec109&amp;sess=sess410" TargetMode="External"/><Relationship Id="rId12" Type="http://schemas.openxmlformats.org/officeDocument/2006/relationships/hyperlink" Target="https://sc19.supercomputing.org/session/?sess=sess316" TargetMode="External"/><Relationship Id="rId2" Type="http://schemas.openxmlformats.org/officeDocument/2006/relationships/hyperlink" Target="https://sc19.supercomputing.org/presentation/?id=tut139&amp;sess=sess2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19.supercomputing.org/session/?sess=sess118" TargetMode="External"/><Relationship Id="rId11" Type="http://schemas.openxmlformats.org/officeDocument/2006/relationships/hyperlink" Target="https://sc19.supercomputing.org/session/?sess=sess341" TargetMode="External"/><Relationship Id="rId5" Type="http://schemas.openxmlformats.org/officeDocument/2006/relationships/hyperlink" Target="https://sc19.supercomputing.org/presentation/?id=tut164&amp;sess=sess194" TargetMode="External"/><Relationship Id="rId10" Type="http://schemas.openxmlformats.org/officeDocument/2006/relationships/hyperlink" Target="https://sc19.supercomputing.org/presentation/?id=pan108&amp;sess=sess226" TargetMode="External"/><Relationship Id="rId4" Type="http://schemas.openxmlformats.org/officeDocument/2006/relationships/hyperlink" Target="https://sc19.supercomputing.org/presentation/?id=tut158&amp;sess=sess192" TargetMode="External"/><Relationship Id="rId9" Type="http://schemas.openxmlformats.org/officeDocument/2006/relationships/hyperlink" Target="https://sc19.supercomputing.org/session/?sess=sess266" TargetMode="External"/><Relationship Id="rId14" Type="http://schemas.openxmlformats.org/officeDocument/2006/relationships/hyperlink" Target="https://sc19.supercomputing.org/presentation/?id=pan117&amp;sess=sess2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CC0C520-4F64-4602-B6D4-1175D64E9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u="sng" dirty="0"/>
              <a:t>Jared O’Neal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Mathematics and Computer Science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u="sng" dirty="0"/>
              <a:t>And the rest of the team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Better Scientific Software Tutorial</a:t>
            </a:r>
            <a:br>
              <a:rPr lang="en-US" sz="2000" dirty="0"/>
            </a:br>
            <a:r>
              <a:rPr lang="en-US" sz="2000" dirty="0"/>
              <a:t>SC19, Denver, Colorado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AA847B73-6C33-4116-B76D-C90C5147C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9D372-1B49-4E78-A9F5-B8254A3D329C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68662-915E-4D3C-AF1C-DD97163B6A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6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for the overall tutorial is: David E. Bernholdt, </a:t>
            </a:r>
            <a:r>
              <a:rPr lang="en-US" sz="1800" b="1" dirty="0" err="1"/>
              <a:t>Anshu</a:t>
            </a:r>
            <a:r>
              <a:rPr lang="en-US" sz="1800" b="1" dirty="0"/>
              <a:t> Dubey, Michael A. </a:t>
            </a:r>
            <a:r>
              <a:rPr lang="en-US" sz="1800" b="1" dirty="0" err="1"/>
              <a:t>Heroux</a:t>
            </a:r>
            <a:r>
              <a:rPr lang="en-US" sz="1800" b="1" dirty="0"/>
              <a:t>, and Jared O’Neal, Better Scientific Software tutorial, in SC ‘19: International Conference for High Performance Computing, Networking, Storage and Analysis, Denver, Colorado, 2019. DOI: </a:t>
            </a:r>
            <a:r>
              <a:rPr lang="en-US" sz="1800" b="1" dirty="0">
                <a:hlinkClick r:id="rId4"/>
              </a:rPr>
              <a:t>10.6084/m9.figshare.10114880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Module Authors, Module Title</a:t>
            </a:r>
            <a:r>
              <a:rPr lang="en-US" sz="1800" dirty="0"/>
              <a:t>, in Better Scientific Software Tutorial…</a:t>
            </a:r>
            <a:endParaRPr lang="en-US" sz="1800" b="1" dirty="0"/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400"/>
              </a:spcBef>
            </a:pPr>
            <a:r>
              <a:rPr lang="en-US" sz="1600" b="1" dirty="0"/>
              <a:t>Alicia </a:t>
            </a:r>
            <a:r>
              <a:rPr lang="en-US" sz="1600" b="1" dirty="0" err="1"/>
              <a:t>Klinvex</a:t>
            </a:r>
            <a:r>
              <a:rPr lang="en-US" sz="1600" b="1" dirty="0"/>
              <a:t> developed some of the hands-on examples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B9C-42E3-4AD2-8016-3BB4FBF5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C7BEC-4E5A-433B-AA8A-EEAFB1F7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3" y="942234"/>
            <a:ext cx="5780739" cy="821190"/>
          </a:xfrm>
        </p:spPr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28A1A-1AA7-4CBF-A37F-813892456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43" y="1763424"/>
            <a:ext cx="5780739" cy="3373229"/>
          </a:xfrm>
        </p:spPr>
        <p:txBody>
          <a:bodyPr/>
          <a:lstStyle/>
          <a:p>
            <a:r>
              <a:rPr lang="en-US" b="1" dirty="0"/>
              <a:t>Kanban using GitHub Issues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See module 03 Agile, slide 35</a:t>
            </a:r>
          </a:p>
          <a:p>
            <a:pPr>
              <a:spcBef>
                <a:spcPts val="800"/>
              </a:spcBef>
            </a:pPr>
            <a:r>
              <a:rPr lang="en-US" b="1" dirty="0"/>
              <a:t>Simplest CI example</a:t>
            </a:r>
          </a:p>
          <a:p>
            <a:pPr lvl="1">
              <a:spcBef>
                <a:spcPts val="200"/>
              </a:spcBef>
            </a:pPr>
            <a:r>
              <a:rPr lang="en-US" dirty="0">
                <a:hlinkClick r:id="rId2"/>
              </a:rPr>
              <a:t>https://github.com/jrdoneal/CI_HelloWorld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See also module 07 Coverage/CI, slide 18</a:t>
            </a:r>
          </a:p>
          <a:p>
            <a:pPr>
              <a:spcBef>
                <a:spcPts val="800"/>
              </a:spcBef>
            </a:pPr>
            <a:r>
              <a:rPr lang="en-US" b="1" dirty="0"/>
              <a:t>CI example w/ multiple platforms and specific compiler versions</a:t>
            </a:r>
          </a:p>
          <a:p>
            <a:pPr lvl="1">
              <a:spcBef>
                <a:spcPts val="200"/>
              </a:spcBef>
            </a:pPr>
            <a:r>
              <a:rPr lang="en-US" dirty="0">
                <a:hlinkClick r:id="rId3"/>
              </a:rPr>
              <a:t>https://github.com/jrdoneal/CI_Multiplatform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Instructions in README.md</a:t>
            </a:r>
          </a:p>
          <a:p>
            <a:pPr>
              <a:spcBef>
                <a:spcPts val="800"/>
              </a:spcBef>
            </a:pPr>
            <a:r>
              <a:rPr lang="en-US" b="1" dirty="0"/>
              <a:t>Code coverage, testing and CI tutorial (C++)</a:t>
            </a:r>
          </a:p>
          <a:p>
            <a:pPr lvl="1">
              <a:spcBef>
                <a:spcPts val="200"/>
              </a:spcBef>
            </a:pPr>
            <a:r>
              <a:rPr lang="en-US" dirty="0">
                <a:hlinkClick r:id="rId4"/>
              </a:rPr>
              <a:t>https://github.com/amklinv/morpheus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See following slide, then README.md</a:t>
            </a:r>
          </a:p>
          <a:p>
            <a:pPr>
              <a:spcBef>
                <a:spcPts val="800"/>
              </a:spcBef>
            </a:pPr>
            <a:r>
              <a:rPr lang="en-US" b="1" dirty="0"/>
              <a:t>Code coverage, testing, and CI example (Fortran, C++)</a:t>
            </a:r>
          </a:p>
          <a:p>
            <a:pPr lvl="1">
              <a:spcBef>
                <a:spcPts val="200"/>
              </a:spcBef>
            </a:pPr>
            <a:r>
              <a:rPr lang="en-US" dirty="0">
                <a:hlinkClick r:id="rId5"/>
              </a:rPr>
              <a:t>https://github.com/jrdoneal/infrastructure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Instructions in README.md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D13F7F-0DC3-4C37-B29C-E268E98A4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914" y="942234"/>
            <a:ext cx="5704868" cy="821190"/>
          </a:xfrm>
        </p:spPr>
        <p:txBody>
          <a:bodyPr/>
          <a:lstStyle/>
          <a:p>
            <a:r>
              <a:rPr lang="en-US" dirty="0"/>
              <a:t>Suggested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355499-5C03-4E8F-A3D1-D34E16A6B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1763424"/>
            <a:ext cx="5704868" cy="3373229"/>
          </a:xfrm>
        </p:spPr>
        <p:txBody>
          <a:bodyPr/>
          <a:lstStyle/>
          <a:p>
            <a:r>
              <a:rPr lang="en-US" b="1" dirty="0"/>
              <a:t>Make sure you are setup appropriately</a:t>
            </a:r>
          </a:p>
          <a:p>
            <a:pPr lvl="1">
              <a:spcBef>
                <a:spcPts val="200"/>
              </a:spcBef>
            </a:pPr>
            <a:r>
              <a:rPr lang="en-US" b="1" dirty="0"/>
              <a:t>See module 00 Intro, slide 11</a:t>
            </a:r>
          </a:p>
          <a:p>
            <a:r>
              <a:rPr lang="en-US" dirty="0"/>
              <a:t>Work individually or in small groups (2-3)</a:t>
            </a:r>
          </a:p>
          <a:p>
            <a:r>
              <a:rPr lang="en-US" dirty="0"/>
              <a:t>Work at your on pace on whichever activities interest you</a:t>
            </a:r>
          </a:p>
          <a:p>
            <a:r>
              <a:rPr lang="en-US" dirty="0"/>
              <a:t>Let us know if you need help or have questions</a:t>
            </a:r>
          </a:p>
          <a:p>
            <a:r>
              <a:rPr lang="en-US" dirty="0"/>
              <a:t>Instructors will be circulating and available to help as needed</a:t>
            </a:r>
          </a:p>
          <a:p>
            <a:r>
              <a:rPr lang="en-US" b="1" dirty="0"/>
              <a:t>We’re also happy to discuss other topics from the tutorial</a:t>
            </a:r>
          </a:p>
        </p:txBody>
      </p:sp>
    </p:spTree>
    <p:extLst>
      <p:ext uri="{BB962C8B-B14F-4D97-AF65-F5344CB8AC3E}">
        <p14:creationId xmlns:p14="http://schemas.microsoft.com/office/powerpoint/2010/main" val="301569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2DE647-F5C0-4F2C-97DA-4F532D7B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Notes for Morpheus Tutorial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782541-7948-47ED-8B07-67749268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code coverage and testing tutorial can be found at the Morpheus repository </a:t>
            </a:r>
            <a:r>
              <a:rPr lang="en-US" dirty="0" err="1"/>
              <a:t>doxygen</a:t>
            </a:r>
            <a:r>
              <a:rPr lang="en-US" dirty="0"/>
              <a:t> pages</a:t>
            </a:r>
          </a:p>
          <a:p>
            <a:pPr lvl="1"/>
            <a:r>
              <a:rPr lang="en-US" dirty="0">
                <a:hlinkClick r:id="rId2"/>
              </a:rPr>
              <a:t>https://amklinv.github.io/morpheus/index.html</a:t>
            </a:r>
            <a:endParaRPr lang="en-US" dirty="0"/>
          </a:p>
          <a:p>
            <a:r>
              <a:rPr lang="en-US" b="1" dirty="0"/>
              <a:t>STEP 1</a:t>
            </a:r>
            <a:r>
              <a:rPr lang="en-US" dirty="0"/>
              <a:t>: These exercises must be run on your own local machine or on a remote machine that you have access to.</a:t>
            </a:r>
          </a:p>
          <a:p>
            <a:r>
              <a:rPr lang="en-US" dirty="0"/>
              <a:t>If you cannot generate your own </a:t>
            </a:r>
            <a:r>
              <a:rPr lang="en-US" dirty="0" err="1"/>
              <a:t>gcov</a:t>
            </a:r>
            <a:r>
              <a:rPr lang="en-US" dirty="0"/>
              <a:t> output, the associated </a:t>
            </a:r>
            <a:r>
              <a:rPr lang="en-US" dirty="0" err="1"/>
              <a:t>lcov</a:t>
            </a:r>
            <a:r>
              <a:rPr lang="en-US" dirty="0"/>
              <a:t> output is online</a:t>
            </a:r>
          </a:p>
          <a:p>
            <a:pPr lvl="1"/>
            <a:r>
              <a:rPr lang="en-US" dirty="0">
                <a:hlinkClick r:id="rId3"/>
              </a:rPr>
              <a:t>https://amklinv.github.io/morpheus/lcovFiles/index.html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0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1473-AC73-45E8-97F0-CAB263A9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Software-Related Events at SC19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082CBB-36D1-4AE5-8DA9-9A3E663267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833120"/>
          <a:ext cx="12188825" cy="602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945">
                  <a:extLst>
                    <a:ext uri="{9D8B030D-6E8A-4147-A177-3AD203B41FA5}">
                      <a16:colId xmlns:a16="http://schemas.microsoft.com/office/drawing/2014/main" val="2400528709"/>
                    </a:ext>
                  </a:extLst>
                </a:gridCol>
                <a:gridCol w="1625830">
                  <a:extLst>
                    <a:ext uri="{9D8B030D-6E8A-4147-A177-3AD203B41FA5}">
                      <a16:colId xmlns:a16="http://schemas.microsoft.com/office/drawing/2014/main" val="3353846813"/>
                    </a:ext>
                  </a:extLst>
                </a:gridCol>
                <a:gridCol w="9209050">
                  <a:extLst>
                    <a:ext uri="{9D8B030D-6E8A-4147-A177-3AD203B41FA5}">
                      <a16:colId xmlns:a16="http://schemas.microsoft.com/office/drawing/2014/main" val="100003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Day/Time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7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Tutorial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2"/>
                        </a:rPr>
                        <a:t>Floating-Point Analysis and Reproducibility Tools for Scientific Software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91285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Sunday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Workshop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3"/>
                        </a:rPr>
                        <a:t>The 2019 International Workshop on Software Engineering for HPC-Enabled Research (SE-HER 2019)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020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Monday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Tutorial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4"/>
                        </a:rPr>
                        <a:t>Better Scientific Software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4333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Monday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Tutorial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5"/>
                        </a:rPr>
                        <a:t>Managing HPC Software Complexity with </a:t>
                      </a:r>
                      <a:r>
                        <a:rPr lang="en-US" sz="1600" b="1" u="none" strike="noStrike" dirty="0" err="1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5"/>
                        </a:rPr>
                        <a:t>Spack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0136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Workshop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6"/>
                        </a:rPr>
                        <a:t>3nd International Workshop on Software Correctness for HPC Applications (Correctness 2019)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88603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Monday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Students@SC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 err="1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7"/>
                        </a:rPr>
                        <a:t>Students@SC</a:t>
                      </a:r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7"/>
                        </a:rPr>
                        <a:t>: Modern Software Design, Tools, and Practices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4498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Tuesday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BoF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8"/>
                        </a:rPr>
                        <a:t>Extreme-Scale Scientific Software Stack (E4S)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76821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Tuesday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BoF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9"/>
                        </a:rPr>
                        <a:t>Exchanging Best Practices in Supporting Computational and Data-Intensive Research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4018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Tuesday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Panel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0"/>
                        </a:rPr>
                        <a:t>Developing and Managing Research Software in Universities and National Labs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9779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Wednesday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BoF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1"/>
                        </a:rPr>
                        <a:t>Software Engineering and Reuse in Modeling, Simulation, and Data Analytics for Science and Engineering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58982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Thursday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BoF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2"/>
                        </a:rPr>
                        <a:t>Quality Assurance and Coding Standards for Parallel Software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5977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Thursday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Panel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3"/>
                        </a:rPr>
                        <a:t>Sustainability of HPC Research Computing: Fostering Career Paths for Facilitators, Research Software Engineers, and Gateway Creators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41207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Friday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Panel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The Road to </a:t>
                      </a:r>
                      <a:r>
                        <a:rPr lang="en-US" sz="1600" u="none" strike="noStrike" dirty="0" err="1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Exascale</a:t>
                      </a:r>
                      <a:r>
                        <a:rPr lang="en-US" sz="1600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 and Beyond is Paved by Software: How Algorithms, Libraries and Tools Will Make </a:t>
                      </a:r>
                      <a:r>
                        <a:rPr lang="en-US" sz="1600" u="none" strike="noStrike" dirty="0" err="1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Exascale</a:t>
                      </a:r>
                      <a:r>
                        <a:rPr lang="en-US" sz="1600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 Performance Real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551406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E7AE0F-A21D-4237-AC0F-AEDD3843A41A}"/>
              </a:ext>
            </a:extLst>
          </p:cNvPr>
          <p:cNvSpPr txBox="1"/>
          <p:nvPr/>
        </p:nvSpPr>
        <p:spPr>
          <a:xfrm>
            <a:off x="8467491" y="448565"/>
            <a:ext cx="3683316" cy="4062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/>
              <a:t>Bold</a:t>
            </a:r>
            <a:r>
              <a:rPr lang="en-US" sz="1600" dirty="0"/>
              <a:t> events (co-)organized by IDEAS</a:t>
            </a:r>
          </a:p>
        </p:txBody>
      </p:sp>
    </p:spTree>
    <p:extLst>
      <p:ext uri="{BB962C8B-B14F-4D97-AF65-F5344CB8AC3E}">
        <p14:creationId xmlns:p14="http://schemas.microsoft.com/office/powerpoint/2010/main" val="16564220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572</TotalTime>
  <Words>844</Words>
  <Application>Microsoft Office PowerPoint</Application>
  <PresentationFormat>Custom</PresentationFormat>
  <Paragraphs>95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Roboto</vt:lpstr>
      <vt:lpstr>Presentations (Wide Screen)</vt:lpstr>
      <vt:lpstr>Hands-On Activities</vt:lpstr>
      <vt:lpstr>License, Citation and Acknowledgements</vt:lpstr>
      <vt:lpstr>Hands-On Activities</vt:lpstr>
      <vt:lpstr>Special Notes for Morpheus Tutorial</vt:lpstr>
      <vt:lpstr>Additional Software-Related Events at SC19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219</cp:revision>
  <cp:lastPrinted>2017-11-02T18:35:01Z</cp:lastPrinted>
  <dcterms:created xsi:type="dcterms:W3CDTF">2018-11-06T17:28:56Z</dcterms:created>
  <dcterms:modified xsi:type="dcterms:W3CDTF">2019-11-18T04:23:27Z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