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6"/>
  </p:notesMasterIdLst>
  <p:handoutMasterIdLst>
    <p:handoutMasterId r:id="rId27"/>
  </p:handoutMasterIdLst>
  <p:sldIdLst>
    <p:sldId id="318" r:id="rId5"/>
    <p:sldId id="529" r:id="rId6"/>
    <p:sldId id="325" r:id="rId7"/>
    <p:sldId id="276" r:id="rId8"/>
    <p:sldId id="274" r:id="rId9"/>
    <p:sldId id="266" r:id="rId10"/>
    <p:sldId id="348" r:id="rId11"/>
    <p:sldId id="306" r:id="rId12"/>
    <p:sldId id="315" r:id="rId13"/>
    <p:sldId id="269" r:id="rId14"/>
    <p:sldId id="350" r:id="rId15"/>
    <p:sldId id="558" r:id="rId16"/>
    <p:sldId id="533" r:id="rId17"/>
    <p:sldId id="562" r:id="rId18"/>
    <p:sldId id="349" r:id="rId19"/>
    <p:sldId id="540" r:id="rId20"/>
    <p:sldId id="319" r:id="rId21"/>
    <p:sldId id="280" r:id="rId22"/>
    <p:sldId id="281" r:id="rId23"/>
    <p:sldId id="317" r:id="rId24"/>
    <p:sldId id="260" r:id="rId2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42" autoAdjust="0"/>
    <p:restoredTop sz="96571" autoAdjust="0"/>
  </p:normalViewPr>
  <p:slideViewPr>
    <p:cSldViewPr snapToGrid="0" showGuides="1">
      <p:cViewPr varScale="1">
        <p:scale>
          <a:sx n="92" d="100"/>
          <a:sy n="92" d="100"/>
        </p:scale>
        <p:origin x="116" y="72"/>
      </p:cViewPr>
      <p:guideLst>
        <p:guide orient="horz" pos="888"/>
        <p:guide pos="3839"/>
      </p:guideLst>
    </p:cSldViewPr>
  </p:slideViewPr>
  <p:notesTextViewPr>
    <p:cViewPr>
      <p:scale>
        <a:sx n="1" d="1"/>
        <a:sy n="1" d="1"/>
      </p:scale>
      <p:origin x="0" y="0"/>
    </p:cViewPr>
  </p:notesTextViewPr>
  <p:sorterViewPr>
    <p:cViewPr varScale="1">
      <p:scale>
        <a:sx n="1" d="1"/>
        <a:sy n="1" d="1"/>
      </p:scale>
      <p:origin x="0" y="-1324"/>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2/1/2020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2/1/2020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Anecdote</a:t>
            </a:r>
            <a:r>
              <a:rPr lang="en-US" baseline="0" dirty="0"/>
              <a:t> about offer to help with the development and get told a postdoc will do it because this is what we do.</a:t>
            </a:r>
            <a:endParaRPr lang="en-US" dirty="0"/>
          </a:p>
        </p:txBody>
      </p:sp>
      <p:sp>
        <p:nvSpPr>
          <p:cNvPr id="4" name="Footer Placeholder 3"/>
          <p:cNvSpPr>
            <a:spLocks noGrp="1"/>
          </p:cNvSpPr>
          <p:nvPr>
            <p:ph type="ftr" sz="quarter" idx="10"/>
          </p:nvPr>
        </p:nvSpPr>
        <p:spPr/>
        <p:txBody>
          <a:bodyPr/>
          <a:lstStyle/>
          <a:p>
            <a:r>
              <a:rPr lang="en-US"/>
              <a:t>Argonne National Laboratory</a:t>
            </a:r>
          </a:p>
        </p:txBody>
      </p:sp>
      <p:sp>
        <p:nvSpPr>
          <p:cNvPr id="5" name="Slide Number Placeholder 4"/>
          <p:cNvSpPr>
            <a:spLocks noGrp="1"/>
          </p:cNvSpPr>
          <p:nvPr>
            <p:ph type="sldNum" sz="quarter" idx="11"/>
          </p:nvPr>
        </p:nvSpPr>
        <p:spPr/>
        <p:txBody>
          <a:bodyPr/>
          <a:lstStyle/>
          <a:p>
            <a:fld id="{80319BA7-4E5F-4D87-B389-5AAC471B93FF}" type="slidenum">
              <a:rPr lang="en-US" smtClean="0"/>
              <a:pPr/>
              <a:t>6</a:t>
            </a:fld>
            <a:endParaRPr lang="en-US"/>
          </a:p>
        </p:txBody>
      </p:sp>
    </p:spTree>
    <p:extLst>
      <p:ext uri="{BB962C8B-B14F-4D97-AF65-F5344CB8AC3E}">
        <p14:creationId xmlns:p14="http://schemas.microsoft.com/office/powerpoint/2010/main" val="62426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395" indent="-232395">
              <a:buAutoNum type="arabicPeriod"/>
            </a:pPr>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7</a:t>
            </a:fld>
            <a:endParaRPr lang="en-US"/>
          </a:p>
        </p:txBody>
      </p:sp>
    </p:spTree>
    <p:extLst>
      <p:ext uri="{BB962C8B-B14F-4D97-AF65-F5344CB8AC3E}">
        <p14:creationId xmlns:p14="http://schemas.microsoft.com/office/powerpoint/2010/main" val="148103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49541449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ideas-productivity.org/resources/howto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flash.uchicago.edu/cc2012/" TargetMode="External"/><Relationship Id="rId2" Type="http://schemas.openxmlformats.org/officeDocument/2006/relationships/hyperlink" Target="http://journals.plos.org/plosbiology/article?id=10.1371/journal.pbio.1001745" TargetMode="External"/><Relationship Id="rId1" Type="http://schemas.openxmlformats.org/officeDocument/2006/relationships/slideLayout" Target="../slideLayouts/slideLayout2.xml"/><Relationship Id="rId6" Type="http://schemas.openxmlformats.org/officeDocument/2006/relationships/hyperlink" Target="http://ieeexplore.ieee.org/xpl/articleDetails.jsp?arnumber=6171147" TargetMode="External"/><Relationship Id="rId5" Type="http://schemas.openxmlformats.org/officeDocument/2006/relationships/hyperlink" Target="http://www.orau.gov/swproductivity2014/SoftwareProductivityWorkshopReport2014.pdf" TargetMode="External"/><Relationship Id="rId4" Type="http://schemas.openxmlformats.org/officeDocument/2006/relationships/hyperlink" Target="http://ieeexplore.ieee.org/xpls/icp.jsp?arnumber=4375255"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oi.org/10.6084/m9.figshare.1178686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c2.com/cgi/wiki?HeroicProgramm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 </a:t>
            </a:r>
            <a:br>
              <a:rPr lang="en-US" u="sng" dirty="0"/>
            </a:br>
            <a:r>
              <a:rPr lang="en-US" sz="2000" dirty="0"/>
              <a:t>Oak Ridge National Laboratory</a:t>
            </a:r>
          </a:p>
          <a:p>
            <a:r>
              <a:rPr lang="en-US" dirty="0" err="1"/>
              <a:t>Anshu</a:t>
            </a:r>
            <a:r>
              <a:rPr lang="en-US" dirty="0"/>
              <a:t> Dubey, Katherine M. Riley</a:t>
            </a:r>
            <a:br>
              <a:rPr lang="en-US" dirty="0"/>
            </a:br>
            <a:r>
              <a:rPr lang="en-US" sz="2000" dirty="0"/>
              <a:t>Argonne National Laboratory</a:t>
            </a:r>
            <a:endParaRPr lang="en-US" dirty="0"/>
          </a:p>
          <a:p>
            <a:r>
              <a:rPr lang="en-US" sz="2000" dirty="0"/>
              <a:t>Better Scientific Software Tutorial</a:t>
            </a:r>
            <a:br>
              <a:rPr lang="en-US" sz="2000" dirty="0"/>
            </a:br>
            <a:r>
              <a:rPr lang="en-US" sz="2000" dirty="0"/>
              <a:t>ECP 4</a:t>
            </a:r>
            <a:r>
              <a:rPr lang="en-US" sz="2000" baseline="30000" dirty="0"/>
              <a:t>th</a:t>
            </a:r>
            <a:r>
              <a:rPr lang="en-US" sz="2000" dirty="0"/>
              <a:t> Annual Meeting, Houston, Texas</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Be Concerned with Software Engineering?</a:t>
            </a:r>
          </a:p>
        </p:txBody>
      </p:sp>
      <p:sp>
        <p:nvSpPr>
          <p:cNvPr id="3" name="Content Placeholder 2"/>
          <p:cNvSpPr>
            <a:spLocks noGrp="1"/>
          </p:cNvSpPr>
          <p:nvPr>
            <p:ph idx="1"/>
          </p:nvPr>
        </p:nvSpPr>
        <p:spPr>
          <a:xfrm>
            <a:off x="606107" y="1369089"/>
            <a:ext cx="10891777" cy="3810000"/>
          </a:xfrm>
        </p:spPr>
        <p:txBody>
          <a:bodyPr>
            <a:normAutofit/>
          </a:bodyPr>
          <a:lstStyle/>
          <a:p>
            <a:pPr marL="0" indent="0">
              <a:buNone/>
            </a:pPr>
            <a:r>
              <a:rPr lang="en-US" dirty="0"/>
              <a:t>Accretion leads to unmanageable software</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ramp-on time for new developers</a:t>
            </a:r>
          </a:p>
          <a:p>
            <a:r>
              <a:rPr lang="en-US" dirty="0"/>
              <a:t>Reduces software and science productivity due to </a:t>
            </a:r>
            <a:r>
              <a:rPr lang="en-US" b="1" dirty="0"/>
              <a:t>technical debt</a:t>
            </a:r>
          </a:p>
          <a:p>
            <a:pPr marL="0" indent="0">
              <a:buNone/>
            </a:pPr>
            <a:endParaRPr lang="en-US" dirty="0"/>
          </a:p>
        </p:txBody>
      </p:sp>
      <p:sp>
        <p:nvSpPr>
          <p:cNvPr id="6" name="Rounded Rectangle 5"/>
          <p:cNvSpPr/>
          <p:nvPr/>
        </p:nvSpPr>
        <p:spPr>
          <a:xfrm>
            <a:off x="474562" y="4774021"/>
            <a:ext cx="11263671"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rPr>
              <a:t>Consequences of Choices</a:t>
            </a:r>
            <a:endParaRPr lang="en-US" sz="2000" dirty="0">
              <a:solidFill>
                <a:schemeClr val="bg1"/>
              </a:solidFill>
            </a:endParaRPr>
          </a:p>
          <a:p>
            <a:pPr algn="ctr"/>
            <a:r>
              <a:rPr lang="en-US" sz="2000" dirty="0">
                <a:solidFill>
                  <a:schemeClr val="bg1"/>
                </a:solidFill>
              </a:rPr>
              <a:t>“Quick and dirty” collects technical debt, which means more effort required to add features. </a:t>
            </a:r>
          </a:p>
        </p:txBody>
      </p:sp>
      <p:sp>
        <p:nvSpPr>
          <p:cNvPr id="4" name="TextBox 3">
            <a:extLst>
              <a:ext uri="{FF2B5EF4-FFF2-40B4-BE49-F238E27FC236}">
                <a16:creationId xmlns:a16="http://schemas.microsoft.com/office/drawing/2014/main" id="{0C5794EF-155C-4EC4-B062-D0B3C424F2DF}"/>
              </a:ext>
            </a:extLst>
          </p:cNvPr>
          <p:cNvSpPr txBox="1"/>
          <p:nvPr/>
        </p:nvSpPr>
        <p:spPr>
          <a:xfrm>
            <a:off x="11841358"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Tree>
    <p:extLst>
      <p:ext uri="{BB962C8B-B14F-4D97-AF65-F5344CB8AC3E}">
        <p14:creationId xmlns:p14="http://schemas.microsoft.com/office/powerpoint/2010/main" val="1009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Lifecycle: Software Engineering View</a:t>
            </a:r>
          </a:p>
        </p:txBody>
      </p:sp>
      <p:grpSp>
        <p:nvGrpSpPr>
          <p:cNvPr id="134" name="Group 133">
            <a:extLst>
              <a:ext uri="{FF2B5EF4-FFF2-40B4-BE49-F238E27FC236}">
                <a16:creationId xmlns:a16="http://schemas.microsoft.com/office/drawing/2014/main" id="{201F5C25-B730-48B5-8B0A-E86E1CB3B495}"/>
              </a:ext>
            </a:extLst>
          </p:cNvPr>
          <p:cNvGrpSpPr/>
          <p:nvPr/>
        </p:nvGrpSpPr>
        <p:grpSpPr>
          <a:xfrm>
            <a:off x="2840222" y="1016036"/>
            <a:ext cx="6770010" cy="5163240"/>
            <a:chOff x="3642193" y="1016036"/>
            <a:chExt cx="6770010" cy="5163240"/>
          </a:xfrm>
        </p:grpSpPr>
        <p:sp>
          <p:nvSpPr>
            <p:cNvPr id="46" name="Rectangle 45">
              <a:extLst>
                <a:ext uri="{FF2B5EF4-FFF2-40B4-BE49-F238E27FC236}">
                  <a16:creationId xmlns:a16="http://schemas.microsoft.com/office/drawing/2014/main" id="{DD62F6C4-5CD0-4885-ACA4-45B30267C76A}"/>
                </a:ext>
              </a:extLst>
            </p:cNvPr>
            <p:cNvSpPr/>
            <p:nvPr/>
          </p:nvSpPr>
          <p:spPr>
            <a:xfrm>
              <a:off x="3642194" y="1119810"/>
              <a:ext cx="1959710" cy="1015701"/>
            </a:xfrm>
            <a:prstGeom prst="rect">
              <a:avLst/>
            </a:prstGeom>
            <a:solidFill>
              <a:schemeClr val="accent3">
                <a:lumMod val="60000"/>
                <a:lumOff val="4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Requirements  </a:t>
              </a:r>
            </a:p>
            <a:p>
              <a:pPr algn="ctr"/>
              <a:r>
                <a:rPr lang="en-US" sz="2000" dirty="0">
                  <a:solidFill>
                    <a:schemeClr val="tx1"/>
                  </a:solidFill>
                </a:rPr>
                <a:t>gathering</a:t>
              </a:r>
            </a:p>
          </p:txBody>
        </p:sp>
        <p:sp>
          <p:nvSpPr>
            <p:cNvPr id="47" name="Rectangle 46">
              <a:extLst>
                <a:ext uri="{FF2B5EF4-FFF2-40B4-BE49-F238E27FC236}">
                  <a16:creationId xmlns:a16="http://schemas.microsoft.com/office/drawing/2014/main" id="{4E94CD9D-E72A-4F90-A4DC-91DCE4FA5208}"/>
                </a:ext>
              </a:extLst>
            </p:cNvPr>
            <p:cNvSpPr/>
            <p:nvPr/>
          </p:nvSpPr>
          <p:spPr>
            <a:xfrm>
              <a:off x="3643641" y="2591818"/>
              <a:ext cx="1956816" cy="831035"/>
            </a:xfrm>
            <a:prstGeom prst="rect">
              <a:avLst/>
            </a:prstGeom>
            <a:solidFill>
              <a:schemeClr val="accent3">
                <a:lumMod val="60000"/>
                <a:lumOff val="4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Design</a:t>
              </a:r>
            </a:p>
          </p:txBody>
        </p:sp>
        <p:sp>
          <p:nvSpPr>
            <p:cNvPr id="48" name="Rectangle 47">
              <a:extLst>
                <a:ext uri="{FF2B5EF4-FFF2-40B4-BE49-F238E27FC236}">
                  <a16:creationId xmlns:a16="http://schemas.microsoft.com/office/drawing/2014/main" id="{C111EB99-61E6-4F18-9FF4-79FFAE20D563}"/>
                </a:ext>
              </a:extLst>
            </p:cNvPr>
            <p:cNvSpPr/>
            <p:nvPr/>
          </p:nvSpPr>
          <p:spPr>
            <a:xfrm>
              <a:off x="3642194" y="3879160"/>
              <a:ext cx="1959710" cy="831036"/>
            </a:xfrm>
            <a:prstGeom prst="rect">
              <a:avLst/>
            </a:prstGeom>
            <a:solidFill>
              <a:schemeClr val="accent3">
                <a:lumMod val="60000"/>
                <a:lumOff val="4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Implementation</a:t>
              </a:r>
            </a:p>
          </p:txBody>
        </p:sp>
        <p:sp>
          <p:nvSpPr>
            <p:cNvPr id="49" name="Rectangle 48">
              <a:extLst>
                <a:ext uri="{FF2B5EF4-FFF2-40B4-BE49-F238E27FC236}">
                  <a16:creationId xmlns:a16="http://schemas.microsoft.com/office/drawing/2014/main" id="{761971C3-C1A6-4361-B363-95DE375FC2A6}"/>
                </a:ext>
              </a:extLst>
            </p:cNvPr>
            <p:cNvSpPr/>
            <p:nvPr/>
          </p:nvSpPr>
          <p:spPr>
            <a:xfrm>
              <a:off x="3643641" y="5169772"/>
              <a:ext cx="1956816" cy="831035"/>
            </a:xfrm>
            <a:prstGeom prst="rect">
              <a:avLst/>
            </a:prstGeom>
            <a:solidFill>
              <a:schemeClr val="accent3">
                <a:lumMod val="60000"/>
                <a:lumOff val="4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Verification </a:t>
              </a:r>
            </a:p>
            <a:p>
              <a:pPr algn="ctr"/>
              <a:r>
                <a:rPr lang="en-US" sz="2000" dirty="0">
                  <a:solidFill>
                    <a:schemeClr val="tx1"/>
                  </a:solidFill>
                </a:rPr>
                <a:t>Validation </a:t>
              </a:r>
            </a:p>
          </p:txBody>
        </p:sp>
        <p:cxnSp>
          <p:nvCxnSpPr>
            <p:cNvPr id="50" name="Curved Connector 9">
              <a:extLst>
                <a:ext uri="{FF2B5EF4-FFF2-40B4-BE49-F238E27FC236}">
                  <a16:creationId xmlns:a16="http://schemas.microsoft.com/office/drawing/2014/main" id="{0221834E-F3D1-4424-8903-79F6D2605CA5}"/>
                </a:ext>
              </a:extLst>
            </p:cNvPr>
            <p:cNvCxnSpPr>
              <a:cxnSpLocks/>
              <a:stCxn id="49" idx="1"/>
              <a:endCxn id="48" idx="1"/>
            </p:cNvCxnSpPr>
            <p:nvPr/>
          </p:nvCxnSpPr>
          <p:spPr>
            <a:xfrm rot="10800000">
              <a:off x="3642195" y="4294678"/>
              <a:ext cx="1447" cy="1290612"/>
            </a:xfrm>
            <a:prstGeom prst="curvedConnector3">
              <a:avLst>
                <a:gd name="adj1" fmla="val 15898203"/>
              </a:avLst>
            </a:prstGeom>
            <a:ln w="317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1" name="Curved Connector 14">
              <a:extLst>
                <a:ext uri="{FF2B5EF4-FFF2-40B4-BE49-F238E27FC236}">
                  <a16:creationId xmlns:a16="http://schemas.microsoft.com/office/drawing/2014/main" id="{1A2A9C32-016F-4528-B29B-1D3435E509F6}"/>
                </a:ext>
              </a:extLst>
            </p:cNvPr>
            <p:cNvCxnSpPr>
              <a:stCxn id="49" idx="1"/>
              <a:endCxn id="47" idx="1"/>
            </p:cNvCxnSpPr>
            <p:nvPr/>
          </p:nvCxnSpPr>
          <p:spPr>
            <a:xfrm rot="10800000">
              <a:off x="3643641" y="3007336"/>
              <a:ext cx="12700" cy="2577954"/>
            </a:xfrm>
            <a:prstGeom prst="curvedConnector3">
              <a:avLst>
                <a:gd name="adj1" fmla="val 4573772"/>
              </a:avLst>
            </a:prstGeom>
            <a:ln w="317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Curved Connector 83">
              <a:extLst>
                <a:ext uri="{FF2B5EF4-FFF2-40B4-BE49-F238E27FC236}">
                  <a16:creationId xmlns:a16="http://schemas.microsoft.com/office/drawing/2014/main" id="{2C7282F7-CE02-4344-A654-E4FCBC5CFDE0}"/>
                </a:ext>
              </a:extLst>
            </p:cNvPr>
            <p:cNvCxnSpPr>
              <a:stCxn id="49" idx="1"/>
              <a:endCxn id="46" idx="1"/>
            </p:cNvCxnSpPr>
            <p:nvPr/>
          </p:nvCxnSpPr>
          <p:spPr>
            <a:xfrm rot="10800000">
              <a:off x="3642195" y="1627662"/>
              <a:ext cx="1447" cy="3957629"/>
            </a:xfrm>
            <a:prstGeom prst="curvedConnector3">
              <a:avLst>
                <a:gd name="adj1" fmla="val 6251582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7" name="Group 126">
              <a:extLst>
                <a:ext uri="{FF2B5EF4-FFF2-40B4-BE49-F238E27FC236}">
                  <a16:creationId xmlns:a16="http://schemas.microsoft.com/office/drawing/2014/main" id="{0112FB9B-C27C-4694-B8E3-1B365A0BC1E2}"/>
                </a:ext>
              </a:extLst>
            </p:cNvPr>
            <p:cNvGrpSpPr/>
            <p:nvPr/>
          </p:nvGrpSpPr>
          <p:grpSpPr>
            <a:xfrm>
              <a:off x="5617362" y="1016036"/>
              <a:ext cx="3076953" cy="1231145"/>
              <a:chOff x="5611572" y="632437"/>
              <a:chExt cx="3076953" cy="1231145"/>
            </a:xfrm>
          </p:grpSpPr>
          <p:cxnSp>
            <p:nvCxnSpPr>
              <p:cNvPr id="53" name="Straight Connector 52">
                <a:extLst>
                  <a:ext uri="{FF2B5EF4-FFF2-40B4-BE49-F238E27FC236}">
                    <a16:creationId xmlns:a16="http://schemas.microsoft.com/office/drawing/2014/main" id="{5CFA4E40-B733-4E6B-A192-14BEB27BF6F8}"/>
                  </a:ext>
                </a:extLst>
              </p:cNvPr>
              <p:cNvCxnSpPr/>
              <p:nvPr/>
            </p:nvCxnSpPr>
            <p:spPr>
              <a:xfrm>
                <a:off x="5611572" y="1232621"/>
                <a:ext cx="78388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FEB187DC-E1F8-462D-A8B7-DFE8353746CE}"/>
                  </a:ext>
                </a:extLst>
              </p:cNvPr>
              <p:cNvCxnSpPr/>
              <p:nvPr/>
            </p:nvCxnSpPr>
            <p:spPr>
              <a:xfrm flipV="1">
                <a:off x="5611572" y="817103"/>
                <a:ext cx="423297" cy="41551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1BE0B1F4-8623-4B99-A77A-1A6D23E67CF6}"/>
                  </a:ext>
                </a:extLst>
              </p:cNvPr>
              <p:cNvCxnSpPr/>
              <p:nvPr/>
            </p:nvCxnSpPr>
            <p:spPr>
              <a:xfrm>
                <a:off x="5611572" y="1232621"/>
                <a:ext cx="423297" cy="41551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023B10B1-8ABC-4F75-99F3-DCB455B22AA0}"/>
                  </a:ext>
                </a:extLst>
              </p:cNvPr>
              <p:cNvCxnSpPr/>
              <p:nvPr/>
            </p:nvCxnSpPr>
            <p:spPr>
              <a:xfrm>
                <a:off x="6034869" y="817103"/>
                <a:ext cx="36058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5B28FF3E-ADD2-43E0-8307-4CCAE553E070}"/>
                  </a:ext>
                </a:extLst>
              </p:cNvPr>
              <p:cNvCxnSpPr/>
              <p:nvPr/>
            </p:nvCxnSpPr>
            <p:spPr>
              <a:xfrm>
                <a:off x="6034869" y="1648138"/>
                <a:ext cx="36058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3A5E7353-1B53-4D22-AE03-DC0E212097CA}"/>
                  </a:ext>
                </a:extLst>
              </p:cNvPr>
              <p:cNvSpPr txBox="1"/>
              <p:nvPr/>
            </p:nvSpPr>
            <p:spPr>
              <a:xfrm>
                <a:off x="6579101" y="632437"/>
                <a:ext cx="2109424" cy="400110"/>
              </a:xfrm>
              <a:prstGeom prst="rect">
                <a:avLst/>
              </a:prstGeom>
              <a:noFill/>
            </p:spPr>
            <p:txBody>
              <a:bodyPr wrap="none" rtlCol="0">
                <a:spAutoFit/>
              </a:bodyPr>
              <a:lstStyle/>
              <a:p>
                <a:r>
                  <a:rPr lang="en-US" sz="2000" dirty="0"/>
                  <a:t>model, framework</a:t>
                </a:r>
              </a:p>
            </p:txBody>
          </p:sp>
          <p:sp>
            <p:nvSpPr>
              <p:cNvPr id="59" name="TextBox 58">
                <a:extLst>
                  <a:ext uri="{FF2B5EF4-FFF2-40B4-BE49-F238E27FC236}">
                    <a16:creationId xmlns:a16="http://schemas.microsoft.com/office/drawing/2014/main" id="{F495DE24-9A1C-4B38-A39C-0FD3ACD9794B}"/>
                  </a:ext>
                </a:extLst>
              </p:cNvPr>
              <p:cNvSpPr txBox="1"/>
              <p:nvPr/>
            </p:nvSpPr>
            <p:spPr>
              <a:xfrm>
                <a:off x="6523592" y="1060142"/>
                <a:ext cx="2154564" cy="400110"/>
              </a:xfrm>
              <a:prstGeom prst="rect">
                <a:avLst/>
              </a:prstGeom>
              <a:noFill/>
            </p:spPr>
            <p:txBody>
              <a:bodyPr wrap="none" rtlCol="0">
                <a:spAutoFit/>
              </a:bodyPr>
              <a:lstStyle/>
              <a:p>
                <a:r>
                  <a:rPr lang="en-US" sz="2000" dirty="0"/>
                  <a:t>data, expectations</a:t>
                </a:r>
              </a:p>
            </p:txBody>
          </p:sp>
          <p:sp>
            <p:nvSpPr>
              <p:cNvPr id="60" name="TextBox 59">
                <a:extLst>
                  <a:ext uri="{FF2B5EF4-FFF2-40B4-BE49-F238E27FC236}">
                    <a16:creationId xmlns:a16="http://schemas.microsoft.com/office/drawing/2014/main" id="{C93B1E5B-F00A-4482-88AB-DB8B00E13153}"/>
                  </a:ext>
                </a:extLst>
              </p:cNvPr>
              <p:cNvSpPr txBox="1"/>
              <p:nvPr/>
            </p:nvSpPr>
            <p:spPr>
              <a:xfrm>
                <a:off x="6523592" y="1463472"/>
                <a:ext cx="1161023" cy="400110"/>
              </a:xfrm>
              <a:prstGeom prst="rect">
                <a:avLst/>
              </a:prstGeom>
              <a:noFill/>
            </p:spPr>
            <p:txBody>
              <a:bodyPr wrap="none" rtlCol="0">
                <a:spAutoFit/>
              </a:bodyPr>
              <a:lstStyle/>
              <a:p>
                <a:r>
                  <a:rPr lang="en-US" sz="2000" dirty="0"/>
                  <a:t>workflow</a:t>
                </a:r>
              </a:p>
            </p:txBody>
          </p:sp>
        </p:grpSp>
        <p:sp>
          <p:nvSpPr>
            <p:cNvPr id="67" name="TextBox 66">
              <a:extLst>
                <a:ext uri="{FF2B5EF4-FFF2-40B4-BE49-F238E27FC236}">
                  <a16:creationId xmlns:a16="http://schemas.microsoft.com/office/drawing/2014/main" id="{FC6B0B10-FE97-45BF-9194-036588EACF46}"/>
                </a:ext>
              </a:extLst>
            </p:cNvPr>
            <p:cNvSpPr txBox="1"/>
            <p:nvPr/>
          </p:nvSpPr>
          <p:spPr>
            <a:xfrm>
              <a:off x="6502308" y="2658995"/>
              <a:ext cx="3909895" cy="400110"/>
            </a:xfrm>
            <a:prstGeom prst="rect">
              <a:avLst/>
            </a:prstGeom>
            <a:noFill/>
          </p:spPr>
          <p:txBody>
            <a:bodyPr wrap="none" rtlCol="0">
              <a:spAutoFit/>
            </a:bodyPr>
            <a:lstStyle/>
            <a:p>
              <a:r>
                <a:rPr lang="en-US" sz="2000" dirty="0"/>
                <a:t>storage, curation, retrieval, analysis</a:t>
              </a:r>
            </a:p>
          </p:txBody>
        </p:sp>
        <p:grpSp>
          <p:nvGrpSpPr>
            <p:cNvPr id="128" name="Group 127">
              <a:extLst>
                <a:ext uri="{FF2B5EF4-FFF2-40B4-BE49-F238E27FC236}">
                  <a16:creationId xmlns:a16="http://schemas.microsoft.com/office/drawing/2014/main" id="{E1DF1F1F-9FD0-4B8F-8B1C-52F2D65521BA}"/>
                </a:ext>
              </a:extLst>
            </p:cNvPr>
            <p:cNvGrpSpPr/>
            <p:nvPr/>
          </p:nvGrpSpPr>
          <p:grpSpPr>
            <a:xfrm>
              <a:off x="5617362" y="2407586"/>
              <a:ext cx="3824904" cy="1207422"/>
              <a:chOff x="5566272" y="2221015"/>
              <a:chExt cx="3824904" cy="1207422"/>
            </a:xfrm>
          </p:grpSpPr>
          <p:cxnSp>
            <p:nvCxnSpPr>
              <p:cNvPr id="61" name="Straight Connector 60">
                <a:extLst>
                  <a:ext uri="{FF2B5EF4-FFF2-40B4-BE49-F238E27FC236}">
                    <a16:creationId xmlns:a16="http://schemas.microsoft.com/office/drawing/2014/main" id="{3C1F29A9-CBA8-44F5-B988-1804C612CED3}"/>
                  </a:ext>
                </a:extLst>
              </p:cNvPr>
              <p:cNvCxnSpPr/>
              <p:nvPr/>
            </p:nvCxnSpPr>
            <p:spPr>
              <a:xfrm>
                <a:off x="5566272" y="2821199"/>
                <a:ext cx="78388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DF949E09-68BA-4762-8975-D27F856B745F}"/>
                  </a:ext>
                </a:extLst>
              </p:cNvPr>
              <p:cNvCxnSpPr/>
              <p:nvPr/>
            </p:nvCxnSpPr>
            <p:spPr>
              <a:xfrm flipV="1">
                <a:off x="5566272" y="2405681"/>
                <a:ext cx="423297" cy="41551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2DE3830F-E935-442B-BFD7-A44741C8AE54}"/>
                  </a:ext>
                </a:extLst>
              </p:cNvPr>
              <p:cNvCxnSpPr/>
              <p:nvPr/>
            </p:nvCxnSpPr>
            <p:spPr>
              <a:xfrm>
                <a:off x="5566272" y="2821199"/>
                <a:ext cx="423297" cy="41551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FB1AB716-1D8F-4866-BF14-6BD765C45F66}"/>
                  </a:ext>
                </a:extLst>
              </p:cNvPr>
              <p:cNvCxnSpPr/>
              <p:nvPr/>
            </p:nvCxnSpPr>
            <p:spPr>
              <a:xfrm>
                <a:off x="5989569" y="2405681"/>
                <a:ext cx="36058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E63471FA-FE36-4FC2-9796-A9EB76F6BA16}"/>
                  </a:ext>
                </a:extLst>
              </p:cNvPr>
              <p:cNvCxnSpPr/>
              <p:nvPr/>
            </p:nvCxnSpPr>
            <p:spPr>
              <a:xfrm>
                <a:off x="5989569" y="3236716"/>
                <a:ext cx="36058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F7A7CB61-70BA-43BA-B65F-257635BCC246}"/>
                  </a:ext>
                </a:extLst>
              </p:cNvPr>
              <p:cNvSpPr txBox="1"/>
              <p:nvPr/>
            </p:nvSpPr>
            <p:spPr>
              <a:xfrm>
                <a:off x="6502308" y="2221015"/>
                <a:ext cx="2888868" cy="400110"/>
              </a:xfrm>
              <a:prstGeom prst="rect">
                <a:avLst/>
              </a:prstGeom>
              <a:noFill/>
            </p:spPr>
            <p:txBody>
              <a:bodyPr wrap="none" rtlCol="0">
                <a:spAutoFit/>
              </a:bodyPr>
              <a:lstStyle/>
              <a:p>
                <a:r>
                  <a:rPr lang="en-US" sz="2000" dirty="0"/>
                  <a:t>approximations, </a:t>
                </a:r>
                <a:r>
                  <a:rPr lang="en-US" sz="2000" dirty="0" err="1"/>
                  <a:t>numerics</a:t>
                </a:r>
                <a:endParaRPr lang="en-US" sz="2000" dirty="0"/>
              </a:p>
            </p:txBody>
          </p:sp>
          <p:sp>
            <p:nvSpPr>
              <p:cNvPr id="68" name="TextBox 67">
                <a:extLst>
                  <a:ext uri="{FF2B5EF4-FFF2-40B4-BE49-F238E27FC236}">
                    <a16:creationId xmlns:a16="http://schemas.microsoft.com/office/drawing/2014/main" id="{DC00D8CC-B406-4244-ACEB-C953EFE85B0D}"/>
                  </a:ext>
                </a:extLst>
              </p:cNvPr>
              <p:cNvSpPr txBox="1"/>
              <p:nvPr/>
            </p:nvSpPr>
            <p:spPr>
              <a:xfrm>
                <a:off x="6502308" y="3028327"/>
                <a:ext cx="2813591" cy="400110"/>
              </a:xfrm>
              <a:prstGeom prst="rect">
                <a:avLst/>
              </a:prstGeom>
              <a:noFill/>
            </p:spPr>
            <p:txBody>
              <a:bodyPr wrap="none" rtlCol="0">
                <a:spAutoFit/>
              </a:bodyPr>
              <a:lstStyle/>
              <a:p>
                <a:r>
                  <a:rPr lang="en-US" sz="2000" dirty="0"/>
                  <a:t>steps in scientific process</a:t>
                </a:r>
              </a:p>
            </p:txBody>
          </p:sp>
        </p:grpSp>
        <p:grpSp>
          <p:nvGrpSpPr>
            <p:cNvPr id="130" name="Group 129">
              <a:extLst>
                <a:ext uri="{FF2B5EF4-FFF2-40B4-BE49-F238E27FC236}">
                  <a16:creationId xmlns:a16="http://schemas.microsoft.com/office/drawing/2014/main" id="{3C77E72E-0269-4E34-9FC1-C64BE5097291}"/>
                </a:ext>
              </a:extLst>
            </p:cNvPr>
            <p:cNvGrpSpPr/>
            <p:nvPr/>
          </p:nvGrpSpPr>
          <p:grpSpPr>
            <a:xfrm>
              <a:off x="5617362" y="4991303"/>
              <a:ext cx="4193546" cy="1187973"/>
              <a:chOff x="5486045" y="5330387"/>
              <a:chExt cx="4193546" cy="1187973"/>
            </a:xfrm>
          </p:grpSpPr>
          <p:cxnSp>
            <p:nvCxnSpPr>
              <p:cNvPr id="69" name="Straight Connector 68">
                <a:extLst>
                  <a:ext uri="{FF2B5EF4-FFF2-40B4-BE49-F238E27FC236}">
                    <a16:creationId xmlns:a16="http://schemas.microsoft.com/office/drawing/2014/main" id="{C3F58292-FD5F-449F-92DE-6C3F3BB2540C}"/>
                  </a:ext>
                </a:extLst>
              </p:cNvPr>
              <p:cNvCxnSpPr/>
              <p:nvPr/>
            </p:nvCxnSpPr>
            <p:spPr>
              <a:xfrm>
                <a:off x="5486045" y="5942863"/>
                <a:ext cx="78388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BDE07858-DD50-466D-94DA-9F9035620E88}"/>
                  </a:ext>
                </a:extLst>
              </p:cNvPr>
              <p:cNvCxnSpPr/>
              <p:nvPr/>
            </p:nvCxnSpPr>
            <p:spPr>
              <a:xfrm flipV="1">
                <a:off x="5486045" y="5527345"/>
                <a:ext cx="423297" cy="41551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7C0A5FA7-E3DD-485D-B57F-8C4E7ACDB5DF}"/>
                  </a:ext>
                </a:extLst>
              </p:cNvPr>
              <p:cNvCxnSpPr/>
              <p:nvPr/>
            </p:nvCxnSpPr>
            <p:spPr>
              <a:xfrm>
                <a:off x="5486045" y="5942863"/>
                <a:ext cx="423297" cy="41551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94B9B654-CFBC-4F4F-8112-9CFA6F2FC392}"/>
                  </a:ext>
                </a:extLst>
              </p:cNvPr>
              <p:cNvCxnSpPr/>
              <p:nvPr/>
            </p:nvCxnSpPr>
            <p:spPr>
              <a:xfrm>
                <a:off x="5909342" y="5527345"/>
                <a:ext cx="36058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5DF356A6-4A19-47D5-8F16-EB7F1FC60729}"/>
                  </a:ext>
                </a:extLst>
              </p:cNvPr>
              <p:cNvCxnSpPr/>
              <p:nvPr/>
            </p:nvCxnSpPr>
            <p:spPr>
              <a:xfrm>
                <a:off x="5909342" y="6358380"/>
                <a:ext cx="36058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A5FB5E55-227B-4291-A7DC-8D67106CE7C9}"/>
                  </a:ext>
                </a:extLst>
              </p:cNvPr>
              <p:cNvSpPr txBox="1"/>
              <p:nvPr/>
            </p:nvSpPr>
            <p:spPr>
              <a:xfrm>
                <a:off x="6310848" y="5330387"/>
                <a:ext cx="3368743" cy="400110"/>
              </a:xfrm>
              <a:prstGeom prst="rect">
                <a:avLst/>
              </a:prstGeom>
              <a:noFill/>
            </p:spPr>
            <p:txBody>
              <a:bodyPr wrap="none" rtlCol="0">
                <a:spAutoFit/>
              </a:bodyPr>
              <a:lstStyle/>
              <a:p>
                <a:r>
                  <a:rPr lang="en-US" sz="2000" dirty="0"/>
                  <a:t>convergence, order, correction</a:t>
                </a:r>
              </a:p>
            </p:txBody>
          </p:sp>
          <p:sp>
            <p:nvSpPr>
              <p:cNvPr id="75" name="TextBox 74">
                <a:extLst>
                  <a:ext uri="{FF2B5EF4-FFF2-40B4-BE49-F238E27FC236}">
                    <a16:creationId xmlns:a16="http://schemas.microsoft.com/office/drawing/2014/main" id="{72ED6D06-A696-4664-A154-DAF4624540BA}"/>
                  </a:ext>
                </a:extLst>
              </p:cNvPr>
              <p:cNvSpPr txBox="1"/>
              <p:nvPr/>
            </p:nvSpPr>
            <p:spPr>
              <a:xfrm>
                <a:off x="6383475" y="6118250"/>
                <a:ext cx="1409938" cy="400110"/>
              </a:xfrm>
              <a:prstGeom prst="rect">
                <a:avLst/>
              </a:prstGeom>
              <a:noFill/>
            </p:spPr>
            <p:txBody>
              <a:bodyPr wrap="none" rtlCol="0">
                <a:spAutoFit/>
              </a:bodyPr>
              <a:lstStyle/>
              <a:p>
                <a:r>
                  <a:rPr lang="en-US" sz="2000" dirty="0"/>
                  <a:t>provenance</a:t>
                </a:r>
              </a:p>
            </p:txBody>
          </p:sp>
          <p:sp>
            <p:nvSpPr>
              <p:cNvPr id="76" name="TextBox 75">
                <a:extLst>
                  <a:ext uri="{FF2B5EF4-FFF2-40B4-BE49-F238E27FC236}">
                    <a16:creationId xmlns:a16="http://schemas.microsoft.com/office/drawing/2014/main" id="{B26B04EC-BAC8-4E2E-985D-038B7F2E59A2}"/>
                  </a:ext>
                </a:extLst>
              </p:cNvPr>
              <p:cNvSpPr txBox="1"/>
              <p:nvPr/>
            </p:nvSpPr>
            <p:spPr>
              <a:xfrm>
                <a:off x="6310848" y="5706048"/>
                <a:ext cx="2670026" cy="400110"/>
              </a:xfrm>
              <a:prstGeom prst="rect">
                <a:avLst/>
              </a:prstGeom>
              <a:noFill/>
            </p:spPr>
            <p:txBody>
              <a:bodyPr wrap="none" rtlCol="0">
                <a:spAutoFit/>
              </a:bodyPr>
              <a:lstStyle/>
              <a:p>
                <a:r>
                  <a:rPr lang="en-US" sz="2000" dirty="0"/>
                  <a:t>validation, observations</a:t>
                </a:r>
              </a:p>
            </p:txBody>
          </p:sp>
        </p:grpSp>
        <p:cxnSp>
          <p:nvCxnSpPr>
            <p:cNvPr id="77" name="Straight Arrow Connector 76">
              <a:extLst>
                <a:ext uri="{FF2B5EF4-FFF2-40B4-BE49-F238E27FC236}">
                  <a16:creationId xmlns:a16="http://schemas.microsoft.com/office/drawing/2014/main" id="{04B50F9E-DACD-418E-A4EC-14F22B3D0FE9}"/>
                </a:ext>
              </a:extLst>
            </p:cNvPr>
            <p:cNvCxnSpPr>
              <a:stCxn id="46" idx="2"/>
              <a:endCxn id="47" idx="0"/>
            </p:cNvCxnSpPr>
            <p:nvPr/>
          </p:nvCxnSpPr>
          <p:spPr>
            <a:xfrm>
              <a:off x="4622049" y="2135511"/>
              <a:ext cx="0" cy="45630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B50367C0-6718-4BC4-A0F8-AE4F3F470978}"/>
                </a:ext>
              </a:extLst>
            </p:cNvPr>
            <p:cNvCxnSpPr>
              <a:cxnSpLocks/>
              <a:stCxn id="47" idx="2"/>
              <a:endCxn id="48" idx="0"/>
            </p:cNvCxnSpPr>
            <p:nvPr/>
          </p:nvCxnSpPr>
          <p:spPr>
            <a:xfrm>
              <a:off x="4622049" y="3422853"/>
              <a:ext cx="0" cy="45630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D2737874-1771-4269-9C05-5911C8EAC2F5}"/>
                </a:ext>
              </a:extLst>
            </p:cNvPr>
            <p:cNvCxnSpPr>
              <a:cxnSpLocks/>
              <a:stCxn id="48" idx="2"/>
              <a:endCxn id="49" idx="0"/>
            </p:cNvCxnSpPr>
            <p:nvPr/>
          </p:nvCxnSpPr>
          <p:spPr>
            <a:xfrm>
              <a:off x="4622049" y="4710196"/>
              <a:ext cx="0" cy="4595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0" name="Curved Connector 201">
              <a:extLst>
                <a:ext uri="{FF2B5EF4-FFF2-40B4-BE49-F238E27FC236}">
                  <a16:creationId xmlns:a16="http://schemas.microsoft.com/office/drawing/2014/main" id="{6AF66A97-0C41-425B-A41A-83C5E771A8C7}"/>
                </a:ext>
              </a:extLst>
            </p:cNvPr>
            <p:cNvCxnSpPr>
              <a:cxnSpLocks/>
              <a:stCxn id="48" idx="1"/>
              <a:endCxn id="47" idx="1"/>
            </p:cNvCxnSpPr>
            <p:nvPr/>
          </p:nvCxnSpPr>
          <p:spPr>
            <a:xfrm rot="10800000" flipH="1">
              <a:off x="3642193" y="3007336"/>
              <a:ext cx="1447" cy="1287342"/>
            </a:xfrm>
            <a:prstGeom prst="curvedConnector3">
              <a:avLst>
                <a:gd name="adj1" fmla="val -1579820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9" name="Group 128">
              <a:extLst>
                <a:ext uri="{FF2B5EF4-FFF2-40B4-BE49-F238E27FC236}">
                  <a16:creationId xmlns:a16="http://schemas.microsoft.com/office/drawing/2014/main" id="{EDF44512-9192-4193-8222-96E3B79EF5F1}"/>
                </a:ext>
              </a:extLst>
            </p:cNvPr>
            <p:cNvGrpSpPr/>
            <p:nvPr/>
          </p:nvGrpSpPr>
          <p:grpSpPr>
            <a:xfrm>
              <a:off x="5617362" y="3683208"/>
              <a:ext cx="3900823" cy="1215757"/>
              <a:chOff x="5517400" y="3765107"/>
              <a:chExt cx="3900823" cy="1215757"/>
            </a:xfrm>
          </p:grpSpPr>
          <p:cxnSp>
            <p:nvCxnSpPr>
              <p:cNvPr id="81" name="Straight Connector 80">
                <a:extLst>
                  <a:ext uri="{FF2B5EF4-FFF2-40B4-BE49-F238E27FC236}">
                    <a16:creationId xmlns:a16="http://schemas.microsoft.com/office/drawing/2014/main" id="{4399471A-AFF1-4712-8413-6E75674FEC42}"/>
                  </a:ext>
                </a:extLst>
              </p:cNvPr>
              <p:cNvCxnSpPr/>
              <p:nvPr/>
            </p:nvCxnSpPr>
            <p:spPr>
              <a:xfrm>
                <a:off x="5517400" y="4365292"/>
                <a:ext cx="78388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BB0C8795-889B-43DC-8A8F-445722147C96}"/>
                  </a:ext>
                </a:extLst>
              </p:cNvPr>
              <p:cNvCxnSpPr/>
              <p:nvPr/>
            </p:nvCxnSpPr>
            <p:spPr>
              <a:xfrm flipV="1">
                <a:off x="5517400" y="3949774"/>
                <a:ext cx="423297" cy="41551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DD8E312B-7094-47EE-98F1-1F6E8F68BEB5}"/>
                  </a:ext>
                </a:extLst>
              </p:cNvPr>
              <p:cNvCxnSpPr/>
              <p:nvPr/>
            </p:nvCxnSpPr>
            <p:spPr>
              <a:xfrm>
                <a:off x="5517400" y="4365292"/>
                <a:ext cx="423297" cy="41551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FBDD1B4D-D814-471C-BF99-3F775CC8C7D9}"/>
                  </a:ext>
                </a:extLst>
              </p:cNvPr>
              <p:cNvCxnSpPr/>
              <p:nvPr/>
            </p:nvCxnSpPr>
            <p:spPr>
              <a:xfrm>
                <a:off x="5940697" y="3949774"/>
                <a:ext cx="36058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309DAE11-4E29-421F-85BB-BEC0B262EEAB}"/>
                  </a:ext>
                </a:extLst>
              </p:cNvPr>
              <p:cNvCxnSpPr/>
              <p:nvPr/>
            </p:nvCxnSpPr>
            <p:spPr>
              <a:xfrm>
                <a:off x="5940697" y="4780809"/>
                <a:ext cx="36058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6" name="TextBox 85">
                <a:extLst>
                  <a:ext uri="{FF2B5EF4-FFF2-40B4-BE49-F238E27FC236}">
                    <a16:creationId xmlns:a16="http://schemas.microsoft.com/office/drawing/2014/main" id="{2DCD04B3-ABFC-49E5-A883-617D3E0469D5}"/>
                  </a:ext>
                </a:extLst>
              </p:cNvPr>
              <p:cNvSpPr txBox="1"/>
              <p:nvPr/>
            </p:nvSpPr>
            <p:spPr>
              <a:xfrm>
                <a:off x="6383475" y="3765107"/>
                <a:ext cx="2462534" cy="400110"/>
              </a:xfrm>
              <a:prstGeom prst="rect">
                <a:avLst/>
              </a:prstGeom>
              <a:noFill/>
            </p:spPr>
            <p:txBody>
              <a:bodyPr wrap="none" rtlCol="0">
                <a:spAutoFit/>
              </a:bodyPr>
              <a:lstStyle/>
              <a:p>
                <a:r>
                  <a:rPr lang="en-US" sz="2000" dirty="0"/>
                  <a:t>solvers, infrastructure</a:t>
                </a:r>
              </a:p>
            </p:txBody>
          </p:sp>
          <p:sp>
            <p:nvSpPr>
              <p:cNvPr id="87" name="TextBox 86">
                <a:extLst>
                  <a:ext uri="{FF2B5EF4-FFF2-40B4-BE49-F238E27FC236}">
                    <a16:creationId xmlns:a16="http://schemas.microsoft.com/office/drawing/2014/main" id="{459BEEC9-1FEB-4F13-ABD5-6C878AE0F1E3}"/>
                  </a:ext>
                </a:extLst>
              </p:cNvPr>
              <p:cNvSpPr txBox="1"/>
              <p:nvPr/>
            </p:nvSpPr>
            <p:spPr>
              <a:xfrm>
                <a:off x="6423749" y="4180626"/>
                <a:ext cx="2994474" cy="400110"/>
              </a:xfrm>
              <a:prstGeom prst="rect">
                <a:avLst/>
              </a:prstGeom>
              <a:noFill/>
            </p:spPr>
            <p:txBody>
              <a:bodyPr wrap="none" rtlCol="0">
                <a:spAutoFit/>
              </a:bodyPr>
              <a:lstStyle/>
              <a:p>
                <a:r>
                  <a:rPr lang="en-US" sz="2000" dirty="0"/>
                  <a:t>algorithms, data structures</a:t>
                </a:r>
              </a:p>
            </p:txBody>
          </p:sp>
          <p:sp>
            <p:nvSpPr>
              <p:cNvPr id="88" name="TextBox 87">
                <a:extLst>
                  <a:ext uri="{FF2B5EF4-FFF2-40B4-BE49-F238E27FC236}">
                    <a16:creationId xmlns:a16="http://schemas.microsoft.com/office/drawing/2014/main" id="{9A9562B3-7F12-4839-AE47-0FBDD7E12498}"/>
                  </a:ext>
                </a:extLst>
              </p:cNvPr>
              <p:cNvSpPr txBox="1"/>
              <p:nvPr/>
            </p:nvSpPr>
            <p:spPr>
              <a:xfrm>
                <a:off x="6400070" y="4580754"/>
                <a:ext cx="1849352" cy="400110"/>
              </a:xfrm>
              <a:prstGeom prst="rect">
                <a:avLst/>
              </a:prstGeom>
              <a:noFill/>
            </p:spPr>
            <p:txBody>
              <a:bodyPr wrap="none" rtlCol="0">
                <a:spAutoFit/>
              </a:bodyPr>
              <a:lstStyle/>
              <a:p>
                <a:r>
                  <a:rPr lang="en-US" sz="2000" dirty="0"/>
                  <a:t>tools, interfaces</a:t>
                </a:r>
              </a:p>
            </p:txBody>
          </p:sp>
        </p:grpSp>
      </p:grpSp>
    </p:spTree>
    <p:extLst>
      <p:ext uri="{BB962C8B-B14F-4D97-AF65-F5344CB8AC3E}">
        <p14:creationId xmlns:p14="http://schemas.microsoft.com/office/powerpoint/2010/main" val="3502579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Taking Stock of </a:t>
            </a:r>
            <a:r>
              <a:rPr lang="en-US" i="1" dirty="0"/>
              <a:t>Your</a:t>
            </a:r>
            <a:r>
              <a:rPr lang="en-US" dirty="0"/>
              <a:t> Situation</a:t>
            </a:r>
          </a:p>
        </p:txBody>
      </p:sp>
      <p:sp>
        <p:nvSpPr>
          <p:cNvPr id="7" name="Rectangle 6">
            <a:extLst>
              <a:ext uri="{FF2B5EF4-FFF2-40B4-BE49-F238E27FC236}">
                <a16:creationId xmlns:a16="http://schemas.microsoft.com/office/drawing/2014/main" id="{CE6AB0C9-4600-3745-8754-39B7C3335C79}"/>
              </a:ext>
            </a:extLst>
          </p:cNvPr>
          <p:cNvSpPr/>
          <p:nvPr/>
        </p:nvSpPr>
        <p:spPr>
          <a:xfrm>
            <a:off x="2132011" y="1259174"/>
            <a:ext cx="8391083" cy="1194465"/>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a:t>Software architecture and process design is an overhead</a:t>
            </a:r>
          </a:p>
          <a:p>
            <a:pPr marL="742950" lvl="1" indent="-285750">
              <a:buFont typeface="Arial" panose="020B0604020202020204" pitchFamily="34" charset="0"/>
              <a:buChar char="•"/>
            </a:pPr>
            <a:r>
              <a:rPr lang="en-US" sz="2400" dirty="0"/>
              <a:t>Value lies in avoiding technical debt (future saving)</a:t>
            </a:r>
          </a:p>
          <a:p>
            <a:pPr marL="742950" lvl="1" indent="-285750">
              <a:buFont typeface="Arial" panose="020B0604020202020204" pitchFamily="34" charset="0"/>
              <a:buChar char="•"/>
            </a:pPr>
            <a:r>
              <a:rPr lang="en-US" sz="2400" dirty="0"/>
              <a:t>Worthwhile to understand the trade-off</a:t>
            </a:r>
          </a:p>
        </p:txBody>
      </p:sp>
      <p:sp>
        <p:nvSpPr>
          <p:cNvPr id="8" name="Rectangle 7">
            <a:extLst>
              <a:ext uri="{FF2B5EF4-FFF2-40B4-BE49-F238E27FC236}">
                <a16:creationId xmlns:a16="http://schemas.microsoft.com/office/drawing/2014/main" id="{F8CA6CBF-3FC3-D046-8C35-0570E04CB78B}"/>
              </a:ext>
            </a:extLst>
          </p:cNvPr>
          <p:cNvSpPr/>
          <p:nvPr/>
        </p:nvSpPr>
        <p:spPr>
          <a:xfrm>
            <a:off x="2132012" y="2453639"/>
            <a:ext cx="4163858" cy="3235127"/>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a:t>The goals of the software</a:t>
            </a:r>
          </a:p>
          <a:p>
            <a:pPr marL="742950" lvl="1" indent="-285750">
              <a:buFont typeface="Arial" panose="020B0604020202020204" pitchFamily="34" charset="0"/>
              <a:buChar char="•"/>
            </a:pPr>
            <a:r>
              <a:rPr lang="en-US" sz="2400" dirty="0"/>
              <a:t>Proof-of-concept</a:t>
            </a:r>
          </a:p>
          <a:p>
            <a:pPr marL="742950" lvl="1" indent="-285750">
              <a:buFont typeface="Arial" panose="020B0604020202020204" pitchFamily="34" charset="0"/>
              <a:buChar char="•"/>
            </a:pPr>
            <a:r>
              <a:rPr lang="en-US" sz="2400" dirty="0"/>
              <a:t>Verification</a:t>
            </a:r>
          </a:p>
          <a:p>
            <a:pPr marL="742950" lvl="1" indent="-285750">
              <a:buFont typeface="Arial" panose="020B0604020202020204" pitchFamily="34" charset="0"/>
              <a:buChar char="•"/>
            </a:pPr>
            <a:r>
              <a:rPr lang="en-US" sz="2400" dirty="0"/>
              <a:t>Exploration of some phenomenon</a:t>
            </a:r>
          </a:p>
          <a:p>
            <a:pPr marL="742950" lvl="1" indent="-285750">
              <a:buFont typeface="Arial" panose="020B0604020202020204" pitchFamily="34" charset="0"/>
              <a:buChar char="•"/>
            </a:pPr>
            <a:r>
              <a:rPr lang="en-US" sz="2400" dirty="0"/>
              <a:t>Experiment design</a:t>
            </a:r>
          </a:p>
          <a:p>
            <a:pPr marL="742950" lvl="1" indent="-285750">
              <a:buFont typeface="Arial" panose="020B0604020202020204" pitchFamily="34" charset="0"/>
              <a:buChar char="•"/>
            </a:pPr>
            <a:r>
              <a:rPr lang="en-US" sz="2400" dirty="0"/>
              <a:t>Analysis</a:t>
            </a:r>
          </a:p>
          <a:p>
            <a:pPr marL="742950" lvl="1" indent="-285750">
              <a:buFont typeface="Arial" panose="020B0604020202020204" pitchFamily="34" charset="0"/>
              <a:buChar char="•"/>
            </a:pPr>
            <a:r>
              <a:rPr lang="en-US" sz="2400" dirty="0"/>
              <a:t>Other …</a:t>
            </a:r>
          </a:p>
        </p:txBody>
      </p:sp>
      <p:sp>
        <p:nvSpPr>
          <p:cNvPr id="9" name="Oval 8">
            <a:extLst>
              <a:ext uri="{FF2B5EF4-FFF2-40B4-BE49-F238E27FC236}">
                <a16:creationId xmlns:a16="http://schemas.microsoft.com/office/drawing/2014/main" id="{9F0E5F2F-77D3-AD4A-B8BD-BF00C7EF1352}"/>
              </a:ext>
            </a:extLst>
          </p:cNvPr>
          <p:cNvSpPr/>
          <p:nvPr/>
        </p:nvSpPr>
        <p:spPr>
          <a:xfrm>
            <a:off x="6513226" y="2602556"/>
            <a:ext cx="3854277" cy="3228369"/>
          </a:xfrm>
          <a:prstGeom prst="ellipse">
            <a:avLst/>
          </a:prstGeom>
          <a:solidFill>
            <a:schemeClr val="accent4">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Cognizant of resource constraints</a:t>
            </a:r>
          </a:p>
          <a:p>
            <a:pPr algn="ctr"/>
            <a:endParaRPr lang="en-US" sz="2400" dirty="0"/>
          </a:p>
          <a:p>
            <a:pPr algn="ctr"/>
            <a:r>
              <a:rPr lang="en-US" sz="2400" dirty="0"/>
              <a:t>Dictate the rigor of the design and software process</a:t>
            </a:r>
          </a:p>
        </p:txBody>
      </p:sp>
      <p:sp>
        <p:nvSpPr>
          <p:cNvPr id="15" name="TextBox 14">
            <a:extLst>
              <a:ext uri="{FF2B5EF4-FFF2-40B4-BE49-F238E27FC236}">
                <a16:creationId xmlns:a16="http://schemas.microsoft.com/office/drawing/2014/main" id="{CB5468C2-BCCF-4B91-ABA1-5858E0F1B065}"/>
              </a:ext>
            </a:extLst>
          </p:cNvPr>
          <p:cNvSpPr txBox="1"/>
          <p:nvPr/>
        </p:nvSpPr>
        <p:spPr>
          <a:xfrm>
            <a:off x="11667501"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
        <p:nvSpPr>
          <p:cNvPr id="16" name="TextBox 15">
            <a:extLst>
              <a:ext uri="{FF2B5EF4-FFF2-40B4-BE49-F238E27FC236}">
                <a16:creationId xmlns:a16="http://schemas.microsoft.com/office/drawing/2014/main" id="{1C40A7CB-690B-4625-9C8F-2651F39CFA56}"/>
              </a:ext>
            </a:extLst>
          </p:cNvPr>
          <p:cNvSpPr txBox="1"/>
          <p:nvPr/>
        </p:nvSpPr>
        <p:spPr>
          <a:xfrm>
            <a:off x="11823065"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Tree>
    <p:extLst>
      <p:ext uri="{BB962C8B-B14F-4D97-AF65-F5344CB8AC3E}">
        <p14:creationId xmlns:p14="http://schemas.microsoft.com/office/powerpoint/2010/main" val="193993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xit" presetSubtype="0" fill="hold" grpId="0" nodeType="afterEffect">
                                  <p:stCondLst>
                                    <p:cond delay="0"/>
                                  </p:stCondLst>
                                  <p:childTnLst>
                                    <p:set>
                                      <p:cBhvr>
                                        <p:cTn id="11" dur="1" fill="hold">
                                          <p:stCondLst>
                                            <p:cond delay="0"/>
                                          </p:stCondLst>
                                        </p:cTn>
                                        <p:tgtEl>
                                          <p:spTgt spid="1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childTnLst>
                                </p:cTn>
                              </p:par>
                            </p:childTnLst>
                          </p:cTn>
                        </p:par>
                        <p:par>
                          <p:cTn id="18" fill="hold">
                            <p:stCondLst>
                              <p:cond delay="0"/>
                            </p:stCondLst>
                            <p:childTnLst>
                              <p:par>
                                <p:cTn id="19" presetID="1" presetClass="exit"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Reconcile Conflicting Requirements</a:t>
            </a:r>
          </a:p>
        </p:txBody>
      </p:sp>
      <p:sp>
        <p:nvSpPr>
          <p:cNvPr id="3" name="Content Placeholder 2"/>
          <p:cNvSpPr>
            <a:spLocks noGrp="1"/>
          </p:cNvSpPr>
          <p:nvPr>
            <p:ph idx="1"/>
          </p:nvPr>
        </p:nvSpPr>
        <p:spPr/>
        <p:txBody>
          <a:bodyPr>
            <a:normAutofit/>
          </a:bodyPr>
          <a:lstStyle/>
          <a:p>
            <a:r>
              <a:rPr lang="en-US" dirty="0"/>
              <a:t>Separation of concerns</a:t>
            </a:r>
          </a:p>
          <a:p>
            <a:pPr lvl="1"/>
            <a:r>
              <a:rPr lang="en-US" dirty="0"/>
              <a:t>Encapsulation of functionalities where possible</a:t>
            </a:r>
          </a:p>
          <a:p>
            <a:pPr lvl="1"/>
            <a:r>
              <a:rPr lang="en-US" dirty="0"/>
              <a:t>Abstractions for encapsulations</a:t>
            </a:r>
          </a:p>
          <a:p>
            <a:pPr lvl="2"/>
            <a:r>
              <a:rPr lang="en-US" dirty="0"/>
              <a:t>Offload complexity where possible</a:t>
            </a:r>
          </a:p>
          <a:p>
            <a:r>
              <a:rPr lang="en-US" dirty="0"/>
              <a:t>Hard-nosed trade-offs </a:t>
            </a:r>
          </a:p>
          <a:p>
            <a:pPr lvl="1"/>
            <a:r>
              <a:rPr lang="en-US" dirty="0"/>
              <a:t>Flexibility and composability vs raw performance</a:t>
            </a:r>
          </a:p>
          <a:p>
            <a:pPr lvl="1"/>
            <a:r>
              <a:rPr lang="en-US" dirty="0"/>
              <a:t>Extensibility and developer productivity</a:t>
            </a:r>
          </a:p>
        </p:txBody>
      </p:sp>
      <p:sp>
        <p:nvSpPr>
          <p:cNvPr id="4" name="Slide Number Placeholder 4">
            <a:extLst>
              <a:ext uri="{FF2B5EF4-FFF2-40B4-BE49-F238E27FC236}">
                <a16:creationId xmlns:a16="http://schemas.microsoft.com/office/drawing/2014/main" id="{27A554BB-7922-D847-B93D-C6A054A19081}"/>
              </a:ext>
            </a:extLst>
          </p:cNvPr>
          <p:cNvSpPr>
            <a:spLocks noGrp="1"/>
          </p:cNvSpPr>
          <p:nvPr>
            <p:ph type="sldNum" sz="quarter" idx="12"/>
          </p:nvPr>
        </p:nvSpPr>
        <p:spPr>
          <a:xfrm>
            <a:off x="8458200" y="6356350"/>
            <a:ext cx="457200" cy="274320"/>
          </a:xfrm>
          <a:prstGeom prst="rect">
            <a:avLst/>
          </a:prstGeom>
        </p:spPr>
        <p:txBody>
          <a:bodyPr>
            <a:normAutofit fontScale="85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FAAC5A-9C4F-4278-920D-DF2BAB595749}" type="slidenum">
              <a:rPr lang="en-US" smtClean="0"/>
              <a:pPr/>
              <a:t>13</a:t>
            </a:fld>
            <a:endParaRPr lang="en-US" dirty="0"/>
          </a:p>
        </p:txBody>
      </p:sp>
    </p:spTree>
    <p:extLst>
      <p:ext uri="{BB962C8B-B14F-4D97-AF65-F5344CB8AC3E}">
        <p14:creationId xmlns:p14="http://schemas.microsoft.com/office/powerpoint/2010/main" val="103596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4294967295"/>
          </p:nvPr>
        </p:nvSpPr>
        <p:spPr>
          <a:xfrm>
            <a:off x="0" y="868363"/>
            <a:ext cx="7697788" cy="638175"/>
          </a:xfrm>
        </p:spPr>
        <p:txBody>
          <a:bodyPr/>
          <a:lstStyle/>
          <a:p>
            <a:pPr marL="0" indent="0" algn="ctr">
              <a:buNone/>
            </a:pPr>
            <a:r>
              <a:rPr lang="en-US" sz="2400" dirty="0"/>
              <a:t>Taming the Complexity: Separation of Concerns</a:t>
            </a:r>
            <a:endParaRPr lang="en-US" dirty="0"/>
          </a:p>
          <a:p>
            <a:endParaRPr lang="en-US" dirty="0"/>
          </a:p>
          <a:p>
            <a:pPr lvl="1"/>
            <a:endParaRPr lang="en-US" dirty="0"/>
          </a:p>
        </p:txBody>
      </p:sp>
      <p:sp>
        <p:nvSpPr>
          <p:cNvPr id="5" name="Rectangle 4">
            <a:extLst>
              <a:ext uri="{FF2B5EF4-FFF2-40B4-BE49-F238E27FC236}">
                <a16:creationId xmlns:a16="http://schemas.microsoft.com/office/drawing/2014/main" id="{3BCD3279-1B86-B14E-B1AA-00B937F463A3}"/>
              </a:ext>
            </a:extLst>
          </p:cNvPr>
          <p:cNvSpPr/>
          <p:nvPr/>
        </p:nvSpPr>
        <p:spPr>
          <a:xfrm>
            <a:off x="2184685" y="1506318"/>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6" name="Rectangle 5">
            <a:extLst>
              <a:ext uri="{FF2B5EF4-FFF2-40B4-BE49-F238E27FC236}">
                <a16:creationId xmlns:a16="http://schemas.microsoft.com/office/drawing/2014/main" id="{9AA1C2F6-DB31-644D-AA3E-8A5C5F208AF1}"/>
              </a:ext>
            </a:extLst>
          </p:cNvPr>
          <p:cNvSpPr/>
          <p:nvPr/>
        </p:nvSpPr>
        <p:spPr>
          <a:xfrm>
            <a:off x="2184685" y="4202506"/>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Parameters </a:t>
            </a:r>
          </a:p>
        </p:txBody>
      </p:sp>
      <p:sp>
        <p:nvSpPr>
          <p:cNvPr id="8" name="Rectangle 7">
            <a:extLst>
              <a:ext uri="{FF2B5EF4-FFF2-40B4-BE49-F238E27FC236}">
                <a16:creationId xmlns:a16="http://schemas.microsoft.com/office/drawing/2014/main" id="{7E4A8742-EAFC-7945-B8E7-7C02DC69617C}"/>
              </a:ext>
            </a:extLst>
          </p:cNvPr>
          <p:cNvSpPr/>
          <p:nvPr/>
        </p:nvSpPr>
        <p:spPr>
          <a:xfrm>
            <a:off x="2184685" y="3200206"/>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a:t>
            </a:r>
          </a:p>
        </p:txBody>
      </p:sp>
      <p:sp>
        <p:nvSpPr>
          <p:cNvPr id="9" name="Rectangle 8">
            <a:extLst>
              <a:ext uri="{FF2B5EF4-FFF2-40B4-BE49-F238E27FC236}">
                <a16:creationId xmlns:a16="http://schemas.microsoft.com/office/drawing/2014/main" id="{1FF90A6A-80FD-1047-A93D-117341291BC1}"/>
              </a:ext>
            </a:extLst>
          </p:cNvPr>
          <p:cNvSpPr/>
          <p:nvPr/>
        </p:nvSpPr>
        <p:spPr>
          <a:xfrm>
            <a:off x="4420717" y="1506318"/>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Client Code</a:t>
            </a:r>
          </a:p>
          <a:p>
            <a:pPr algn="ctr"/>
            <a:r>
              <a:rPr lang="en-US" dirty="0">
                <a:solidFill>
                  <a:schemeClr val="tx1"/>
                </a:solidFill>
              </a:rPr>
              <a:t>Mathematically complex</a:t>
            </a:r>
          </a:p>
        </p:txBody>
      </p:sp>
      <p:sp>
        <p:nvSpPr>
          <p:cNvPr id="11" name="Rectangle 10">
            <a:extLst>
              <a:ext uri="{FF2B5EF4-FFF2-40B4-BE49-F238E27FC236}">
                <a16:creationId xmlns:a16="http://schemas.microsoft.com/office/drawing/2014/main" id="{0C99103D-F81B-364F-962C-0F9672801BBB}"/>
              </a:ext>
            </a:extLst>
          </p:cNvPr>
          <p:cNvSpPr/>
          <p:nvPr/>
        </p:nvSpPr>
        <p:spPr>
          <a:xfrm>
            <a:off x="4420717" y="4202506"/>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Infrastructure</a:t>
            </a:r>
          </a:p>
          <a:p>
            <a:pPr algn="ctr"/>
            <a:r>
              <a:rPr lang="en-US" dirty="0"/>
              <a:t>Data structures and movement</a:t>
            </a:r>
          </a:p>
          <a:p>
            <a:pPr algn="ctr"/>
            <a:endParaRPr lang="en-US" dirty="0"/>
          </a:p>
        </p:txBody>
      </p:sp>
      <p:sp>
        <p:nvSpPr>
          <p:cNvPr id="12" name="Rectangle 11">
            <a:extLst>
              <a:ext uri="{FF2B5EF4-FFF2-40B4-BE49-F238E27FC236}">
                <a16:creationId xmlns:a16="http://schemas.microsoft.com/office/drawing/2014/main" id="{FA035120-65AA-584A-9F3D-E4B12FF9D8BC}"/>
              </a:ext>
            </a:extLst>
          </p:cNvPr>
          <p:cNvSpPr/>
          <p:nvPr/>
        </p:nvSpPr>
        <p:spPr>
          <a:xfrm>
            <a:off x="4420717" y="3200206"/>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Hide from one another</a:t>
            </a:r>
          </a:p>
        </p:txBody>
      </p:sp>
      <p:sp>
        <p:nvSpPr>
          <p:cNvPr id="13" name="Rectangle 12">
            <a:extLst>
              <a:ext uri="{FF2B5EF4-FFF2-40B4-BE49-F238E27FC236}">
                <a16:creationId xmlns:a16="http://schemas.microsoft.com/office/drawing/2014/main" id="{5409B4C7-8656-B34F-8310-943A2C8A41DB}"/>
              </a:ext>
            </a:extLst>
          </p:cNvPr>
          <p:cNvSpPr/>
          <p:nvPr/>
        </p:nvSpPr>
        <p:spPr>
          <a:xfrm>
            <a:off x="7356291" y="1506319"/>
            <a:ext cx="2548328" cy="1027727"/>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Logically separable functional units of computation</a:t>
            </a:r>
          </a:p>
        </p:txBody>
      </p:sp>
      <p:sp>
        <p:nvSpPr>
          <p:cNvPr id="14" name="Rectangle 13">
            <a:extLst>
              <a:ext uri="{FF2B5EF4-FFF2-40B4-BE49-F238E27FC236}">
                <a16:creationId xmlns:a16="http://schemas.microsoft.com/office/drawing/2014/main" id="{CBD9FACF-1526-7040-9848-64019EEF00EF}"/>
              </a:ext>
            </a:extLst>
          </p:cNvPr>
          <p:cNvSpPr/>
          <p:nvPr/>
        </p:nvSpPr>
        <p:spPr>
          <a:xfrm>
            <a:off x="7356291" y="2763683"/>
            <a:ext cx="2548328" cy="104452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Encode into framework</a:t>
            </a:r>
          </a:p>
        </p:txBody>
      </p:sp>
      <p:sp>
        <p:nvSpPr>
          <p:cNvPr id="15" name="Rectangle 14">
            <a:extLst>
              <a:ext uri="{FF2B5EF4-FFF2-40B4-BE49-F238E27FC236}">
                <a16:creationId xmlns:a16="http://schemas.microsoft.com/office/drawing/2014/main" id="{5A31BA7B-9633-894D-9740-4495ABB633D9}"/>
              </a:ext>
            </a:extLst>
          </p:cNvPr>
          <p:cNvSpPr/>
          <p:nvPr/>
        </p:nvSpPr>
        <p:spPr>
          <a:xfrm>
            <a:off x="7356291" y="3975827"/>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Differentiate between private and public</a:t>
            </a:r>
          </a:p>
        </p:txBody>
      </p:sp>
      <p:sp>
        <p:nvSpPr>
          <p:cNvPr id="16" name="Rectangle 15">
            <a:extLst>
              <a:ext uri="{FF2B5EF4-FFF2-40B4-BE49-F238E27FC236}">
                <a16:creationId xmlns:a16="http://schemas.microsoft.com/office/drawing/2014/main" id="{F4613A25-0A97-5A4B-B903-F7E97D61338F}"/>
              </a:ext>
            </a:extLst>
          </p:cNvPr>
          <p:cNvSpPr/>
          <p:nvPr/>
        </p:nvSpPr>
        <p:spPr>
          <a:xfrm>
            <a:off x="7356291" y="5055803"/>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Define interfaces</a:t>
            </a:r>
          </a:p>
        </p:txBody>
      </p:sp>
      <p:sp>
        <p:nvSpPr>
          <p:cNvPr id="17" name="Rounded Rectangle 16">
            <a:extLst>
              <a:ext uri="{FF2B5EF4-FFF2-40B4-BE49-F238E27FC236}">
                <a16:creationId xmlns:a16="http://schemas.microsoft.com/office/drawing/2014/main" id="{0B1B97E8-67E8-5C4B-A065-0DD512879B70}"/>
              </a:ext>
            </a:extLst>
          </p:cNvPr>
          <p:cNvSpPr/>
          <p:nvPr/>
        </p:nvSpPr>
        <p:spPr>
          <a:xfrm rot="5400000">
            <a:off x="5271195" y="3435263"/>
            <a:ext cx="3162924" cy="369332"/>
          </a:xfrm>
          <a:prstGeom prst="round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Applies to  both kinds</a:t>
            </a:r>
          </a:p>
        </p:txBody>
      </p:sp>
      <p:cxnSp>
        <p:nvCxnSpPr>
          <p:cNvPr id="20" name="Straight Arrow Connector 19">
            <a:extLst>
              <a:ext uri="{FF2B5EF4-FFF2-40B4-BE49-F238E27FC236}">
                <a16:creationId xmlns:a16="http://schemas.microsoft.com/office/drawing/2014/main" id="{4AB9F1F9-48E0-F740-B0A5-12882FEB4E72}"/>
              </a:ext>
            </a:extLst>
          </p:cNvPr>
          <p:cNvCxnSpPr>
            <a:cxnSpLocks/>
            <a:stCxn id="9" idx="3"/>
            <a:endCxn id="17" idx="2"/>
          </p:cNvCxnSpPr>
          <p:nvPr/>
        </p:nvCxnSpPr>
        <p:spPr>
          <a:xfrm>
            <a:off x="6294487" y="2270817"/>
            <a:ext cx="373504" cy="134911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62E6009C-82AE-164E-9B42-C0108C5D0BBC}"/>
              </a:ext>
            </a:extLst>
          </p:cNvPr>
          <p:cNvCxnSpPr>
            <a:cxnSpLocks/>
            <a:stCxn id="11" idx="3"/>
            <a:endCxn id="17" idx="2"/>
          </p:cNvCxnSpPr>
          <p:nvPr/>
        </p:nvCxnSpPr>
        <p:spPr>
          <a:xfrm flipV="1">
            <a:off x="6294487" y="3619930"/>
            <a:ext cx="373504" cy="134707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FDE408AC-97ED-904F-9E8A-CBF4CBBD865E}"/>
              </a:ext>
            </a:extLst>
          </p:cNvPr>
          <p:cNvCxnSpPr>
            <a:stCxn id="17" idx="0"/>
          </p:cNvCxnSpPr>
          <p:nvPr/>
        </p:nvCxnSpPr>
        <p:spPr>
          <a:xfrm flipV="1">
            <a:off x="7037323" y="1884915"/>
            <a:ext cx="318968" cy="173501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B347F8F0-B6DA-4949-90A9-2E9CBD1F9D38}"/>
              </a:ext>
            </a:extLst>
          </p:cNvPr>
          <p:cNvCxnSpPr>
            <a:stCxn id="17" idx="0"/>
            <a:endCxn id="14" idx="1"/>
          </p:cNvCxnSpPr>
          <p:nvPr/>
        </p:nvCxnSpPr>
        <p:spPr>
          <a:xfrm flipV="1">
            <a:off x="7037323" y="3285947"/>
            <a:ext cx="318968" cy="33398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ECCA5E79-F864-2F4A-A938-184F055633A8}"/>
              </a:ext>
            </a:extLst>
          </p:cNvPr>
          <p:cNvCxnSpPr>
            <a:stCxn id="17" idx="0"/>
            <a:endCxn id="15" idx="1"/>
          </p:cNvCxnSpPr>
          <p:nvPr/>
        </p:nvCxnSpPr>
        <p:spPr>
          <a:xfrm>
            <a:off x="7037323" y="3619929"/>
            <a:ext cx="318968" cy="817866"/>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CC56F5A6-9253-1A44-9B32-82905EE56C1E}"/>
              </a:ext>
            </a:extLst>
          </p:cNvPr>
          <p:cNvCxnSpPr>
            <a:stCxn id="17" idx="0"/>
            <a:endCxn id="16" idx="1"/>
          </p:cNvCxnSpPr>
          <p:nvPr/>
        </p:nvCxnSpPr>
        <p:spPr>
          <a:xfrm>
            <a:off x="7037323" y="3619929"/>
            <a:ext cx="318968" cy="189784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3561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4011354" y="1786068"/>
            <a:ext cx="2377639" cy="4017451"/>
            <a:chOff x="697059" y="643786"/>
            <a:chExt cx="3170186" cy="5356602"/>
          </a:xfrm>
        </p:grpSpPr>
        <p:sp>
          <p:nvSpPr>
            <p:cNvPr id="4" name="TextBox 3"/>
            <p:cNvSpPr txBox="1"/>
            <p:nvPr/>
          </p:nvSpPr>
          <p:spPr>
            <a:xfrm>
              <a:off x="1198247"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697059" y="1477721"/>
              <a:ext cx="3170186" cy="861775"/>
            </a:xfrm>
            <a:prstGeom prst="rect">
              <a:avLst/>
            </a:prstGeom>
            <a:solidFill>
              <a:srgbClr val="DF6474"/>
            </a:solidFill>
            <a:ln>
              <a:solidFill>
                <a:schemeClr val="tx1"/>
              </a:solidFill>
            </a:ln>
          </p:spPr>
          <p:txBody>
            <a:bodyPr wrap="none" rtlCol="0">
              <a:spAutoFit/>
            </a:bodyPr>
            <a:lstStyle/>
            <a:p>
              <a:r>
                <a:rPr lang="en-US" dirty="0"/>
                <a:t>Software Architecture</a:t>
              </a:r>
            </a:p>
            <a:p>
              <a:r>
                <a:rPr lang="en-US" dirty="0"/>
                <a:t>API  Design</a:t>
              </a:r>
            </a:p>
          </p:txBody>
        </p:sp>
        <p:sp>
          <p:nvSpPr>
            <p:cNvPr id="10" name="TextBox 9"/>
            <p:cNvSpPr txBox="1"/>
            <p:nvPr/>
          </p:nvSpPr>
          <p:spPr>
            <a:xfrm>
              <a:off x="1441819" y="2861236"/>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880323" y="3692742"/>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594201"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577725"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a:off x="2278886" y="1136229"/>
              <a:ext cx="3267" cy="34149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8" idx="2"/>
              <a:endCxn id="10" idx="0"/>
            </p:cNvCxnSpPr>
            <p:nvPr/>
          </p:nvCxnSpPr>
          <p:spPr>
            <a:xfrm>
              <a:off x="2282153" y="2339496"/>
              <a:ext cx="923" cy="52174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0" idx="2"/>
              <a:endCxn id="11" idx="0"/>
            </p:cNvCxnSpPr>
            <p:nvPr/>
          </p:nvCxnSpPr>
          <p:spPr>
            <a:xfrm>
              <a:off x="2283075" y="3353678"/>
              <a:ext cx="2531" cy="33906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1" idx="2"/>
              <a:endCxn id="12" idx="0"/>
            </p:cNvCxnSpPr>
            <p:nvPr/>
          </p:nvCxnSpPr>
          <p:spPr>
            <a:xfrm>
              <a:off x="2285606" y="4185185"/>
              <a:ext cx="13061" cy="5025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2" idx="2"/>
              <a:endCxn id="13" idx="0"/>
            </p:cNvCxnSpPr>
            <p:nvPr/>
          </p:nvCxnSpPr>
          <p:spPr>
            <a:xfrm>
              <a:off x="2298667" y="5180169"/>
              <a:ext cx="17721"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6690637" y="2184417"/>
            <a:ext cx="1095172" cy="3619103"/>
            <a:chOff x="5164498" y="643786"/>
            <a:chExt cx="1460230" cy="4825471"/>
          </a:xfrm>
        </p:grpSpPr>
        <p:sp>
          <p:nvSpPr>
            <p:cNvPr id="14" name="TextBox 13"/>
            <p:cNvSpPr txBox="1"/>
            <p:nvPr/>
          </p:nvSpPr>
          <p:spPr>
            <a:xfrm>
              <a:off x="5357446" y="643786"/>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4976814"/>
              <a:ext cx="1460230" cy="492443"/>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stCxn id="14" idx="2"/>
              <a:endCxn id="15" idx="0"/>
            </p:cNvCxnSpPr>
            <p:nvPr/>
          </p:nvCxnSpPr>
          <p:spPr>
            <a:xfrm>
              <a:off x="5899476" y="1136229"/>
              <a:ext cx="4405" cy="38853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18" idx="2"/>
              <a:endCxn id="19" idx="0"/>
            </p:cNvCxnSpPr>
            <p:nvPr/>
          </p:nvCxnSpPr>
          <p:spPr>
            <a:xfrm>
              <a:off x="5893218" y="4427582"/>
              <a:ext cx="1395" cy="54923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stCxn id="13" idx="1"/>
            <a:endCxn id="8" idx="1"/>
          </p:cNvCxnSpPr>
          <p:nvPr/>
        </p:nvCxnSpPr>
        <p:spPr>
          <a:xfrm rot="10800000">
            <a:off x="4011355" y="2734685"/>
            <a:ext cx="660499" cy="2884168"/>
          </a:xfrm>
          <a:prstGeom prst="bentConnector3">
            <a:avLst>
              <a:gd name="adj1" fmla="val 13461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stCxn id="18" idx="3"/>
            <a:endCxn id="16" idx="3"/>
          </p:cNvCxnSpPr>
          <p:nvPr/>
        </p:nvCxnSpPr>
        <p:spPr>
          <a:xfrm flipV="1">
            <a:off x="7737732" y="4024893"/>
            <a:ext cx="18361" cy="812705"/>
          </a:xfrm>
          <a:prstGeom prst="bentConnector3">
            <a:avLst>
              <a:gd name="adj1" fmla="val 134503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4519760" y="1146608"/>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6448850" y="1146608"/>
            <a:ext cx="1377300" cy="369332"/>
          </a:xfrm>
          <a:prstGeom prst="rect">
            <a:avLst/>
          </a:prstGeom>
          <a:noFill/>
        </p:spPr>
        <p:txBody>
          <a:bodyPr wrap="none" rtlCol="0">
            <a:spAutoFit/>
          </a:bodyPr>
          <a:lstStyle/>
          <a:p>
            <a:r>
              <a:rPr lang="en-US" dirty="0"/>
              <a:t>Capabilities</a:t>
            </a:r>
          </a:p>
        </p:txBody>
      </p:sp>
      <p:cxnSp>
        <p:nvCxnSpPr>
          <p:cNvPr id="77" name="Elbow Connector 76"/>
          <p:cNvCxnSpPr>
            <a:stCxn id="19" idx="1"/>
            <a:endCxn id="13" idx="3"/>
          </p:cNvCxnSpPr>
          <p:nvPr/>
        </p:nvCxnSpPr>
        <p:spPr>
          <a:xfrm rot="10800000">
            <a:off x="5779849" y="5618854"/>
            <a:ext cx="910788" cy="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stCxn id="8" idx="3"/>
            <a:endCxn id="15" idx="1"/>
          </p:cNvCxnSpPr>
          <p:nvPr/>
        </p:nvCxnSpPr>
        <p:spPr>
          <a:xfrm>
            <a:off x="6388993" y="2734685"/>
            <a:ext cx="577899" cy="295133"/>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11" idx="1"/>
            <a:endCxn id="4" idx="1"/>
          </p:cNvCxnSpPr>
          <p:nvPr/>
        </p:nvCxnSpPr>
        <p:spPr>
          <a:xfrm rot="10800000">
            <a:off x="4387246" y="1970735"/>
            <a:ext cx="511557" cy="2286717"/>
          </a:xfrm>
          <a:prstGeom prst="bentConnector3">
            <a:avLst>
              <a:gd name="adj1" fmla="val 35242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stCxn id="19" idx="1"/>
            <a:endCxn id="11" idx="3"/>
          </p:cNvCxnSpPr>
          <p:nvPr/>
        </p:nvCxnSpPr>
        <p:spPr>
          <a:xfrm rot="10800000">
            <a:off x="5506725" y="4257452"/>
            <a:ext cx="1183912" cy="1361403"/>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EE6F2CA-08E2-BE44-BB49-184DC2AE3E05}"/>
              </a:ext>
            </a:extLst>
          </p:cNvPr>
          <p:cNvSpPr txBox="1"/>
          <p:nvPr/>
        </p:nvSpPr>
        <p:spPr>
          <a:xfrm>
            <a:off x="8740469" y="2209799"/>
            <a:ext cx="184731" cy="300082"/>
          </a:xfrm>
          <a:prstGeom prst="rect">
            <a:avLst/>
          </a:prstGeom>
          <a:noFill/>
        </p:spPr>
        <p:txBody>
          <a:bodyPr wrap="none" rtlCol="0">
            <a:spAutoFit/>
          </a:bodyPr>
          <a:lstStyle/>
          <a:p>
            <a:endParaRPr lang="en-US" sz="1350" dirty="0"/>
          </a:p>
        </p:txBody>
      </p: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p:txBody>
          <a:bodyPr/>
          <a:lstStyle/>
          <a:p>
            <a:r>
              <a:rPr lang="en-US" dirty="0"/>
              <a:t>A Successful Model</a:t>
            </a:r>
          </a:p>
        </p:txBody>
      </p:sp>
    </p:spTree>
    <p:extLst>
      <p:ext uri="{BB962C8B-B14F-4D97-AF65-F5344CB8AC3E}">
        <p14:creationId xmlns:p14="http://schemas.microsoft.com/office/powerpoint/2010/main" val="1204887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200CE8-3ABC-D240-B1EE-DC45674D89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1568" y="1143000"/>
            <a:ext cx="8610044" cy="4572000"/>
          </a:xfrm>
          <a:prstGeom prst="rect">
            <a:avLst/>
          </a:prstGeom>
        </p:spPr>
      </p:pic>
      <p:sp>
        <p:nvSpPr>
          <p:cNvPr id="6" name="Title 1">
            <a:extLst>
              <a:ext uri="{FF2B5EF4-FFF2-40B4-BE49-F238E27FC236}">
                <a16:creationId xmlns:a16="http://schemas.microsoft.com/office/drawing/2014/main" id="{DD009A92-4950-4F48-9019-D6651BC5C48D}"/>
              </a:ext>
            </a:extLst>
          </p:cNvPr>
          <p:cNvSpPr>
            <a:spLocks noGrp="1"/>
          </p:cNvSpPr>
          <p:nvPr>
            <p:ph type="title"/>
          </p:nvPr>
        </p:nvSpPr>
        <p:spPr/>
        <p:txBody>
          <a:bodyPr/>
          <a:lstStyle/>
          <a:p>
            <a:r>
              <a:rPr lang="en-US" dirty="0"/>
              <a:t>Community Impact of Well Done Software</a:t>
            </a:r>
          </a:p>
        </p:txBody>
      </p:sp>
    </p:spTree>
    <p:extLst>
      <p:ext uri="{BB962C8B-B14F-4D97-AF65-F5344CB8AC3E}">
        <p14:creationId xmlns:p14="http://schemas.microsoft.com/office/powerpoint/2010/main" val="956109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65760" y="410602"/>
            <a:ext cx="11375136" cy="510909"/>
          </a:xfrm>
        </p:spPr>
        <p:txBody>
          <a:bodyPr/>
          <a:lstStyle/>
          <a:p>
            <a:r>
              <a:rPr lang="en-US" dirty="0"/>
              <a:t>Software Process Best Practices </a:t>
            </a:r>
          </a:p>
        </p:txBody>
      </p:sp>
      <p:sp>
        <p:nvSpPr>
          <p:cNvPr id="2" name="Text Placeholder 1"/>
          <p:cNvSpPr>
            <a:spLocks noGrp="1"/>
          </p:cNvSpPr>
          <p:nvPr>
            <p:ph type="body" idx="1"/>
          </p:nvPr>
        </p:nvSpPr>
        <p:spPr>
          <a:xfrm>
            <a:off x="365760" y="996683"/>
            <a:ext cx="5588582" cy="821190"/>
          </a:xfrm>
        </p:spPr>
        <p:txBody>
          <a:bodyPr/>
          <a:lstStyle/>
          <a:p>
            <a:r>
              <a:rPr lang="en-US" dirty="0"/>
              <a:t>Baseline</a:t>
            </a:r>
          </a:p>
        </p:txBody>
      </p:sp>
      <p:sp>
        <p:nvSpPr>
          <p:cNvPr id="7" name="Content Placeholder 2"/>
          <p:cNvSpPr>
            <a:spLocks noGrp="1"/>
          </p:cNvSpPr>
          <p:nvPr>
            <p:ph sz="half" idx="2"/>
          </p:nvPr>
        </p:nvSpPr>
        <p:spPr>
          <a:xfrm>
            <a:off x="365760" y="1918320"/>
            <a:ext cx="5588582" cy="4185918"/>
          </a:xfrm>
        </p:spPr>
        <p:txBody>
          <a:bodyPr>
            <a:noAutofit/>
          </a:bodyPr>
          <a:lstStyle/>
          <a:p>
            <a:r>
              <a:rPr lang="en-US" dirty="0"/>
              <a:t>Invest in extensible code design</a:t>
            </a:r>
          </a:p>
          <a:p>
            <a:r>
              <a:rPr lang="en-US" dirty="0"/>
              <a:t>Use version control and automated testing</a:t>
            </a:r>
          </a:p>
          <a:p>
            <a:r>
              <a:rPr lang="en-US" dirty="0"/>
              <a:t>Institute a rigorous verification and validation regime</a:t>
            </a:r>
          </a:p>
          <a:p>
            <a:r>
              <a:rPr lang="en-US" dirty="0"/>
              <a:t>Define coding and testing standards</a:t>
            </a:r>
          </a:p>
          <a:p>
            <a:r>
              <a:rPr lang="en-US" dirty="0"/>
              <a:t>Clear and well defined policies for </a:t>
            </a:r>
          </a:p>
          <a:p>
            <a:pPr lvl="1"/>
            <a:r>
              <a:rPr lang="en-US" sz="1800" dirty="0"/>
              <a:t>Auditing and maintenance</a:t>
            </a:r>
          </a:p>
          <a:p>
            <a:pPr lvl="1"/>
            <a:r>
              <a:rPr lang="en-US" sz="1800" dirty="0"/>
              <a:t>Distribution and contribution</a:t>
            </a:r>
          </a:p>
          <a:p>
            <a:pPr lvl="1"/>
            <a:r>
              <a:rPr lang="en-US" sz="1800" dirty="0"/>
              <a:t>Documentation</a:t>
            </a:r>
          </a:p>
        </p:txBody>
      </p:sp>
      <p:sp>
        <p:nvSpPr>
          <p:cNvPr id="3" name="Text Placeholder 2"/>
          <p:cNvSpPr>
            <a:spLocks noGrp="1"/>
          </p:cNvSpPr>
          <p:nvPr>
            <p:ph type="body" sz="quarter" idx="3"/>
          </p:nvPr>
        </p:nvSpPr>
        <p:spPr>
          <a:xfrm>
            <a:off x="6191755" y="996683"/>
            <a:ext cx="5531934" cy="821190"/>
          </a:xfrm>
        </p:spPr>
        <p:txBody>
          <a:bodyPr/>
          <a:lstStyle/>
          <a:p>
            <a:r>
              <a:rPr lang="en-US" dirty="0"/>
              <a:t>Desirable</a:t>
            </a:r>
          </a:p>
        </p:txBody>
      </p:sp>
      <p:sp>
        <p:nvSpPr>
          <p:cNvPr id="9" name="Content Placeholder 8"/>
          <p:cNvSpPr>
            <a:spLocks noGrp="1"/>
          </p:cNvSpPr>
          <p:nvPr>
            <p:ph sz="quarter" idx="4"/>
          </p:nvPr>
        </p:nvSpPr>
        <p:spPr>
          <a:xfrm>
            <a:off x="6191755" y="1918320"/>
            <a:ext cx="5531934" cy="4185918"/>
          </a:xfrm>
        </p:spPr>
        <p:txBody>
          <a:bodyPr/>
          <a:lstStyle/>
          <a:p>
            <a:r>
              <a:rPr lang="en-US" dirty="0"/>
              <a:t>Provenance and reproducibility</a:t>
            </a:r>
          </a:p>
          <a:p>
            <a:r>
              <a:rPr lang="en-US" dirty="0"/>
              <a:t>Lifecycle management</a:t>
            </a:r>
          </a:p>
          <a:p>
            <a:r>
              <a:rPr lang="en-US" dirty="0"/>
              <a:t>Open development and frequent releases</a:t>
            </a:r>
          </a:p>
          <a:p>
            <a:endParaRPr lang="en-US" dirty="0"/>
          </a:p>
        </p:txBody>
      </p:sp>
    </p:spTree>
    <p:extLst>
      <p:ext uri="{BB962C8B-B14F-4D97-AF65-F5344CB8AC3E}">
        <p14:creationId xmlns:p14="http://schemas.microsoft.com/office/powerpoint/2010/main" val="1971118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Useful Resource</a:t>
            </a:r>
          </a:p>
        </p:txBody>
      </p:sp>
      <p:sp>
        <p:nvSpPr>
          <p:cNvPr id="3" name="Content Placeholder 2"/>
          <p:cNvSpPr>
            <a:spLocks noGrp="1"/>
          </p:cNvSpPr>
          <p:nvPr>
            <p:ph idx="1"/>
          </p:nvPr>
        </p:nvSpPr>
        <p:spPr>
          <a:xfrm>
            <a:off x="1751012" y="1371600"/>
            <a:ext cx="8610600" cy="4343400"/>
          </a:xfrm>
        </p:spPr>
        <p:txBody>
          <a:bodyPr>
            <a:normAutofit/>
          </a:bodyPr>
          <a:lstStyle/>
          <a:p>
            <a:pPr marL="0" indent="0">
              <a:buNone/>
            </a:pPr>
            <a:r>
              <a:rPr lang="en-US" dirty="0">
                <a:hlinkClick r:id="rId2"/>
              </a:rPr>
              <a:t>https://ideas-productivity.org/resources/howtos/</a:t>
            </a:r>
            <a:endParaRPr lang="en-US" dirty="0"/>
          </a:p>
          <a:p>
            <a:pPr marL="0" indent="0">
              <a:buNone/>
            </a:pPr>
            <a:endParaRPr lang="en-US" dirty="0"/>
          </a:p>
          <a:p>
            <a:r>
              <a:rPr lang="en-US" b="1" dirty="0"/>
              <a:t>‘What Is’ docs</a:t>
            </a:r>
            <a:r>
              <a:rPr lang="en-US" dirty="0"/>
              <a:t>: 2-page characterizations of important topics for SW projects in computational science &amp; engineering (CSE)</a:t>
            </a:r>
          </a:p>
          <a:p>
            <a:r>
              <a:rPr lang="en-US" b="1" dirty="0"/>
              <a:t>‘How To’ docs</a:t>
            </a:r>
            <a:r>
              <a:rPr lang="en-US" dirty="0"/>
              <a:t>: brief sketch of best practices</a:t>
            </a:r>
          </a:p>
          <a:p>
            <a:pPr lvl="1"/>
            <a:r>
              <a:rPr lang="en-US" dirty="0"/>
              <a:t>Emphasis on ``bite-sized'' topics enables CSE software teams to consider improvements at a small but impactful scale</a:t>
            </a:r>
          </a:p>
          <a:p>
            <a:r>
              <a:rPr lang="en-US" dirty="0"/>
              <a:t>We welcome feedback from the community to help make these documents more useful</a:t>
            </a:r>
          </a:p>
          <a:p>
            <a:pPr marL="0" indent="0">
              <a:buNone/>
            </a:pPr>
            <a:endParaRPr lang="en-US" dirty="0"/>
          </a:p>
        </p:txBody>
      </p:sp>
    </p:spTree>
    <p:extLst>
      <p:ext uri="{BB962C8B-B14F-4D97-AF65-F5344CB8AC3E}">
        <p14:creationId xmlns:p14="http://schemas.microsoft.com/office/powerpoint/2010/main" val="1507151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3" name="Content Placeholder 2"/>
          <p:cNvSpPr>
            <a:spLocks noGrp="1"/>
          </p:cNvSpPr>
          <p:nvPr>
            <p:ph idx="1"/>
          </p:nvPr>
        </p:nvSpPr>
        <p:spPr>
          <a:xfrm>
            <a:off x="1961683" y="1143000"/>
            <a:ext cx="8704729" cy="4648200"/>
          </a:xfrm>
        </p:spPr>
        <p:txBody>
          <a:bodyPr>
            <a:normAutofit fontScale="92500" lnSpcReduction="20000"/>
          </a:bodyPr>
          <a:lstStyle/>
          <a:p>
            <a:pPr marL="0" indent="0">
              <a:buNone/>
            </a:pPr>
            <a:r>
              <a:rPr lang="en-US" sz="1800" dirty="0">
                <a:hlinkClick r:id="rId2"/>
              </a:rPr>
              <a:t>http://www.software.ac.uk/</a:t>
            </a:r>
          </a:p>
          <a:p>
            <a:pPr marL="0" indent="0">
              <a:buNone/>
            </a:pPr>
            <a:endParaRPr lang="en-US" sz="1800" dirty="0">
              <a:hlinkClick r:id="" action="ppaction://noaction"/>
            </a:endParaRPr>
          </a:p>
          <a:p>
            <a:pPr marL="0" indent="0">
              <a:buNone/>
            </a:pPr>
            <a:r>
              <a:rPr lang="en-US" sz="1800" dirty="0">
                <a:hlinkClick r:id="" action="ppaction://noaction"/>
              </a:rPr>
              <a:t>http://software-carpentry.org/</a:t>
            </a:r>
            <a:endParaRPr lang="en-US" sz="1800" dirty="0">
              <a:hlinkClick r:id="rId2"/>
            </a:endParaRPr>
          </a:p>
          <a:p>
            <a:pPr marL="0" indent="0">
              <a:buNone/>
            </a:pPr>
            <a:endParaRPr lang="en-US" sz="1800" dirty="0">
              <a:hlinkClick r:id="rId2"/>
            </a:endParaRPr>
          </a:p>
          <a:p>
            <a:pPr marL="0" indent="0">
              <a:buNone/>
            </a:pPr>
            <a:r>
              <a:rPr lang="en-US" sz="1800" u="sng" dirty="0">
                <a:hlinkClick r:id="rId3"/>
              </a:rPr>
              <a:t>http://flash.uchicago.edu/cc2012/</a:t>
            </a:r>
            <a:endParaRPr lang="en-US" sz="1800" u="sng" dirty="0"/>
          </a:p>
          <a:p>
            <a:pPr marL="0" indent="0">
              <a:buNone/>
            </a:pPr>
            <a:endParaRPr lang="en-US" sz="1800" u="sng" dirty="0"/>
          </a:p>
          <a:p>
            <a:pPr marL="0" indent="0">
              <a:buNone/>
            </a:pPr>
            <a:r>
              <a:rPr lang="en-US" sz="1800" dirty="0">
                <a:hlinkClick r:id="rId2"/>
              </a:rPr>
              <a:t>http://journals.plos.org/plosbiology/article?id=10.1371/journal.pbio.1001745</a:t>
            </a:r>
            <a:endParaRPr lang="en-US" sz="1800" dirty="0"/>
          </a:p>
          <a:p>
            <a:pPr marL="0" indent="0">
              <a:buNone/>
            </a:pPr>
            <a:endParaRPr lang="en-US" sz="1800" dirty="0"/>
          </a:p>
          <a:p>
            <a:pPr marL="0" indent="0">
              <a:buNone/>
            </a:pPr>
            <a:r>
              <a:rPr lang="en-US" sz="1800" dirty="0">
                <a:hlinkClick r:id="rId4"/>
              </a:rPr>
              <a:t>http://ieeexplore.ieee.org/xpls/icp.jsp?arnumber=4375255</a:t>
            </a:r>
            <a:endParaRPr lang="en-US" sz="1800" dirty="0"/>
          </a:p>
          <a:p>
            <a:pPr marL="0" indent="0">
              <a:buNone/>
            </a:pPr>
            <a:endParaRPr lang="en-US" sz="1800" dirty="0"/>
          </a:p>
          <a:p>
            <a:pPr marL="0" indent="0">
              <a:buNone/>
            </a:pPr>
            <a:r>
              <a:rPr lang="en-US" sz="1800" u="sng" dirty="0">
                <a:hlinkClick r:id="rId5"/>
              </a:rPr>
              <a:t>http://www.orau.gov/swproductivity2014/SoftwareProductivityWorkshopReport2014.pdf</a:t>
            </a:r>
            <a:endParaRPr lang="en-US" sz="1800" u="sng" dirty="0"/>
          </a:p>
          <a:p>
            <a:pPr marL="0" indent="0">
              <a:buNone/>
            </a:pPr>
            <a:endParaRPr lang="en-US" sz="1800" u="sng" dirty="0"/>
          </a:p>
          <a:p>
            <a:pPr marL="0" indent="0">
              <a:buNone/>
            </a:pPr>
            <a:r>
              <a:rPr lang="en-US" sz="1800" u="sng" dirty="0">
                <a:hlinkClick r:id="rId6"/>
              </a:rPr>
              <a:t>http://ieeexplore.ieee.org/xpl/articleDetails.jsp?arnumber=6171147</a:t>
            </a:r>
            <a:endParaRPr lang="en-US" sz="1800" u="sng" dirty="0"/>
          </a:p>
          <a:p>
            <a:pPr marL="0" indent="0">
              <a:buNone/>
            </a:pPr>
            <a:endParaRPr lang="en-US" sz="1800" u="sng" dirty="0"/>
          </a:p>
          <a:p>
            <a:pPr marL="0" indent="0">
              <a:buNone/>
            </a:pPr>
            <a:endParaRPr lang="en-US" sz="1800" u="sng" dirty="0"/>
          </a:p>
          <a:p>
            <a:pPr marL="0" indent="0">
              <a:buNone/>
            </a:pPr>
            <a:endParaRPr lang="en-US" sz="1800" u="sng" dirty="0"/>
          </a:p>
          <a:p>
            <a:pPr marL="0" indent="0">
              <a:buNone/>
            </a:pPr>
            <a:endParaRPr lang="en-US" sz="1800" u="sng" dirty="0"/>
          </a:p>
          <a:p>
            <a:pPr marL="0" indent="0">
              <a:buNone/>
            </a:pPr>
            <a:endParaRPr lang="en-US" sz="1800" dirty="0"/>
          </a:p>
          <a:p>
            <a:pPr marL="0" indent="0">
              <a:buNone/>
            </a:pPr>
            <a:endParaRPr lang="en-US" sz="1800" dirty="0"/>
          </a:p>
          <a:p>
            <a:pPr marL="0" indent="0">
              <a:buNone/>
            </a:pPr>
            <a:endParaRPr lang="en-US" dirty="0"/>
          </a:p>
        </p:txBody>
      </p:sp>
    </p:spTree>
    <p:extLst>
      <p:ext uri="{BB962C8B-B14F-4D97-AF65-F5344CB8AC3E}">
        <p14:creationId xmlns:p14="http://schemas.microsoft.com/office/powerpoint/2010/main" val="1124013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800" dirty="0"/>
              <a:t>This work is licensed under a </a:t>
            </a:r>
            <a:r>
              <a:rPr lang="en-US" sz="1800" dirty="0">
                <a:hlinkClick r:id="rId2"/>
              </a:rPr>
              <a:t>Creative</a:t>
            </a:r>
            <a:r>
              <a:rPr lang="en-US" sz="1800" dirty="0">
                <a:hlinkClick r:id="rId3"/>
              </a:rPr>
              <a:t> Commons Attribution 4.0 International License</a:t>
            </a:r>
            <a:r>
              <a:rPr lang="en-US" sz="1800" dirty="0"/>
              <a:t> (CC BY 4.0).</a:t>
            </a:r>
          </a:p>
          <a:p>
            <a:pPr>
              <a:spcBef>
                <a:spcPts val="400"/>
              </a:spcBef>
            </a:pPr>
            <a:r>
              <a:rPr lang="en-US" sz="1800" b="1" dirty="0"/>
              <a:t>The requested citation the overall tutorial is: David E. Bernholdt, </a:t>
            </a:r>
            <a:r>
              <a:rPr lang="en-US" sz="1800" b="1" dirty="0" err="1"/>
              <a:t>Anshu</a:t>
            </a:r>
            <a:r>
              <a:rPr lang="en-US" sz="1800" b="1" dirty="0"/>
              <a:t> Dubey, James M. </a:t>
            </a:r>
            <a:r>
              <a:rPr lang="en-US" sz="1800" b="1" dirty="0" err="1"/>
              <a:t>Willenbring</a:t>
            </a:r>
            <a:r>
              <a:rPr lang="en-US" sz="1800" b="1" dirty="0"/>
              <a:t>, Better Scientific Software tutorial, in </a:t>
            </a:r>
            <a:r>
              <a:rPr lang="en-US" sz="1800" b="1" dirty="0" err="1"/>
              <a:t>Exascale</a:t>
            </a:r>
            <a:r>
              <a:rPr lang="en-US" sz="1800" b="1" dirty="0"/>
              <a:t> Computing Project Fourth Annual Meeting, Houston, Texas. DOI: </a:t>
            </a:r>
            <a:r>
              <a:rPr lang="en-US" sz="1800" b="1" dirty="0">
                <a:hlinkClick r:id="rId4"/>
              </a:rPr>
              <a:t>10.6084/m9.figshare.11786868</a:t>
            </a:r>
            <a:endParaRPr lang="en-US" sz="1800" b="1" dirty="0"/>
          </a:p>
          <a:p>
            <a:pPr>
              <a:spcBef>
                <a:spcPts val="400"/>
              </a:spcBef>
            </a:pPr>
            <a:r>
              <a:rPr lang="en-US" sz="1800" dirty="0"/>
              <a:t>Individual modules may be cited as </a:t>
            </a:r>
            <a:r>
              <a:rPr lang="en-US" sz="1800" i="1" dirty="0"/>
              <a:t>Module Authors, Module Title</a:t>
            </a:r>
            <a:r>
              <a:rPr lang="en-US" sz="1800" dirty="0"/>
              <a:t>, in Better Scientific Software Tutorial…</a:t>
            </a:r>
          </a:p>
          <a:p>
            <a:pPr marL="0" indent="0">
              <a:buNone/>
            </a:pPr>
            <a:r>
              <a:rPr lang="en-US" sz="2000" b="1" dirty="0"/>
              <a:t>Acknowledgements</a:t>
            </a:r>
          </a:p>
          <a:p>
            <a:pPr>
              <a:spcBef>
                <a:spcPts val="6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600"/>
              </a:spcBef>
            </a:pPr>
            <a:r>
              <a:rPr lang="en-US" sz="1600" dirty="0"/>
              <a:t>This work was performed in part at the Argonne National Laboratory, which is managed </a:t>
            </a:r>
            <a:r>
              <a:rPr lang="en-US" sz="1600" dirty="0" err="1"/>
              <a:t>managed</a:t>
            </a:r>
            <a:r>
              <a:rPr lang="en-US" sz="1600" dirty="0"/>
              <a:t> by </a:t>
            </a:r>
            <a:r>
              <a:rPr lang="en-US" sz="1600" dirty="0" err="1"/>
              <a:t>UChicago</a:t>
            </a:r>
            <a:r>
              <a:rPr lang="en-US" sz="1600" dirty="0"/>
              <a:t> Argonne, LLC for the U.S. Department of Energy under Contract No. DE-AC02-06CH11357.</a:t>
            </a:r>
          </a:p>
          <a:p>
            <a:pPr>
              <a:spcBef>
                <a:spcPts val="600"/>
              </a:spcBef>
            </a:pPr>
            <a:r>
              <a:rPr lang="en-US" sz="1600" dirty="0"/>
              <a:t>This work was performed in part at the Oak Ridge National Laboratory, which is managed by UT-Battelle, LLC for the U.S. Department of Energy under Contract No. DE-AC05-00OR22725.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856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Good software practices are needed for scientific productivity</a:t>
            </a:r>
          </a:p>
          <a:p>
            <a:r>
              <a:rPr lang="en-US" dirty="0"/>
              <a:t>Science at extreme-scales is complex and requires multiple expertise</a:t>
            </a:r>
          </a:p>
          <a:p>
            <a:r>
              <a:rPr lang="en-US" dirty="0"/>
              <a:t>Software process does need to address reality</a:t>
            </a:r>
          </a:p>
          <a:p>
            <a:r>
              <a:rPr lang="en-US" dirty="0"/>
              <a:t>Open codes, community contribution, are a powerful tool</a:t>
            </a:r>
          </a:p>
          <a:p>
            <a:endParaRPr lang="en-US" dirty="0"/>
          </a:p>
          <a:p>
            <a:endParaRPr lang="en-US" dirty="0"/>
          </a:p>
        </p:txBody>
      </p:sp>
      <p:sp>
        <p:nvSpPr>
          <p:cNvPr id="4" name="Rounded Rectangle 3">
            <a:extLst>
              <a:ext uri="{FF2B5EF4-FFF2-40B4-BE49-F238E27FC236}">
                <a16:creationId xmlns:a16="http://schemas.microsoft.com/office/drawing/2014/main" id="{5FC36A01-485D-D24E-BBDE-831E5E37AEFA}"/>
              </a:ext>
            </a:extLst>
          </p:cNvPr>
          <p:cNvSpPr/>
          <p:nvPr/>
        </p:nvSpPr>
        <p:spPr>
          <a:xfrm>
            <a:off x="785812" y="4030134"/>
            <a:ext cx="9831388" cy="163308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4045" marR="280024" algn="ctr" defTabSz="319998">
              <a:buClr>
                <a:schemeClr val="accent6">
                  <a:lumMod val="50000"/>
                </a:schemeClr>
              </a:buClr>
              <a:buSzPct val="99000"/>
              <a:tabLst>
                <a:tab pos="408903" algn="l"/>
              </a:tabLst>
            </a:pPr>
            <a:r>
              <a:rPr lang="en-US" sz="2400" dirty="0">
                <a:latin typeface="Gill Sans"/>
                <a:cs typeface="Gill Sans"/>
              </a:rPr>
              <a:t>Science through computing is </a:t>
            </a:r>
            <a:br>
              <a:rPr lang="en-US" sz="2400" dirty="0">
                <a:latin typeface="Gill Sans"/>
                <a:cs typeface="Gill Sans"/>
              </a:rPr>
            </a:br>
            <a:r>
              <a:rPr lang="en-US" sz="2400" b="1" i="1" dirty="0">
                <a:latin typeface="Gill Sans"/>
                <a:cs typeface="Gill Sans"/>
              </a:rPr>
              <a:t>at best </a:t>
            </a:r>
            <a:br>
              <a:rPr lang="en-US" sz="2400" dirty="0">
                <a:latin typeface="Gill Sans"/>
                <a:cs typeface="Gill Sans"/>
              </a:rPr>
            </a:br>
            <a:r>
              <a:rPr lang="en-US" sz="2400" dirty="0">
                <a:latin typeface="Gill Sans"/>
                <a:cs typeface="Gill Sans"/>
              </a:rPr>
              <a:t>as credible as the software that produces it</a:t>
            </a:r>
          </a:p>
        </p:txBody>
      </p:sp>
      <p:sp>
        <p:nvSpPr>
          <p:cNvPr id="5" name="TextBox 4">
            <a:extLst>
              <a:ext uri="{FF2B5EF4-FFF2-40B4-BE49-F238E27FC236}">
                <a16:creationId xmlns:a16="http://schemas.microsoft.com/office/drawing/2014/main" id="{45F72A7C-FD16-4125-A31F-727B96351164}"/>
              </a:ext>
            </a:extLst>
          </p:cNvPr>
          <p:cNvSpPr txBox="1"/>
          <p:nvPr/>
        </p:nvSpPr>
        <p:spPr>
          <a:xfrm>
            <a:off x="11841358"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Tree>
    <p:extLst>
      <p:ext uri="{BB962C8B-B14F-4D97-AF65-F5344CB8AC3E}">
        <p14:creationId xmlns:p14="http://schemas.microsoft.com/office/powerpoint/2010/main" val="129080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530679" y="1113288"/>
          <a:ext cx="11127467" cy="3545840"/>
        </p:xfrm>
        <a:graphic>
          <a:graphicData uri="http://schemas.openxmlformats.org/drawingml/2006/table">
            <a:tbl>
              <a:tblPr firstRow="1" bandRow="1">
                <a:tableStyleId>{5C22544A-7EE6-4342-B048-85BDC9FD1C3A}</a:tableStyleId>
              </a:tblPr>
              <a:tblGrid>
                <a:gridCol w="1856903">
                  <a:extLst>
                    <a:ext uri="{9D8B030D-6E8A-4147-A177-3AD203B41FA5}">
                      <a16:colId xmlns:a16="http://schemas.microsoft.com/office/drawing/2014/main" val="3446576009"/>
                    </a:ext>
                  </a:extLst>
                </a:gridCol>
                <a:gridCol w="927652">
                  <a:extLst>
                    <a:ext uri="{9D8B030D-6E8A-4147-A177-3AD203B41FA5}">
                      <a16:colId xmlns:a16="http://schemas.microsoft.com/office/drawing/2014/main" val="339314737"/>
                    </a:ext>
                  </a:extLst>
                </a:gridCol>
                <a:gridCol w="5502418">
                  <a:extLst>
                    <a:ext uri="{9D8B030D-6E8A-4147-A177-3AD203B41FA5}">
                      <a16:colId xmlns:a16="http://schemas.microsoft.com/office/drawing/2014/main" val="1263998808"/>
                    </a:ext>
                  </a:extLst>
                </a:gridCol>
                <a:gridCol w="2840494">
                  <a:extLst>
                    <a:ext uri="{9D8B030D-6E8A-4147-A177-3AD203B41FA5}">
                      <a16:colId xmlns:a16="http://schemas.microsoft.com/office/drawing/2014/main" val="4097899022"/>
                    </a:ext>
                  </a:extLst>
                </a:gridCol>
              </a:tblGrid>
              <a:tr h="370840">
                <a:tc>
                  <a:txBody>
                    <a:bodyPr/>
                    <a:lstStyle/>
                    <a:p>
                      <a:pPr algn="l">
                        <a:lnSpc>
                          <a:spcPct val="100000"/>
                        </a:lnSpc>
                      </a:pPr>
                      <a:r>
                        <a:rPr lang="en-US" sz="1600" dirty="0"/>
                        <a:t>Time</a:t>
                      </a:r>
                    </a:p>
                  </a:txBody>
                  <a:tcPr/>
                </a:tc>
                <a:tc>
                  <a:txBody>
                    <a:bodyPr/>
                    <a:lstStyle/>
                    <a:p>
                      <a:pPr>
                        <a:lnSpc>
                          <a:spcPct val="100000"/>
                        </a:lnSpc>
                      </a:pPr>
                      <a:r>
                        <a:rPr lang="en-US" sz="1600" dirty="0"/>
                        <a:t>Module</a:t>
                      </a:r>
                    </a:p>
                  </a:txBody>
                  <a:tcPr/>
                </a:tc>
                <a:tc>
                  <a:txBody>
                    <a:bodyPr/>
                    <a:lstStyle/>
                    <a:p>
                      <a:pPr>
                        <a:lnSpc>
                          <a:spcPct val="100000"/>
                        </a:lnSpc>
                      </a:pPr>
                      <a:r>
                        <a:rPr lang="en-US" sz="1600" dirty="0"/>
                        <a:t>Topic</a:t>
                      </a:r>
                    </a:p>
                  </a:txBody>
                  <a:tcPr/>
                </a:tc>
                <a:tc>
                  <a:txBody>
                    <a:bodyPr/>
                    <a:lstStyle/>
                    <a:p>
                      <a:pPr>
                        <a:lnSpc>
                          <a:spcPct val="100000"/>
                        </a:lnSpc>
                      </a:pPr>
                      <a:r>
                        <a:rPr lang="en-US" sz="1600" dirty="0"/>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2:30pm-2:35pm</a:t>
                      </a:r>
                      <a:endParaRPr lang="en-US" sz="3600" dirty="0">
                        <a:effectLst/>
                      </a:endParaRPr>
                    </a:p>
                  </a:txBody>
                  <a:tcPr marL="63500" marR="63500" marT="63500" marB="63500"/>
                </a:tc>
                <a:tc>
                  <a:txBody>
                    <a:bodyPr/>
                    <a:lstStyle/>
                    <a:p>
                      <a:pPr>
                        <a:lnSpc>
                          <a:spcPct val="100000"/>
                        </a:lnSpc>
                      </a:pPr>
                      <a:r>
                        <a:rPr lang="en-US" sz="1600" dirty="0"/>
                        <a:t>00</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Introduction</a:t>
                      </a:r>
                      <a:endParaRPr lang="en-US" sz="1600" dirty="0"/>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2:35pm-3:00pm</a:t>
                      </a:r>
                      <a:endParaRPr lang="en-US" sz="3600" dirty="0">
                        <a:effectLs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a:t>
                      </a:r>
                      <a:r>
                        <a:rPr lang="en-US" sz="1600" b="0" i="0" u="none" strike="noStrike" kern="1200">
                          <a:solidFill>
                            <a:schemeClr val="dk1"/>
                          </a:solidFill>
                          <a:effectLst/>
                          <a:latin typeface="+mn-lt"/>
                          <a:ea typeface="+mn-ea"/>
                          <a:cs typeface="+mn-cs"/>
                        </a:rPr>
                        <a:t>Software Development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David E. Bernholdt, ORNL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3:00pm-3:30pm</a:t>
                      </a:r>
                      <a:endParaRPr lang="en-US" sz="3600" dirty="0">
                        <a:effectLst/>
                      </a:endParaRPr>
                    </a:p>
                  </a:txBody>
                  <a:tcPr marL="63500" marR="63500" marT="63500" marB="63500"/>
                </a:tc>
                <a:tc>
                  <a:txBody>
                    <a:bodyPr/>
                    <a:lstStyle/>
                    <a:p>
                      <a:pPr>
                        <a:lnSpc>
                          <a:spcPct val="100000"/>
                        </a:lnSpc>
                      </a:pPr>
                      <a:r>
                        <a:rPr lang="en-US" sz="1600" dirty="0"/>
                        <a:t>02</a:t>
                      </a:r>
                    </a:p>
                  </a:txBody>
                  <a:tcPr/>
                </a:tc>
                <a:tc>
                  <a:txBody>
                    <a:bodyPr/>
                    <a:lstStyle/>
                    <a:p>
                      <a:pPr>
                        <a:lnSpc>
                          <a:spcPct val="100000"/>
                        </a:lnSpc>
                      </a:pPr>
                      <a:r>
                        <a:rPr lang="en-US" sz="1600" dirty="0"/>
                        <a:t>Agile Methodologies and Useful GitHub Tools</a:t>
                      </a:r>
                    </a:p>
                  </a:txBody>
                  <a:tcPr/>
                </a:tc>
                <a:tc>
                  <a:txBody>
                    <a:bodyPr/>
                    <a:lstStyle/>
                    <a:p>
                      <a:pPr>
                        <a:lnSpc>
                          <a:spcPct val="100000"/>
                        </a:lnSpc>
                      </a:pPr>
                      <a:r>
                        <a:rPr lang="en-US" sz="1600" dirty="0"/>
                        <a:t>Jim </a:t>
                      </a:r>
                      <a:r>
                        <a:rPr lang="en-US" sz="1600" dirty="0" err="1"/>
                        <a:t>Willenbring</a:t>
                      </a:r>
                      <a:r>
                        <a:rPr lang="en-US" sz="1600" dirty="0"/>
                        <a:t>, SNL</a:t>
                      </a:r>
                    </a:p>
                  </a:txBody>
                  <a:tcPr/>
                </a:tc>
                <a:extLst>
                  <a:ext uri="{0D108BD9-81ED-4DB2-BD59-A6C34878D82A}">
                    <a16:rowId xmlns:a16="http://schemas.microsoft.com/office/drawing/2014/main" val="3991164013"/>
                  </a:ext>
                </a:extLst>
              </a:tr>
              <a:tr h="370840">
                <a:tc>
                  <a:txBody>
                    <a:bodyPr/>
                    <a:lstStyle/>
                    <a:p>
                      <a:pPr rtl="0" fontAlgn="t">
                        <a:spcBef>
                          <a:spcPts val="0"/>
                        </a:spcBef>
                        <a:spcAft>
                          <a:spcPts val="0"/>
                        </a:spcAft>
                      </a:pPr>
                      <a:r>
                        <a:rPr lang="en-US" sz="1600" b="0" i="1" u="none" strike="noStrike" dirty="0">
                          <a:solidFill>
                            <a:srgbClr val="266093"/>
                          </a:solidFill>
                          <a:effectLst/>
                          <a:latin typeface="Arial" panose="020B0604020202020204" pitchFamily="34" charset="0"/>
                        </a:rPr>
                        <a:t>3:30pm-4:00pm</a:t>
                      </a:r>
                      <a:endParaRPr lang="en-US" sz="3600" dirty="0">
                        <a:effectLst/>
                      </a:endParaRP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b="0" i="1" u="none" strike="noStrike" kern="1200" dirty="0">
                          <a:solidFill>
                            <a:schemeClr val="tx2"/>
                          </a:solidFill>
                          <a:effectLst/>
                          <a:latin typeface="+mn-lt"/>
                          <a:ea typeface="+mn-ea"/>
                          <a:cs typeface="+mn-cs"/>
                        </a:rPr>
                        <a:t>Break</a:t>
                      </a:r>
                      <a:endParaRPr lang="en-US" sz="1600" i="1" dirty="0">
                        <a:solidFill>
                          <a:schemeClr val="tx2"/>
                        </a:solidFill>
                      </a:endParaRP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192261388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4:00pm-4:30pm</a:t>
                      </a:r>
                      <a:endParaRPr lang="en-US" sz="3600" dirty="0">
                        <a:effectLst/>
                      </a:endParaRPr>
                    </a:p>
                  </a:txBody>
                  <a:tcPr marL="63500" marR="63500" marT="63500" marB="63500"/>
                </a:tc>
                <a:tc>
                  <a:txBody>
                    <a:bodyPr/>
                    <a:lstStyle/>
                    <a:p>
                      <a:pPr>
                        <a:lnSpc>
                          <a:spcPct val="100000"/>
                        </a:lnSpc>
                      </a:pPr>
                      <a:r>
                        <a:rPr lang="en-US" sz="1600" dirty="0"/>
                        <a:t>03</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Improving Reproducibility through Better Software Practices</a:t>
                      </a:r>
                      <a:endParaRPr lang="en-US" sz="1600" dirty="0"/>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91071861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4:30pm-5:15pm</a:t>
                      </a:r>
                      <a:endParaRPr lang="en-US" sz="3600" dirty="0">
                        <a:effectLst/>
                      </a:endParaRPr>
                    </a:p>
                  </a:txBody>
                  <a:tcPr marL="63500" marR="63500" marT="63500" marB="63500"/>
                </a:tc>
                <a:tc>
                  <a:txBody>
                    <a:bodyPr/>
                    <a:lstStyle/>
                    <a:p>
                      <a:pPr>
                        <a:lnSpc>
                          <a:spcPct val="100000"/>
                        </a:lnSpc>
                      </a:pPr>
                      <a:r>
                        <a:rPr lang="en-US" sz="1600" i="0" dirty="0"/>
                        <a:t>04</a:t>
                      </a:r>
                    </a:p>
                  </a:txBody>
                  <a:tcPr/>
                </a:tc>
                <a:tc>
                  <a:txBody>
                    <a:bodyPr/>
                    <a:lstStyle/>
                    <a:p>
                      <a:pPr>
                        <a:lnSpc>
                          <a:spcPct val="100000"/>
                        </a:lnSpc>
                      </a:pPr>
                      <a:r>
                        <a:rPr lang="en-US" sz="1600" i="0" dirty="0"/>
                        <a:t>Software Design and Testing</a:t>
                      </a:r>
                    </a:p>
                  </a:txBody>
                  <a:tcPr/>
                </a:tc>
                <a:tc>
                  <a:txBody>
                    <a:bodyPr/>
                    <a:lstStyle/>
                    <a:p>
                      <a:pPr>
                        <a:lnSpc>
                          <a:spcPct val="100000"/>
                        </a:lnSpc>
                      </a:pPr>
                      <a:r>
                        <a:rPr lang="en-US" sz="1600" i="0" dirty="0" err="1"/>
                        <a:t>Anshu</a:t>
                      </a:r>
                      <a:r>
                        <a:rPr lang="en-US" sz="1600" i="0" dirty="0"/>
                        <a:t> Dubey, ANL</a:t>
                      </a:r>
                    </a:p>
                  </a:txBody>
                  <a:tcPr/>
                </a:tc>
                <a:extLst>
                  <a:ext uri="{0D108BD9-81ED-4DB2-BD59-A6C34878D82A}">
                    <a16:rowId xmlns:a16="http://schemas.microsoft.com/office/drawing/2014/main" val="419388006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5:15pm-5:45pm</a:t>
                      </a:r>
                      <a:endParaRPr lang="en-US" sz="3600" dirty="0">
                        <a:effectLst/>
                      </a:endParaRPr>
                    </a:p>
                  </a:txBody>
                  <a:tcPr marL="63500" marR="63500" marT="63500" marB="63500"/>
                </a:tc>
                <a:tc>
                  <a:txBody>
                    <a:bodyPr/>
                    <a:lstStyle/>
                    <a:p>
                      <a:pPr>
                        <a:lnSpc>
                          <a:spcPct val="100000"/>
                        </a:lnSpc>
                      </a:pPr>
                      <a:r>
                        <a:rPr lang="en-US" sz="1600" i="0" dirty="0"/>
                        <a:t>05</a:t>
                      </a:r>
                    </a:p>
                  </a:txBody>
                  <a:tcPr/>
                </a:tc>
                <a:tc>
                  <a:txBody>
                    <a:bodyPr/>
                    <a:lstStyle/>
                    <a:p>
                      <a:pPr>
                        <a:lnSpc>
                          <a:spcPct val="100000"/>
                        </a:lnSpc>
                      </a:pPr>
                      <a:r>
                        <a:rPr lang="en-US" sz="1600" i="0" dirty="0"/>
                        <a:t>Git Workflows</a:t>
                      </a:r>
                    </a:p>
                  </a:txBody>
                  <a:tcPr/>
                </a:tc>
                <a:tc>
                  <a:txBody>
                    <a:bodyPr/>
                    <a:lstStyle/>
                    <a:p>
                      <a:pPr>
                        <a:lnSpc>
                          <a:spcPct val="100000"/>
                        </a:lnSpc>
                      </a:pPr>
                      <a:r>
                        <a:rPr lang="en-US" sz="1600" dirty="0"/>
                        <a:t>Jim </a:t>
                      </a:r>
                      <a:r>
                        <a:rPr lang="en-US" sz="1600" dirty="0" err="1"/>
                        <a:t>Willenbring</a:t>
                      </a:r>
                      <a:r>
                        <a:rPr lang="en-US" sz="1600" dirty="0"/>
                        <a:t>, SNL</a:t>
                      </a:r>
                    </a:p>
                  </a:txBody>
                  <a:tcPr/>
                </a:tc>
                <a:extLst>
                  <a:ext uri="{0D108BD9-81ED-4DB2-BD59-A6C34878D82A}">
                    <a16:rowId xmlns:a16="http://schemas.microsoft.com/office/drawing/2014/main" val="1451415273"/>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5:45pm-6:00pm</a:t>
                      </a:r>
                      <a:endParaRPr lang="en-US" sz="3600" dirty="0">
                        <a:effectLst/>
                      </a:endParaRPr>
                    </a:p>
                  </a:txBody>
                  <a:tcPr marL="63500" marR="63500" marT="63500" marB="63500"/>
                </a:tc>
                <a:tc>
                  <a:txBody>
                    <a:bodyPr/>
                    <a:lstStyle/>
                    <a:p>
                      <a:pPr>
                        <a:lnSpc>
                          <a:spcPct val="100000"/>
                        </a:lnSpc>
                      </a:pPr>
                      <a:r>
                        <a:rPr lang="en-US" sz="1600" i="0" dirty="0"/>
                        <a:t>06</a:t>
                      </a:r>
                    </a:p>
                  </a:txBody>
                  <a:tcPr/>
                </a:tc>
                <a:tc>
                  <a:txBody>
                    <a:bodyPr/>
                    <a:lstStyle/>
                    <a:p>
                      <a:pPr>
                        <a:lnSpc>
                          <a:spcPct val="100000"/>
                        </a:lnSpc>
                      </a:pPr>
                      <a:r>
                        <a:rPr lang="en-US" sz="1600" i="0" dirty="0"/>
                        <a:t>Continuous Integration</a:t>
                      </a:r>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2444169840"/>
                  </a:ext>
                </a:extLst>
              </a:tr>
            </a:tbl>
          </a:graphicData>
        </a:graphic>
      </p:graphicFrame>
      <p:grpSp>
        <p:nvGrpSpPr>
          <p:cNvPr id="5" name="Group 4">
            <a:extLst>
              <a:ext uri="{FF2B5EF4-FFF2-40B4-BE49-F238E27FC236}">
                <a16:creationId xmlns:a16="http://schemas.microsoft.com/office/drawing/2014/main" id="{93E934B0-5AF1-4732-B988-CEBC9AEB1C51}"/>
              </a:ext>
            </a:extLst>
          </p:cNvPr>
          <p:cNvGrpSpPr/>
          <p:nvPr/>
        </p:nvGrpSpPr>
        <p:grpSpPr>
          <a:xfrm>
            <a:off x="79513" y="1997214"/>
            <a:ext cx="12029799" cy="390939"/>
            <a:chOff x="79513" y="1653208"/>
            <a:chExt cx="12029799" cy="390939"/>
          </a:xfrm>
        </p:grpSpPr>
        <p:cxnSp>
          <p:nvCxnSpPr>
            <p:cNvPr id="6" name="Straight Connector 5">
              <a:extLst>
                <a:ext uri="{FF2B5EF4-FFF2-40B4-BE49-F238E27FC236}">
                  <a16:creationId xmlns:a16="http://schemas.microsoft.com/office/drawing/2014/main" id="{6DBA4CE6-6494-4E7A-87A7-D9ACD3EF6AB3}"/>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790B86C2-C521-4209-B341-CEF82F7DCBF2}"/>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8">
              <a:extLst>
                <a:ext uri="{FF2B5EF4-FFF2-40B4-BE49-F238E27FC236}">
                  <a16:creationId xmlns:a16="http://schemas.microsoft.com/office/drawing/2014/main" id="{1C01F38B-2C75-4658-90E2-676FFBCA60C3}"/>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Tree>
    <p:extLst>
      <p:ext uri="{BB962C8B-B14F-4D97-AF65-F5344CB8AC3E}">
        <p14:creationId xmlns:p14="http://schemas.microsoft.com/office/powerpoint/2010/main" val="455719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8238594" cy="914400"/>
          </a:xfrm>
        </p:spPr>
        <p:txBody>
          <a:bodyPr/>
          <a:lstStyle/>
          <a:p>
            <a:r>
              <a:rPr lang="en-US" dirty="0"/>
              <a:t>The Success of Computational Science Creates the Challenges of Computational Science</a:t>
            </a:r>
          </a:p>
        </p:txBody>
      </p:sp>
      <p:sp>
        <p:nvSpPr>
          <p:cNvPr id="3" name="Content Placeholder 2"/>
          <p:cNvSpPr>
            <a:spLocks noGrp="1"/>
          </p:cNvSpPr>
          <p:nvPr>
            <p:ph idx="1"/>
          </p:nvPr>
        </p:nvSpPr>
        <p:spPr>
          <a:xfrm>
            <a:off x="365760" y="1362920"/>
            <a:ext cx="10984728" cy="4050385"/>
          </a:xfrm>
        </p:spPr>
        <p:txBody>
          <a:bodyPr>
            <a:normAutofit lnSpcReduction="10000"/>
          </a:bodyPr>
          <a:lstStyle/>
          <a:p>
            <a:r>
              <a:rPr lang="en-US" dirty="0"/>
              <a:t>Positive feedback loop</a:t>
            </a:r>
          </a:p>
          <a:p>
            <a:pPr lvl="1"/>
            <a:r>
              <a:rPr lang="en-US" dirty="0"/>
              <a:t>More complex codes, simulations </a:t>
            </a:r>
            <a:br>
              <a:rPr lang="en-US" dirty="0"/>
            </a:br>
            <a:r>
              <a:rPr lang="en-US" dirty="0"/>
              <a:t>and analysis</a:t>
            </a:r>
          </a:p>
          <a:p>
            <a:pPr lvl="1"/>
            <a:r>
              <a:rPr lang="en-US" dirty="0"/>
              <a:t>More moving parts that need to interoperate</a:t>
            </a:r>
          </a:p>
          <a:p>
            <a:pPr lvl="1"/>
            <a:r>
              <a:rPr lang="en-US" dirty="0"/>
              <a:t>Variety of expertise needed – the only tractable </a:t>
            </a:r>
            <a:br>
              <a:rPr lang="en-US" dirty="0"/>
            </a:br>
            <a:r>
              <a:rPr lang="en-US" dirty="0"/>
              <a:t>development model is through </a:t>
            </a:r>
            <a:r>
              <a:rPr lang="en-US" b="1" dirty="0"/>
              <a:t>separation of concerns</a:t>
            </a:r>
          </a:p>
          <a:p>
            <a:pPr lvl="1"/>
            <a:r>
              <a:rPr lang="en-US" b="1" dirty="0">
                <a:solidFill>
                  <a:schemeClr val="tx2"/>
                </a:solidFill>
              </a:rPr>
              <a:t>It is more difficult to work on the same software in different roles without a software engineering process</a:t>
            </a:r>
            <a:endParaRPr lang="en-US" dirty="0">
              <a:solidFill>
                <a:schemeClr val="tx2"/>
              </a:solidFill>
            </a:endParaRPr>
          </a:p>
          <a:p>
            <a:r>
              <a:rPr lang="en-US" dirty="0"/>
              <a:t>Onset of higher platform heterogeneity</a:t>
            </a:r>
          </a:p>
          <a:p>
            <a:pPr lvl="1"/>
            <a:r>
              <a:rPr lang="en-US" dirty="0"/>
              <a:t>Requirements are unfolding, not known </a:t>
            </a:r>
            <a:r>
              <a:rPr lang="en-US" i="1" dirty="0"/>
              <a:t>a priori </a:t>
            </a:r>
          </a:p>
          <a:p>
            <a:pPr lvl="1"/>
            <a:r>
              <a:rPr lang="en-US" b="1" dirty="0">
                <a:solidFill>
                  <a:schemeClr val="tx2"/>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09994" y="1011086"/>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Better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
        <p:nvSpPr>
          <p:cNvPr id="15" name="TextBox 14">
            <a:extLst>
              <a:ext uri="{FF2B5EF4-FFF2-40B4-BE49-F238E27FC236}">
                <a16:creationId xmlns:a16="http://schemas.microsoft.com/office/drawing/2014/main" id="{B276E8BA-464B-488C-8AD8-807BF4A2ED0A}"/>
              </a:ext>
            </a:extLst>
          </p:cNvPr>
          <p:cNvSpPr txBox="1"/>
          <p:nvPr/>
        </p:nvSpPr>
        <p:spPr>
          <a:xfrm>
            <a:off x="11841358"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Tree>
    <p:extLst>
      <p:ext uri="{BB962C8B-B14F-4D97-AF65-F5344CB8AC3E}">
        <p14:creationId xmlns:p14="http://schemas.microsoft.com/office/powerpoint/2010/main" val="179778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grpId="0" nodeType="afterEffect">
                                  <p:stCondLst>
                                    <p:cond delay="0"/>
                                  </p:stCondLst>
                                  <p:childTnLst>
                                    <p:set>
                                      <p:cBhvr>
                                        <p:cTn id="9"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Lifecycle of a Scientific Application</a:t>
            </a:r>
          </a:p>
        </p:txBody>
      </p:sp>
      <p:sp>
        <p:nvSpPr>
          <p:cNvPr id="8" name="Content Placeholder 2"/>
          <p:cNvSpPr>
            <a:spLocks noGrp="1"/>
          </p:cNvSpPr>
          <p:nvPr>
            <p:ph idx="1"/>
          </p:nvPr>
        </p:nvSpPr>
        <p:spPr>
          <a:xfrm>
            <a:off x="7546156" y="411480"/>
            <a:ext cx="3742213" cy="5379720"/>
          </a:xfrm>
        </p:spPr>
        <p:txBody>
          <a:bodyPr>
            <a:normAutofit/>
          </a:bodyPr>
          <a:lstStyle/>
          <a:p>
            <a:r>
              <a:rPr lang="en-US" dirty="0"/>
              <a:t>Modeling</a:t>
            </a:r>
          </a:p>
          <a:p>
            <a:pPr lvl="1"/>
            <a:r>
              <a:rPr lang="en-US" dirty="0"/>
              <a:t>Approximations</a:t>
            </a:r>
          </a:p>
          <a:p>
            <a:pPr lvl="1"/>
            <a:r>
              <a:rPr lang="en-US" dirty="0" err="1"/>
              <a:t>Discretizations</a:t>
            </a:r>
            <a:endParaRPr lang="en-US" dirty="0"/>
          </a:p>
          <a:p>
            <a:pPr lvl="1"/>
            <a:r>
              <a:rPr lang="en-US" dirty="0" err="1"/>
              <a:t>Numerics</a:t>
            </a:r>
            <a:endParaRPr lang="en-US" dirty="0"/>
          </a:p>
          <a:p>
            <a:pPr lvl="2"/>
            <a:r>
              <a:rPr lang="en-US" dirty="0"/>
              <a:t>Convergence</a:t>
            </a:r>
          </a:p>
          <a:p>
            <a:pPr lvl="2"/>
            <a:r>
              <a:rPr lang="en-US" dirty="0"/>
              <a:t>Stability</a:t>
            </a:r>
          </a:p>
          <a:p>
            <a:r>
              <a:rPr lang="en-US" dirty="0"/>
              <a:t>Implementation</a:t>
            </a:r>
          </a:p>
          <a:p>
            <a:pPr lvl="1"/>
            <a:r>
              <a:rPr lang="en-US" dirty="0"/>
              <a:t>Verification</a:t>
            </a:r>
          </a:p>
          <a:p>
            <a:pPr lvl="2"/>
            <a:r>
              <a:rPr lang="en-US" dirty="0"/>
              <a:t>Expected behavior</a:t>
            </a:r>
          </a:p>
          <a:p>
            <a:pPr lvl="1"/>
            <a:r>
              <a:rPr lang="en-US" dirty="0"/>
              <a:t>Validation</a:t>
            </a:r>
          </a:p>
          <a:p>
            <a:pPr lvl="2"/>
            <a:r>
              <a:rPr lang="en-US" dirty="0"/>
              <a:t>Experiment/observation</a:t>
            </a:r>
          </a:p>
          <a:p>
            <a:endParaRPr lang="en-US" dirty="0"/>
          </a:p>
        </p:txBody>
      </p:sp>
      <p:grpSp>
        <p:nvGrpSpPr>
          <p:cNvPr id="6" name="Group 5">
            <a:extLst>
              <a:ext uri="{FF2B5EF4-FFF2-40B4-BE49-F238E27FC236}">
                <a16:creationId xmlns:a16="http://schemas.microsoft.com/office/drawing/2014/main" id="{E64C13F2-2084-A242-AA01-7299C26DE70E}"/>
              </a:ext>
            </a:extLst>
          </p:cNvPr>
          <p:cNvGrpSpPr>
            <a:grpSpLocks noChangeAspect="1"/>
          </p:cNvGrpSpPr>
          <p:nvPr/>
        </p:nvGrpSpPr>
        <p:grpSpPr>
          <a:xfrm>
            <a:off x="779416" y="1220608"/>
            <a:ext cx="6580475" cy="4781270"/>
            <a:chOff x="1190738" y="778932"/>
            <a:chExt cx="6855042" cy="4980765"/>
          </a:xfrm>
        </p:grpSpPr>
        <p:sp>
          <p:nvSpPr>
            <p:cNvPr id="7" name="Rectangle 6">
              <a:extLst>
                <a:ext uri="{FF2B5EF4-FFF2-40B4-BE49-F238E27FC236}">
                  <a16:creationId xmlns:a16="http://schemas.microsoft.com/office/drawing/2014/main" id="{7AC72040-61B0-8444-AB6B-DACC9FE2FD82}"/>
                </a:ext>
              </a:extLst>
            </p:cNvPr>
            <p:cNvSpPr/>
            <p:nvPr/>
          </p:nvSpPr>
          <p:spPr>
            <a:xfrm>
              <a:off x="3303563" y="5019983"/>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Numerical solvers</a:t>
              </a:r>
            </a:p>
          </p:txBody>
        </p:sp>
        <p:sp>
          <p:nvSpPr>
            <p:cNvPr id="9" name="Rectangle 8">
              <a:extLst>
                <a:ext uri="{FF2B5EF4-FFF2-40B4-BE49-F238E27FC236}">
                  <a16:creationId xmlns:a16="http://schemas.microsoft.com/office/drawing/2014/main" id="{559265D7-7939-0844-B05C-1DBC5BD85B25}"/>
                </a:ext>
              </a:extLst>
            </p:cNvPr>
            <p:cNvSpPr/>
            <p:nvPr/>
          </p:nvSpPr>
          <p:spPr>
            <a:xfrm>
              <a:off x="1190738" y="2201127"/>
              <a:ext cx="2426669"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Validation</a:t>
              </a:r>
            </a:p>
          </p:txBody>
        </p:sp>
        <p:sp>
          <p:nvSpPr>
            <p:cNvPr id="10" name="Rectangle 9">
              <a:extLst>
                <a:ext uri="{FF2B5EF4-FFF2-40B4-BE49-F238E27FC236}">
                  <a16:creationId xmlns:a16="http://schemas.microsoft.com/office/drawing/2014/main" id="{780ECC00-A057-6D43-8405-8921E62BC9CA}"/>
                </a:ext>
              </a:extLst>
            </p:cNvPr>
            <p:cNvSpPr/>
            <p:nvPr/>
          </p:nvSpPr>
          <p:spPr>
            <a:xfrm>
              <a:off x="3303563" y="778932"/>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Physical World</a:t>
              </a:r>
            </a:p>
          </p:txBody>
        </p:sp>
        <p:sp>
          <p:nvSpPr>
            <p:cNvPr id="11" name="Rectangle 10">
              <a:extLst>
                <a:ext uri="{FF2B5EF4-FFF2-40B4-BE49-F238E27FC236}">
                  <a16:creationId xmlns:a16="http://schemas.microsoft.com/office/drawing/2014/main" id="{4BFBE78E-6765-764D-9BA0-9B232A45438B}"/>
                </a:ext>
              </a:extLst>
            </p:cNvPr>
            <p:cNvSpPr/>
            <p:nvPr/>
          </p:nvSpPr>
          <p:spPr>
            <a:xfrm>
              <a:off x="5409697" y="2177589"/>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Equations</a:t>
              </a:r>
            </a:p>
          </p:txBody>
        </p:sp>
        <p:sp>
          <p:nvSpPr>
            <p:cNvPr id="12" name="Rectangle 11">
              <a:extLst>
                <a:ext uri="{FF2B5EF4-FFF2-40B4-BE49-F238E27FC236}">
                  <a16:creationId xmlns:a16="http://schemas.microsoft.com/office/drawing/2014/main" id="{649AF32C-2116-8144-8BDF-00DFE958AC8D}"/>
                </a:ext>
              </a:extLst>
            </p:cNvPr>
            <p:cNvSpPr/>
            <p:nvPr/>
          </p:nvSpPr>
          <p:spPr>
            <a:xfrm>
              <a:off x="5416047" y="3479665"/>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Difference equations</a:t>
              </a:r>
            </a:p>
          </p:txBody>
        </p:sp>
        <p:sp>
          <p:nvSpPr>
            <p:cNvPr id="13" name="Rectangle 12">
              <a:extLst>
                <a:ext uri="{FF2B5EF4-FFF2-40B4-BE49-F238E27FC236}">
                  <a16:creationId xmlns:a16="http://schemas.microsoft.com/office/drawing/2014/main" id="{07093544-1547-B443-AC70-5A5BC947DE04}"/>
                </a:ext>
              </a:extLst>
            </p:cNvPr>
            <p:cNvSpPr/>
            <p:nvPr/>
          </p:nvSpPr>
          <p:spPr>
            <a:xfrm>
              <a:off x="1190738" y="3479665"/>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Implementation</a:t>
              </a:r>
            </a:p>
          </p:txBody>
        </p:sp>
        <p:cxnSp>
          <p:nvCxnSpPr>
            <p:cNvPr id="14" name="Elbow Connector 13">
              <a:extLst>
                <a:ext uri="{FF2B5EF4-FFF2-40B4-BE49-F238E27FC236}">
                  <a16:creationId xmlns:a16="http://schemas.microsoft.com/office/drawing/2014/main" id="{44B27011-8ED7-3E4A-9C30-C6BBCE294026}"/>
                </a:ext>
              </a:extLst>
            </p:cNvPr>
            <p:cNvCxnSpPr>
              <a:stCxn id="10" idx="3"/>
              <a:endCxn id="11" idx="0"/>
            </p:cNvCxnSpPr>
            <p:nvPr/>
          </p:nvCxnSpPr>
          <p:spPr>
            <a:xfrm>
              <a:off x="5763399" y="1148789"/>
              <a:ext cx="876216" cy="1028800"/>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5" name="Elbow Connector 14">
              <a:extLst>
                <a:ext uri="{FF2B5EF4-FFF2-40B4-BE49-F238E27FC236}">
                  <a16:creationId xmlns:a16="http://schemas.microsoft.com/office/drawing/2014/main" id="{A11C01CF-DB8F-8044-9512-7042758789DB}"/>
                </a:ext>
              </a:extLst>
            </p:cNvPr>
            <p:cNvCxnSpPr>
              <a:stCxn id="11" idx="2"/>
              <a:endCxn id="12" idx="0"/>
            </p:cNvCxnSpPr>
            <p:nvPr/>
          </p:nvCxnSpPr>
          <p:spPr>
            <a:xfrm rot="16200000" flipH="1">
              <a:off x="6361609" y="3195309"/>
              <a:ext cx="562362" cy="6350"/>
            </a:xfrm>
            <a:prstGeom prst="bentConnector3">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6" name="Elbow Connector 15">
              <a:extLst>
                <a:ext uri="{FF2B5EF4-FFF2-40B4-BE49-F238E27FC236}">
                  <a16:creationId xmlns:a16="http://schemas.microsoft.com/office/drawing/2014/main" id="{88A78D02-3594-4D4C-82F8-7E3DD80B53A3}"/>
                </a:ext>
              </a:extLst>
            </p:cNvPr>
            <p:cNvCxnSpPr>
              <a:stCxn id="12" idx="2"/>
              <a:endCxn id="7" idx="3"/>
            </p:cNvCxnSpPr>
            <p:nvPr/>
          </p:nvCxnSpPr>
          <p:spPr>
            <a:xfrm rot="5400000">
              <a:off x="5619452" y="4363326"/>
              <a:ext cx="1170461" cy="882566"/>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7" name="Elbow Connector 16">
              <a:extLst>
                <a:ext uri="{FF2B5EF4-FFF2-40B4-BE49-F238E27FC236}">
                  <a16:creationId xmlns:a16="http://schemas.microsoft.com/office/drawing/2014/main" id="{389E3C01-3680-744A-B69C-181694E40A83}"/>
                </a:ext>
              </a:extLst>
            </p:cNvPr>
            <p:cNvCxnSpPr>
              <a:stCxn id="7" idx="1"/>
              <a:endCxn id="13" idx="2"/>
            </p:cNvCxnSpPr>
            <p:nvPr/>
          </p:nvCxnSpPr>
          <p:spPr>
            <a:xfrm rot="10800000">
              <a:off x="2420657" y="4219380"/>
              <a:ext cx="882907" cy="1170461"/>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C4047F22-19FA-C343-8D5F-3E642E11B276}"/>
                </a:ext>
              </a:extLst>
            </p:cNvPr>
            <p:cNvCxnSpPr>
              <a:stCxn id="13" idx="0"/>
              <a:endCxn id="9" idx="2"/>
            </p:cNvCxnSpPr>
            <p:nvPr/>
          </p:nvCxnSpPr>
          <p:spPr>
            <a:xfrm flipH="1" flipV="1">
              <a:off x="2404073" y="2940841"/>
              <a:ext cx="16583" cy="538824"/>
            </a:xfrm>
            <a:prstGeom prst="straightConnector1">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2A943A69-53A2-AE4A-9954-9376C0B53386}"/>
                </a:ext>
              </a:extLst>
            </p:cNvPr>
            <p:cNvSpPr txBox="1"/>
            <p:nvPr/>
          </p:nvSpPr>
          <p:spPr>
            <a:xfrm>
              <a:off x="6645965" y="1454985"/>
              <a:ext cx="846746" cy="384642"/>
            </a:xfrm>
            <a:prstGeom prst="rect">
              <a:avLst/>
            </a:prstGeom>
            <a:noFill/>
          </p:spPr>
          <p:txBody>
            <a:bodyPr wrap="none" rtlCol="0">
              <a:spAutoFit/>
            </a:bodyPr>
            <a:lstStyle/>
            <a:p>
              <a:r>
                <a:rPr lang="en-US" dirty="0"/>
                <a:t>Model</a:t>
              </a:r>
            </a:p>
          </p:txBody>
        </p:sp>
        <p:sp>
          <p:nvSpPr>
            <p:cNvPr id="20" name="TextBox 19">
              <a:extLst>
                <a:ext uri="{FF2B5EF4-FFF2-40B4-BE49-F238E27FC236}">
                  <a16:creationId xmlns:a16="http://schemas.microsoft.com/office/drawing/2014/main" id="{4F686729-3561-C444-8853-B2015B7D47F8}"/>
                </a:ext>
              </a:extLst>
            </p:cNvPr>
            <p:cNvSpPr txBox="1"/>
            <p:nvPr/>
          </p:nvSpPr>
          <p:spPr>
            <a:xfrm>
              <a:off x="6798365" y="2972482"/>
              <a:ext cx="1247415" cy="384642"/>
            </a:xfrm>
            <a:prstGeom prst="rect">
              <a:avLst/>
            </a:prstGeom>
            <a:noFill/>
          </p:spPr>
          <p:txBody>
            <a:bodyPr wrap="none" rtlCol="0">
              <a:spAutoFit/>
            </a:bodyPr>
            <a:lstStyle/>
            <a:p>
              <a:r>
                <a:rPr lang="en-US" dirty="0"/>
                <a:t>Discretize</a:t>
              </a:r>
            </a:p>
          </p:txBody>
        </p:sp>
        <p:cxnSp>
          <p:nvCxnSpPr>
            <p:cNvPr id="21" name="Elbow Connector 20">
              <a:extLst>
                <a:ext uri="{FF2B5EF4-FFF2-40B4-BE49-F238E27FC236}">
                  <a16:creationId xmlns:a16="http://schemas.microsoft.com/office/drawing/2014/main" id="{B41693A9-2CFB-2744-90CC-26615FD1FBBB}"/>
                </a:ext>
              </a:extLst>
            </p:cNvPr>
            <p:cNvCxnSpPr>
              <a:stCxn id="7" idx="0"/>
            </p:cNvCxnSpPr>
            <p:nvPr/>
          </p:nvCxnSpPr>
          <p:spPr>
            <a:xfrm rot="5400000" flipH="1" flipV="1">
              <a:off x="3873379" y="3483663"/>
              <a:ext cx="2196422" cy="876218"/>
            </a:xfrm>
            <a:prstGeom prst="bentConnector3">
              <a:avLst>
                <a:gd name="adj1" fmla="val 99767"/>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22" name="Elbow Connector 21">
              <a:extLst>
                <a:ext uri="{FF2B5EF4-FFF2-40B4-BE49-F238E27FC236}">
                  <a16:creationId xmlns:a16="http://schemas.microsoft.com/office/drawing/2014/main" id="{FF5B5595-96CE-1B47-AA28-C99FCD985C78}"/>
                </a:ext>
              </a:extLst>
            </p:cNvPr>
            <p:cNvCxnSpPr/>
            <p:nvPr/>
          </p:nvCxnSpPr>
          <p:spPr>
            <a:xfrm rot="10800000" flipV="1">
              <a:off x="2404073" y="1172327"/>
              <a:ext cx="882907" cy="1028800"/>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477C8DC2-E426-B546-9714-FB9DC0AE2761}"/>
                </a:ext>
              </a:extLst>
            </p:cNvPr>
            <p:cNvCxnSpPr>
              <a:stCxn id="9" idx="3"/>
              <a:endCxn id="11" idx="1"/>
            </p:cNvCxnSpPr>
            <p:nvPr/>
          </p:nvCxnSpPr>
          <p:spPr>
            <a:xfrm flipV="1">
              <a:off x="3617407" y="2547446"/>
              <a:ext cx="1792290" cy="23538"/>
            </a:xfrm>
            <a:prstGeom prst="straightConnector1">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14944989-1319-6345-BC87-C0DA86E5007A}"/>
                </a:ext>
              </a:extLst>
            </p:cNvPr>
            <p:cNvSpPr txBox="1"/>
            <p:nvPr/>
          </p:nvSpPr>
          <p:spPr>
            <a:xfrm>
              <a:off x="2460896" y="4346769"/>
              <a:ext cx="1821774" cy="673123"/>
            </a:xfrm>
            <a:prstGeom prst="rect">
              <a:avLst/>
            </a:prstGeom>
            <a:noFill/>
          </p:spPr>
          <p:txBody>
            <a:bodyPr wrap="none" rtlCol="0">
              <a:spAutoFit/>
            </a:bodyPr>
            <a:lstStyle/>
            <a:p>
              <a:r>
                <a:rPr lang="en-US" dirty="0"/>
                <a:t>Verify accuracy</a:t>
              </a:r>
            </a:p>
            <a:p>
              <a:r>
                <a:rPr lang="en-US" dirty="0"/>
                <a:t> stability</a:t>
              </a:r>
            </a:p>
          </p:txBody>
        </p:sp>
        <p:cxnSp>
          <p:nvCxnSpPr>
            <p:cNvPr id="25" name="Elbow Connector 24">
              <a:extLst>
                <a:ext uri="{FF2B5EF4-FFF2-40B4-BE49-F238E27FC236}">
                  <a16:creationId xmlns:a16="http://schemas.microsoft.com/office/drawing/2014/main" id="{B56A11D8-D5E4-F741-A119-9D5D1D150730}"/>
                </a:ext>
              </a:extLst>
            </p:cNvPr>
            <p:cNvCxnSpPr>
              <a:stCxn id="13" idx="3"/>
            </p:cNvCxnSpPr>
            <p:nvPr/>
          </p:nvCxnSpPr>
          <p:spPr>
            <a:xfrm>
              <a:off x="3650574" y="3849522"/>
              <a:ext cx="593850" cy="1170461"/>
            </a:xfrm>
            <a:prstGeom prst="bentConnector2">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0A83776A-33E0-764C-903B-2B45E00B903D}"/>
                </a:ext>
              </a:extLst>
            </p:cNvPr>
            <p:cNvSpPr txBox="1"/>
            <p:nvPr/>
          </p:nvSpPr>
          <p:spPr>
            <a:xfrm>
              <a:off x="4578971" y="3018648"/>
              <a:ext cx="913524" cy="673123"/>
            </a:xfrm>
            <a:prstGeom prst="rect">
              <a:avLst/>
            </a:prstGeom>
            <a:noFill/>
          </p:spPr>
          <p:txBody>
            <a:bodyPr wrap="none" rtlCol="0">
              <a:spAutoFit/>
            </a:bodyPr>
            <a:lstStyle/>
            <a:p>
              <a:r>
                <a:rPr lang="en-US" dirty="0"/>
                <a:t>Model </a:t>
              </a:r>
            </a:p>
            <a:p>
              <a:r>
                <a:rPr lang="en-US" dirty="0"/>
                <a:t>fidelity</a:t>
              </a:r>
            </a:p>
          </p:txBody>
        </p:sp>
        <p:sp>
          <p:nvSpPr>
            <p:cNvPr id="27" name="TextBox 26">
              <a:extLst>
                <a:ext uri="{FF2B5EF4-FFF2-40B4-BE49-F238E27FC236}">
                  <a16:creationId xmlns:a16="http://schemas.microsoft.com/office/drawing/2014/main" id="{C77A2D45-9BF8-4B46-B7BC-008438D3A816}"/>
                </a:ext>
              </a:extLst>
            </p:cNvPr>
            <p:cNvSpPr txBox="1"/>
            <p:nvPr/>
          </p:nvSpPr>
          <p:spPr>
            <a:xfrm>
              <a:off x="3900645" y="1824317"/>
              <a:ext cx="913524" cy="673123"/>
            </a:xfrm>
            <a:prstGeom prst="rect">
              <a:avLst/>
            </a:prstGeom>
            <a:noFill/>
          </p:spPr>
          <p:txBody>
            <a:bodyPr wrap="none" rtlCol="0">
              <a:spAutoFit/>
            </a:bodyPr>
            <a:lstStyle/>
            <a:p>
              <a:r>
                <a:rPr lang="en-US" dirty="0"/>
                <a:t>Model </a:t>
              </a:r>
            </a:p>
            <a:p>
              <a:r>
                <a:rPr lang="en-US" dirty="0"/>
                <a:t>fidelity</a:t>
              </a:r>
            </a:p>
          </p:txBody>
        </p:sp>
      </p:grpSp>
    </p:spTree>
    <p:extLst>
      <p:ext uri="{BB962C8B-B14F-4D97-AF65-F5344CB8AC3E}">
        <p14:creationId xmlns:p14="http://schemas.microsoft.com/office/powerpoint/2010/main" val="705662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a Scientific Application</a:t>
            </a:r>
          </a:p>
        </p:txBody>
      </p:sp>
      <p:sp>
        <p:nvSpPr>
          <p:cNvPr id="3" name="Text Placeholder 2"/>
          <p:cNvSpPr>
            <a:spLocks noGrp="1"/>
          </p:cNvSpPr>
          <p:nvPr>
            <p:ph type="body" idx="1"/>
          </p:nvPr>
        </p:nvSpPr>
        <p:spPr>
          <a:xfrm>
            <a:off x="365760" y="1163920"/>
            <a:ext cx="5588582" cy="821190"/>
          </a:xfrm>
        </p:spPr>
        <p:txBody>
          <a:bodyPr/>
          <a:lstStyle/>
          <a:p>
            <a:r>
              <a:rPr lang="en-US" dirty="0"/>
              <a:t>Technical</a:t>
            </a:r>
          </a:p>
        </p:txBody>
      </p:sp>
      <p:sp>
        <p:nvSpPr>
          <p:cNvPr id="7" name="Content Placeholder 6"/>
          <p:cNvSpPr>
            <a:spLocks noGrp="1"/>
          </p:cNvSpPr>
          <p:nvPr>
            <p:ph sz="half" idx="2"/>
          </p:nvPr>
        </p:nvSpPr>
        <p:spPr>
          <a:xfrm>
            <a:off x="365760" y="2043782"/>
            <a:ext cx="5588582" cy="3702110"/>
          </a:xfrm>
        </p:spPr>
        <p:txBody>
          <a:bodyPr>
            <a:normAutofit/>
          </a:bodyPr>
          <a:lstStyle/>
          <a:p>
            <a:r>
              <a:rPr lang="en-US" dirty="0"/>
              <a:t>All parts of the cycle can be under research</a:t>
            </a:r>
          </a:p>
          <a:p>
            <a:r>
              <a:rPr lang="en-US" dirty="0"/>
              <a:t>Requirements change throughout the lifecycle as knowledge grows</a:t>
            </a:r>
          </a:p>
          <a:p>
            <a:r>
              <a:rPr lang="en-US" dirty="0"/>
              <a:t>Verification complicated by floating point representation</a:t>
            </a:r>
          </a:p>
          <a:p>
            <a:r>
              <a:rPr lang="en-US" dirty="0"/>
              <a:t>Real world is messy, so is the software</a:t>
            </a:r>
          </a:p>
          <a:p>
            <a:endParaRPr lang="en-US" dirty="0"/>
          </a:p>
          <a:p>
            <a:endParaRPr lang="en-US" dirty="0"/>
          </a:p>
          <a:p>
            <a:endParaRPr lang="en-US" dirty="0"/>
          </a:p>
        </p:txBody>
      </p:sp>
      <p:sp>
        <p:nvSpPr>
          <p:cNvPr id="6" name="Text Placeholder 5"/>
          <p:cNvSpPr>
            <a:spLocks noGrp="1"/>
          </p:cNvSpPr>
          <p:nvPr>
            <p:ph type="body" sz="quarter" idx="3"/>
          </p:nvPr>
        </p:nvSpPr>
        <p:spPr>
          <a:xfrm>
            <a:off x="6191755" y="1163920"/>
            <a:ext cx="5531934" cy="821190"/>
          </a:xfrm>
        </p:spPr>
        <p:txBody>
          <a:bodyPr/>
          <a:lstStyle/>
          <a:p>
            <a:r>
              <a:rPr lang="en-US"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dirty="0"/>
              <a:t>Competing priorities and incentives</a:t>
            </a:r>
          </a:p>
          <a:p>
            <a:r>
              <a:rPr lang="en-US" dirty="0"/>
              <a:t>Limited resources </a:t>
            </a:r>
          </a:p>
          <a:p>
            <a:r>
              <a:rPr lang="en-US" dirty="0"/>
              <a:t>Perception of overhead without benefit</a:t>
            </a:r>
          </a:p>
          <a:p>
            <a:r>
              <a:rPr lang="en-US" dirty="0"/>
              <a:t>Need for interdisciplinary interactions</a:t>
            </a:r>
          </a:p>
          <a:p>
            <a:endParaRPr lang="en-US" dirty="0"/>
          </a:p>
        </p:txBody>
      </p:sp>
    </p:spTree>
    <p:extLst>
      <p:ext uri="{BB962C8B-B14F-4D97-AF65-F5344CB8AC3E}">
        <p14:creationId xmlns:p14="http://schemas.microsoft.com/office/powerpoint/2010/main" val="937673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Heroic Programming</a:t>
            </a:r>
          </a:p>
        </p:txBody>
      </p:sp>
      <p:sp>
        <p:nvSpPr>
          <p:cNvPr id="3" name="Content Placeholder 2"/>
          <p:cNvSpPr>
            <a:spLocks noGrp="1"/>
          </p:cNvSpPr>
          <p:nvPr>
            <p:ph idx="1"/>
          </p:nvPr>
        </p:nvSpPr>
        <p:spPr>
          <a:xfrm>
            <a:off x="1075039" y="984421"/>
            <a:ext cx="10070756" cy="4525963"/>
          </a:xfrm>
        </p:spPr>
        <p:txBody>
          <a:bodyPr>
            <a:normAutofit/>
          </a:bodyPr>
          <a:lstStyle/>
          <a:p>
            <a:pPr marL="0" indent="0" algn="ctr">
              <a:buNone/>
            </a:pPr>
            <a:endParaRPr lang="en-US" dirty="0"/>
          </a:p>
          <a:p>
            <a:pPr marL="0" indent="0">
              <a:buNone/>
            </a:pPr>
            <a:r>
              <a:rPr lang="en-US" sz="2000" dirty="0"/>
              <a:t>Usually a pejorative term, is used to describe the expenditure of huge amounts of (coding) effort by talented people to overcome shortcomings in process, project management, scheduling, architecture or any other shortfalls in the execution of a software development project in order to complete it. Heroic Programming is often the only course of action left when poor planning, insufficient funds, and impractical schedules leave a project stranded and unlikely to complete successfully.</a:t>
            </a:r>
          </a:p>
          <a:p>
            <a:pPr marL="0" indent="0">
              <a:buNone/>
            </a:pPr>
            <a:r>
              <a:rPr lang="en-US" sz="2000" dirty="0"/>
              <a:t>From </a:t>
            </a:r>
            <a:r>
              <a:rPr lang="en-US" sz="2000" dirty="0">
                <a:hlinkClick r:id="rId3"/>
              </a:rPr>
              <a:t>http://c2.com/cgi/wiki?HeroicProgramming</a:t>
            </a:r>
            <a:endParaRPr lang="en-US" sz="2000" dirty="0"/>
          </a:p>
          <a:p>
            <a:pPr marL="0" indent="0">
              <a:buNone/>
            </a:pPr>
            <a:endParaRPr lang="en-US" sz="1700" dirty="0"/>
          </a:p>
          <a:p>
            <a:pPr marL="0" indent="0" algn="ctr">
              <a:buNone/>
            </a:pPr>
            <a:r>
              <a:rPr lang="en-US" b="1" dirty="0">
                <a:solidFill>
                  <a:schemeClr val="tx2"/>
                </a:solidFill>
              </a:rPr>
              <a:t>Science teams often employ heroic programming</a:t>
            </a:r>
          </a:p>
          <a:p>
            <a:pPr marL="0" indent="0" algn="ctr">
              <a:buNone/>
            </a:pPr>
            <a:r>
              <a:rPr lang="en-US" sz="2400" dirty="0">
                <a:solidFill>
                  <a:schemeClr val="tx2"/>
                </a:solidFill>
              </a:rPr>
              <a:t>Many do not see anything wrong with that approach</a:t>
            </a:r>
          </a:p>
        </p:txBody>
      </p:sp>
      <p:sp>
        <p:nvSpPr>
          <p:cNvPr id="4" name="TextBox 3">
            <a:extLst>
              <a:ext uri="{FF2B5EF4-FFF2-40B4-BE49-F238E27FC236}">
                <a16:creationId xmlns:a16="http://schemas.microsoft.com/office/drawing/2014/main" id="{C7234E29-23BD-4EB2-87D2-90F2A147CD5B}"/>
              </a:ext>
            </a:extLst>
          </p:cNvPr>
          <p:cNvSpPr txBox="1"/>
          <p:nvPr/>
        </p:nvSpPr>
        <p:spPr>
          <a:xfrm>
            <a:off x="11667501"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
        <p:nvSpPr>
          <p:cNvPr id="5" name="TextBox 4">
            <a:extLst>
              <a:ext uri="{FF2B5EF4-FFF2-40B4-BE49-F238E27FC236}">
                <a16:creationId xmlns:a16="http://schemas.microsoft.com/office/drawing/2014/main" id="{01D29208-31D5-4F4F-A164-97CCA62AB93F}"/>
              </a:ext>
            </a:extLst>
          </p:cNvPr>
          <p:cNvSpPr txBox="1"/>
          <p:nvPr/>
        </p:nvSpPr>
        <p:spPr>
          <a:xfrm>
            <a:off x="11823065"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Tree>
    <p:extLst>
      <p:ext uri="{BB962C8B-B14F-4D97-AF65-F5344CB8AC3E}">
        <p14:creationId xmlns:p14="http://schemas.microsoft.com/office/powerpoint/2010/main" val="191855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childTnLst>
                          </p:cTn>
                        </p:par>
                        <p:par>
                          <p:cTn id="14" fill="hold">
                            <p:stCondLst>
                              <p:cond delay="0"/>
                            </p:stCondLst>
                            <p:childTnLst>
                              <p:par>
                                <p:cTn id="15" presetID="1" presetClass="exit"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Expertise Map</a:t>
            </a:r>
          </a:p>
        </p:txBody>
      </p:sp>
      <p:sp>
        <p:nvSpPr>
          <p:cNvPr id="30" name="Rectangle 29"/>
          <p:cNvSpPr/>
          <p:nvPr/>
        </p:nvSpPr>
        <p:spPr>
          <a:xfrm>
            <a:off x="4594746" y="5249347"/>
            <a:ext cx="2361927" cy="710271"/>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Numerical solvers</a:t>
            </a:r>
          </a:p>
        </p:txBody>
      </p:sp>
      <p:sp>
        <p:nvSpPr>
          <p:cNvPr id="31" name="Rectangle 30"/>
          <p:cNvSpPr/>
          <p:nvPr/>
        </p:nvSpPr>
        <p:spPr>
          <a:xfrm>
            <a:off x="2566017" y="2542690"/>
            <a:ext cx="2330080" cy="710271"/>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Validation</a:t>
            </a:r>
          </a:p>
        </p:txBody>
      </p:sp>
      <p:sp>
        <p:nvSpPr>
          <p:cNvPr id="32" name="Rectangle 31"/>
          <p:cNvSpPr/>
          <p:nvPr/>
        </p:nvSpPr>
        <p:spPr>
          <a:xfrm>
            <a:off x="4594746" y="1177103"/>
            <a:ext cx="2361927" cy="710271"/>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Physical World</a:t>
            </a:r>
          </a:p>
        </p:txBody>
      </p:sp>
      <p:sp>
        <p:nvSpPr>
          <p:cNvPr id="33" name="Rectangle 32"/>
          <p:cNvSpPr/>
          <p:nvPr/>
        </p:nvSpPr>
        <p:spPr>
          <a:xfrm>
            <a:off x="6617049" y="2520089"/>
            <a:ext cx="2361927" cy="710271"/>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Equations</a:t>
            </a:r>
          </a:p>
        </p:txBody>
      </p:sp>
      <p:sp>
        <p:nvSpPr>
          <p:cNvPr id="34" name="Rectangle 33"/>
          <p:cNvSpPr/>
          <p:nvPr/>
        </p:nvSpPr>
        <p:spPr>
          <a:xfrm>
            <a:off x="6623146" y="3770338"/>
            <a:ext cx="2361927" cy="710271"/>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Mesh/particles </a:t>
            </a:r>
            <a:r>
              <a:rPr lang="en-US" sz="2400" dirty="0" err="1">
                <a:solidFill>
                  <a:schemeClr val="tx1"/>
                </a:solidFill>
              </a:rPr>
              <a:t>etc</a:t>
            </a:r>
            <a:endParaRPr lang="en-US" sz="2400" dirty="0">
              <a:solidFill>
                <a:schemeClr val="tx1"/>
              </a:solidFill>
            </a:endParaRPr>
          </a:p>
        </p:txBody>
      </p:sp>
      <p:sp>
        <p:nvSpPr>
          <p:cNvPr id="35" name="Rectangle 34"/>
          <p:cNvSpPr/>
          <p:nvPr/>
        </p:nvSpPr>
        <p:spPr>
          <a:xfrm>
            <a:off x="2566018" y="3770338"/>
            <a:ext cx="2361927" cy="710271"/>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Implementation</a:t>
            </a:r>
          </a:p>
        </p:txBody>
      </p:sp>
      <p:cxnSp>
        <p:nvCxnSpPr>
          <p:cNvPr id="36" name="Elbow Connector 35"/>
          <p:cNvCxnSpPr>
            <a:stCxn id="32" idx="3"/>
            <a:endCxn id="33" idx="0"/>
          </p:cNvCxnSpPr>
          <p:nvPr/>
        </p:nvCxnSpPr>
        <p:spPr>
          <a:xfrm>
            <a:off x="6956672" y="1532239"/>
            <a:ext cx="841340" cy="987851"/>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37" name="Elbow Connector 36"/>
          <p:cNvCxnSpPr>
            <a:stCxn id="33" idx="2"/>
            <a:endCxn id="34" idx="0"/>
          </p:cNvCxnSpPr>
          <p:nvPr/>
        </p:nvCxnSpPr>
        <p:spPr>
          <a:xfrm rot="16200000" flipH="1">
            <a:off x="7531071" y="3497301"/>
            <a:ext cx="539978" cy="6097"/>
          </a:xfrm>
          <a:prstGeom prst="bentConnector3">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38" name="Elbow Connector 37"/>
          <p:cNvCxnSpPr>
            <a:stCxn id="34" idx="2"/>
            <a:endCxn id="30" idx="3"/>
          </p:cNvCxnSpPr>
          <p:nvPr/>
        </p:nvCxnSpPr>
        <p:spPr>
          <a:xfrm rot="5400000">
            <a:off x="6818455" y="4618827"/>
            <a:ext cx="1123873" cy="847437"/>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30" idx="1"/>
            <a:endCxn id="35" idx="2"/>
          </p:cNvCxnSpPr>
          <p:nvPr/>
        </p:nvCxnSpPr>
        <p:spPr>
          <a:xfrm rot="10800000">
            <a:off x="3746981" y="4480610"/>
            <a:ext cx="847764" cy="1123873"/>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7804110" y="1826247"/>
            <a:ext cx="813043" cy="369332"/>
          </a:xfrm>
          <a:prstGeom prst="rect">
            <a:avLst/>
          </a:prstGeom>
          <a:noFill/>
        </p:spPr>
        <p:txBody>
          <a:bodyPr wrap="none" rtlCol="0">
            <a:spAutoFit/>
          </a:bodyPr>
          <a:lstStyle/>
          <a:p>
            <a:r>
              <a:rPr lang="en-US" dirty="0"/>
              <a:t>Model</a:t>
            </a:r>
          </a:p>
        </p:txBody>
      </p:sp>
      <p:sp>
        <p:nvSpPr>
          <p:cNvPr id="42" name="TextBox 41"/>
          <p:cNvSpPr txBox="1"/>
          <p:nvPr/>
        </p:nvSpPr>
        <p:spPr>
          <a:xfrm>
            <a:off x="7950444" y="3283343"/>
            <a:ext cx="1197764" cy="369332"/>
          </a:xfrm>
          <a:prstGeom prst="rect">
            <a:avLst/>
          </a:prstGeom>
          <a:noFill/>
        </p:spPr>
        <p:txBody>
          <a:bodyPr wrap="none" rtlCol="0">
            <a:spAutoFit/>
          </a:bodyPr>
          <a:lstStyle/>
          <a:p>
            <a:r>
              <a:rPr lang="en-US" dirty="0"/>
              <a:t>Discretize</a:t>
            </a:r>
          </a:p>
        </p:txBody>
      </p:sp>
      <p:cxnSp>
        <p:nvCxnSpPr>
          <p:cNvPr id="43" name="Elbow Connector 42"/>
          <p:cNvCxnSpPr>
            <a:stCxn id="30" idx="0"/>
          </p:cNvCxnSpPr>
          <p:nvPr/>
        </p:nvCxnSpPr>
        <p:spPr>
          <a:xfrm rot="5400000" flipH="1" flipV="1">
            <a:off x="5141880" y="3774176"/>
            <a:ext cx="2108998" cy="841342"/>
          </a:xfrm>
          <a:prstGeom prst="bentConnector3">
            <a:avLst>
              <a:gd name="adj1" fmla="val 99767"/>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4" name="Elbow Connector 43"/>
          <p:cNvCxnSpPr/>
          <p:nvPr/>
        </p:nvCxnSpPr>
        <p:spPr>
          <a:xfrm rot="10800000" flipV="1">
            <a:off x="3731057" y="1554840"/>
            <a:ext cx="847764" cy="987851"/>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1" idx="3"/>
            <a:endCxn id="33" idx="1"/>
          </p:cNvCxnSpPr>
          <p:nvPr/>
        </p:nvCxnSpPr>
        <p:spPr>
          <a:xfrm flipV="1">
            <a:off x="4896098" y="2875225"/>
            <a:ext cx="1720951" cy="22601"/>
          </a:xfrm>
          <a:prstGeom prst="straightConnector1">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3771635" y="4630091"/>
            <a:ext cx="1749261" cy="646331"/>
          </a:xfrm>
          <a:prstGeom prst="rect">
            <a:avLst/>
          </a:prstGeom>
          <a:noFill/>
        </p:spPr>
        <p:txBody>
          <a:bodyPr wrap="none" rtlCol="0">
            <a:spAutoFit/>
          </a:bodyPr>
          <a:lstStyle/>
          <a:p>
            <a:r>
              <a:rPr lang="en-US" dirty="0"/>
              <a:t>Verify accuracy</a:t>
            </a:r>
          </a:p>
          <a:p>
            <a:r>
              <a:rPr lang="en-US" dirty="0"/>
              <a:t> stability</a:t>
            </a:r>
          </a:p>
        </p:txBody>
      </p:sp>
      <p:cxnSp>
        <p:nvCxnSpPr>
          <p:cNvPr id="47" name="Elbow Connector 46"/>
          <p:cNvCxnSpPr>
            <a:stCxn id="35" idx="3"/>
          </p:cNvCxnSpPr>
          <p:nvPr/>
        </p:nvCxnSpPr>
        <p:spPr>
          <a:xfrm>
            <a:off x="4927945" y="4125474"/>
            <a:ext cx="570213" cy="1123873"/>
          </a:xfrm>
          <a:prstGeom prst="bentConnector2">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5819388" y="3327671"/>
            <a:ext cx="877163" cy="646331"/>
          </a:xfrm>
          <a:prstGeom prst="rect">
            <a:avLst/>
          </a:prstGeom>
          <a:noFill/>
        </p:spPr>
        <p:txBody>
          <a:bodyPr wrap="none" rtlCol="0">
            <a:spAutoFit/>
          </a:bodyPr>
          <a:lstStyle/>
          <a:p>
            <a:r>
              <a:rPr lang="en-US" dirty="0"/>
              <a:t>Model </a:t>
            </a:r>
          </a:p>
          <a:p>
            <a:r>
              <a:rPr lang="en-US" dirty="0"/>
              <a:t>fidelity</a:t>
            </a:r>
          </a:p>
        </p:txBody>
      </p:sp>
      <p:sp>
        <p:nvSpPr>
          <p:cNvPr id="49" name="TextBox 48"/>
          <p:cNvSpPr txBox="1"/>
          <p:nvPr/>
        </p:nvSpPr>
        <p:spPr>
          <a:xfrm>
            <a:off x="5168061" y="2180878"/>
            <a:ext cx="877163" cy="646331"/>
          </a:xfrm>
          <a:prstGeom prst="rect">
            <a:avLst/>
          </a:prstGeom>
          <a:noFill/>
        </p:spPr>
        <p:txBody>
          <a:bodyPr wrap="none" rtlCol="0">
            <a:spAutoFit/>
          </a:bodyPr>
          <a:lstStyle/>
          <a:p>
            <a:r>
              <a:rPr lang="en-US" dirty="0"/>
              <a:t>Model </a:t>
            </a:r>
          </a:p>
          <a:p>
            <a:r>
              <a:rPr lang="en-US" dirty="0"/>
              <a:t>fidelity</a:t>
            </a:r>
          </a:p>
        </p:txBody>
      </p:sp>
      <p:sp>
        <p:nvSpPr>
          <p:cNvPr id="6" name="TextBox 5"/>
          <p:cNvSpPr txBox="1"/>
          <p:nvPr/>
        </p:nvSpPr>
        <p:spPr>
          <a:xfrm>
            <a:off x="7976066" y="1075039"/>
            <a:ext cx="1043876" cy="646331"/>
          </a:xfrm>
          <a:prstGeom prst="rect">
            <a:avLst/>
          </a:prstGeom>
          <a:noFill/>
        </p:spPr>
        <p:txBody>
          <a:bodyPr wrap="none" rtlCol="0">
            <a:spAutoFit/>
          </a:bodyPr>
          <a:lstStyle/>
          <a:p>
            <a:r>
              <a:rPr lang="en-US" dirty="0"/>
              <a:t>Domain </a:t>
            </a:r>
          </a:p>
          <a:p>
            <a:r>
              <a:rPr lang="en-US" dirty="0"/>
              <a:t>expert</a:t>
            </a:r>
          </a:p>
        </p:txBody>
      </p:sp>
      <p:sp>
        <p:nvSpPr>
          <p:cNvPr id="10" name="TextBox 9"/>
          <p:cNvSpPr txBox="1"/>
          <p:nvPr/>
        </p:nvSpPr>
        <p:spPr>
          <a:xfrm>
            <a:off x="7957694" y="4961239"/>
            <a:ext cx="1685077" cy="646331"/>
          </a:xfrm>
          <a:prstGeom prst="rect">
            <a:avLst/>
          </a:prstGeom>
          <a:noFill/>
        </p:spPr>
        <p:txBody>
          <a:bodyPr wrap="none" rtlCol="0">
            <a:spAutoFit/>
          </a:bodyPr>
          <a:lstStyle/>
          <a:p>
            <a:r>
              <a:rPr lang="en-US" dirty="0"/>
              <a:t>Applied </a:t>
            </a:r>
          </a:p>
          <a:p>
            <a:r>
              <a:rPr lang="en-US" dirty="0"/>
              <a:t>Mathematician</a:t>
            </a:r>
          </a:p>
        </p:txBody>
      </p:sp>
      <p:sp>
        <p:nvSpPr>
          <p:cNvPr id="50" name="TextBox 49"/>
          <p:cNvSpPr txBox="1"/>
          <p:nvPr/>
        </p:nvSpPr>
        <p:spPr>
          <a:xfrm>
            <a:off x="1880217" y="1481902"/>
            <a:ext cx="1685077" cy="369332"/>
          </a:xfrm>
          <a:prstGeom prst="rect">
            <a:avLst/>
          </a:prstGeom>
          <a:noFill/>
        </p:spPr>
        <p:txBody>
          <a:bodyPr wrap="none" rtlCol="0">
            <a:spAutoFit/>
          </a:bodyPr>
          <a:lstStyle/>
          <a:p>
            <a:r>
              <a:rPr lang="en-US" dirty="0"/>
              <a:t>Domain expert</a:t>
            </a:r>
          </a:p>
        </p:txBody>
      </p:sp>
      <p:sp>
        <p:nvSpPr>
          <p:cNvPr id="52" name="TextBox 51"/>
          <p:cNvSpPr txBox="1"/>
          <p:nvPr/>
        </p:nvSpPr>
        <p:spPr>
          <a:xfrm>
            <a:off x="1956265" y="5266039"/>
            <a:ext cx="1685077" cy="646331"/>
          </a:xfrm>
          <a:prstGeom prst="rect">
            <a:avLst/>
          </a:prstGeom>
          <a:noFill/>
        </p:spPr>
        <p:txBody>
          <a:bodyPr wrap="none" rtlCol="0">
            <a:spAutoFit/>
          </a:bodyPr>
          <a:lstStyle/>
          <a:p>
            <a:r>
              <a:rPr lang="en-US" dirty="0"/>
              <a:t>Applied </a:t>
            </a:r>
          </a:p>
          <a:p>
            <a:r>
              <a:rPr lang="en-US" dirty="0"/>
              <a:t>Mathematician</a:t>
            </a:r>
          </a:p>
        </p:txBody>
      </p:sp>
      <p:sp>
        <p:nvSpPr>
          <p:cNvPr id="53" name="TextBox 52"/>
          <p:cNvSpPr txBox="1"/>
          <p:nvPr/>
        </p:nvSpPr>
        <p:spPr>
          <a:xfrm>
            <a:off x="737065" y="2751439"/>
            <a:ext cx="1479892" cy="1200329"/>
          </a:xfrm>
          <a:prstGeom prst="rect">
            <a:avLst/>
          </a:prstGeom>
          <a:noFill/>
        </p:spPr>
        <p:txBody>
          <a:bodyPr wrap="none" rtlCol="0">
            <a:spAutoFit/>
          </a:bodyPr>
          <a:lstStyle/>
          <a:p>
            <a:r>
              <a:rPr lang="en-US" dirty="0"/>
              <a:t>Software </a:t>
            </a:r>
          </a:p>
          <a:p>
            <a:r>
              <a:rPr lang="en-US" dirty="0"/>
              <a:t>Engineer, </a:t>
            </a:r>
          </a:p>
          <a:p>
            <a:r>
              <a:rPr lang="en-US" dirty="0"/>
              <a:t>optimization </a:t>
            </a:r>
          </a:p>
          <a:p>
            <a:r>
              <a:rPr lang="en-US" dirty="0"/>
              <a:t>experts</a:t>
            </a:r>
          </a:p>
        </p:txBody>
      </p:sp>
      <p:sp>
        <p:nvSpPr>
          <p:cNvPr id="51" name="Rectangle 50"/>
          <p:cNvSpPr/>
          <p:nvPr/>
        </p:nvSpPr>
        <p:spPr>
          <a:xfrm>
            <a:off x="365760" y="4580238"/>
            <a:ext cx="1971505" cy="609600"/>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Performance</a:t>
            </a:r>
          </a:p>
        </p:txBody>
      </p:sp>
      <p:cxnSp>
        <p:nvCxnSpPr>
          <p:cNvPr id="54" name="Elbow Connector 53"/>
          <p:cNvCxnSpPr>
            <a:cxnSpLocks/>
            <a:stCxn id="35" idx="1"/>
            <a:endCxn id="51" idx="0"/>
          </p:cNvCxnSpPr>
          <p:nvPr/>
        </p:nvCxnSpPr>
        <p:spPr>
          <a:xfrm rot="10800000" flipV="1">
            <a:off x="1351514" y="4125474"/>
            <a:ext cx="1214505" cy="454764"/>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56" name="Elbow Connector 55"/>
          <p:cNvCxnSpPr>
            <a:endCxn id="35" idx="2"/>
          </p:cNvCxnSpPr>
          <p:nvPr/>
        </p:nvCxnSpPr>
        <p:spPr>
          <a:xfrm flipV="1">
            <a:off x="2337265" y="4480608"/>
            <a:ext cx="1409716" cy="404430"/>
          </a:xfrm>
          <a:prstGeom prst="bentConnector2">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851866" y="3132439"/>
            <a:ext cx="1043876" cy="646331"/>
          </a:xfrm>
          <a:prstGeom prst="rect">
            <a:avLst/>
          </a:prstGeom>
          <a:noFill/>
        </p:spPr>
        <p:txBody>
          <a:bodyPr wrap="none" rtlCol="0">
            <a:spAutoFit/>
          </a:bodyPr>
          <a:lstStyle/>
          <a:p>
            <a:r>
              <a:rPr lang="en-US" dirty="0"/>
              <a:t>Domain </a:t>
            </a:r>
          </a:p>
          <a:p>
            <a:r>
              <a:rPr lang="en-US" dirty="0"/>
              <a:t>expert</a:t>
            </a:r>
          </a:p>
        </p:txBody>
      </p:sp>
      <p:sp>
        <p:nvSpPr>
          <p:cNvPr id="55" name="Rectangle 54">
            <a:extLst>
              <a:ext uri="{FF2B5EF4-FFF2-40B4-BE49-F238E27FC236}">
                <a16:creationId xmlns:a16="http://schemas.microsoft.com/office/drawing/2014/main" id="{F0A52F26-CBF2-4789-9D04-A86CD0424B65}"/>
              </a:ext>
            </a:extLst>
          </p:cNvPr>
          <p:cNvSpPr/>
          <p:nvPr/>
        </p:nvSpPr>
        <p:spPr>
          <a:xfrm>
            <a:off x="9301244" y="1767007"/>
            <a:ext cx="2729759" cy="3323987"/>
          </a:xfrm>
          <a:prstGeom prst="rect">
            <a:avLst/>
          </a:prstGeom>
        </p:spPr>
        <p:txBody>
          <a:bodyPr wrap="square">
            <a:spAutoFit/>
          </a:bodyPr>
          <a:lstStyle/>
          <a:p>
            <a:pPr marL="0" indent="0">
              <a:spcBef>
                <a:spcPts val="1200"/>
              </a:spcBef>
              <a:buNone/>
            </a:pPr>
            <a:r>
              <a:rPr lang="en-US" sz="2000" dirty="0">
                <a:solidFill>
                  <a:schemeClr val="tx2"/>
                </a:solidFill>
              </a:rPr>
              <a:t>Each of these roles require deeper expertise as scientific requirements grow more complex. </a:t>
            </a:r>
            <a:br>
              <a:rPr lang="en-US" sz="2000" dirty="0">
                <a:solidFill>
                  <a:schemeClr val="tx2"/>
                </a:solidFill>
              </a:rPr>
            </a:br>
            <a:endParaRPr lang="en-US" sz="2000" dirty="0">
              <a:solidFill>
                <a:schemeClr val="tx2"/>
              </a:solidFill>
            </a:endParaRPr>
          </a:p>
          <a:p>
            <a:pPr marL="0" indent="0">
              <a:spcBef>
                <a:spcPts val="1200"/>
              </a:spcBef>
              <a:buNone/>
            </a:pPr>
            <a:r>
              <a:rPr lang="en-US" sz="2000" b="1" dirty="0">
                <a:solidFill>
                  <a:schemeClr val="tx2"/>
                </a:solidFill>
              </a:rPr>
              <a:t>It is no longer possible for a single person to take on all these roles</a:t>
            </a:r>
          </a:p>
        </p:txBody>
      </p:sp>
      <p:sp>
        <p:nvSpPr>
          <p:cNvPr id="58" name="TextBox 57">
            <a:extLst>
              <a:ext uri="{FF2B5EF4-FFF2-40B4-BE49-F238E27FC236}">
                <a16:creationId xmlns:a16="http://schemas.microsoft.com/office/drawing/2014/main" id="{A2DDCB54-301B-465E-827E-F63DD99E5F6B}"/>
              </a:ext>
            </a:extLst>
          </p:cNvPr>
          <p:cNvSpPr txBox="1"/>
          <p:nvPr/>
        </p:nvSpPr>
        <p:spPr>
          <a:xfrm>
            <a:off x="11667501"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
        <p:nvSpPr>
          <p:cNvPr id="59" name="TextBox 58">
            <a:extLst>
              <a:ext uri="{FF2B5EF4-FFF2-40B4-BE49-F238E27FC236}">
                <a16:creationId xmlns:a16="http://schemas.microsoft.com/office/drawing/2014/main" id="{46B256D4-4223-4B2F-A64F-3EDF00B31D58}"/>
              </a:ext>
            </a:extLst>
          </p:cNvPr>
          <p:cNvSpPr txBox="1"/>
          <p:nvPr/>
        </p:nvSpPr>
        <p:spPr>
          <a:xfrm>
            <a:off x="11823065"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Tree>
    <p:extLst>
      <p:ext uri="{BB962C8B-B14F-4D97-AF65-F5344CB8AC3E}">
        <p14:creationId xmlns:p14="http://schemas.microsoft.com/office/powerpoint/2010/main" val="201737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par>
                          <p:cTn id="13" fill="hold">
                            <p:stCondLst>
                              <p:cond delay="0"/>
                            </p:stCondLst>
                            <p:childTnLst>
                              <p:par>
                                <p:cTn id="14" presetID="1" presetClass="exit" presetSubtype="0" fill="hold" grpId="0" nodeType="afterEffect">
                                  <p:stCondLst>
                                    <p:cond delay="0"/>
                                  </p:stCondLst>
                                  <p:childTnLst>
                                    <p:set>
                                      <p:cBhvr>
                                        <p:cTn id="15" dur="1" fill="hold">
                                          <p:stCondLst>
                                            <p:cond delay="0"/>
                                          </p:stCondLst>
                                        </p:cTn>
                                        <p:tgtEl>
                                          <p:spTgt spid="5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5"/>
                                        </p:tgtEl>
                                        <p:attrNameLst>
                                          <p:attrName>style.visibility</p:attrName>
                                        </p:attrNameLst>
                                      </p:cBhvr>
                                      <p:to>
                                        <p:strVal val="visible"/>
                                      </p:to>
                                    </p:set>
                                  </p:childTnLst>
                                </p:cTn>
                              </p:par>
                            </p:childTnLst>
                          </p:cTn>
                        </p:par>
                        <p:par>
                          <p:cTn id="20" fill="hold">
                            <p:stCondLst>
                              <p:cond delay="0"/>
                            </p:stCondLst>
                            <p:childTnLst>
                              <p:par>
                                <p:cTn id="21" presetID="1" presetClass="exit" presetSubtype="0" fill="hold" grpId="0" nodeType="afterEffect">
                                  <p:stCondLst>
                                    <p:cond delay="0"/>
                                  </p:stCondLst>
                                  <p:childTnLst>
                                    <p:set>
                                      <p:cBhvr>
                                        <p:cTn id="22" dur="1" fill="hold">
                                          <p:stCondLst>
                                            <p:cond delay="0"/>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1" grpId="0" animBg="1"/>
      <p:bldP spid="55" grpId="0"/>
      <p:bldP spid="58" grpId="0"/>
      <p:bldP spid="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3117272" y="1166335"/>
            <a:ext cx="6092825" cy="1754326"/>
          </a:xfrm>
          <a:prstGeom prst="rect">
            <a:avLst/>
          </a:prstGeom>
        </p:spPr>
        <p:txBody>
          <a:bodyPr>
            <a:spAutoFit/>
          </a:bodyPr>
          <a:lstStyle/>
          <a:p>
            <a:pPr algn="ctr"/>
            <a:r>
              <a:rPr lang="en-US" sz="3600" b="1" dirty="0"/>
              <a:t>Good scientific process </a:t>
            </a:r>
            <a:br>
              <a:rPr lang="en-US" sz="3600" b="1" dirty="0"/>
            </a:br>
            <a:r>
              <a:rPr lang="en-US" sz="3600" b="1" dirty="0"/>
              <a:t>requires </a:t>
            </a:r>
            <a:br>
              <a:rPr lang="en-US" sz="3600" b="1" dirty="0"/>
            </a:br>
            <a:r>
              <a:rPr lang="en-US" sz="36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2999509" y="4040937"/>
            <a:ext cx="6328351" cy="1754326"/>
          </a:xfrm>
          <a:prstGeom prst="rect">
            <a:avLst/>
          </a:prstGeom>
        </p:spPr>
        <p:txBody>
          <a:bodyPr wrap="square">
            <a:spAutoFit/>
          </a:bodyPr>
          <a:lstStyle/>
          <a:p>
            <a:pPr algn="ctr"/>
            <a:r>
              <a:rPr lang="en-US" sz="3600" b="1" dirty="0">
                <a:solidFill>
                  <a:schemeClr val="tx2"/>
                </a:solidFill>
              </a:rPr>
              <a:t>Good software practices </a:t>
            </a:r>
            <a:br>
              <a:rPr lang="en-US" sz="3600" b="1" dirty="0"/>
            </a:br>
            <a:r>
              <a:rPr lang="en-US" sz="3600" b="1" dirty="0"/>
              <a:t>increase</a:t>
            </a:r>
            <a:br>
              <a:rPr lang="en-US" sz="3600" b="1" dirty="0"/>
            </a:br>
            <a:r>
              <a:rPr lang="en-US" sz="3600" b="1" dirty="0"/>
              <a:t>scientific productivity</a:t>
            </a:r>
          </a:p>
        </p:txBody>
      </p:sp>
    </p:spTree>
    <p:extLst>
      <p:ext uri="{BB962C8B-B14F-4D97-AF65-F5344CB8AC3E}">
        <p14:creationId xmlns:p14="http://schemas.microsoft.com/office/powerpoint/2010/main" val="342187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 Mitigate Risk, But It Is Never Zero</a:t>
            </a:r>
          </a:p>
        </p:txBody>
      </p:sp>
      <p:sp>
        <p:nvSpPr>
          <p:cNvPr id="3" name="Content Placeholder 2"/>
          <p:cNvSpPr>
            <a:spLocks noGrp="1"/>
          </p:cNvSpPr>
          <p:nvPr>
            <p:ph idx="1"/>
          </p:nvPr>
        </p:nvSpPr>
        <p:spPr>
          <a:xfrm>
            <a:off x="238439" y="2663663"/>
            <a:ext cx="11950386" cy="4047778"/>
          </a:xfrm>
        </p:spPr>
        <p:txBody>
          <a:bodyPr/>
          <a:lstStyle/>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365760" y="4773116"/>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748562" y="232981"/>
            <a:ext cx="4440263" cy="2313449"/>
          </a:xfrm>
          <a:prstGeom prst="rect">
            <a:avLst/>
          </a:prstGeom>
          <a:noFill/>
          <a:ln w="9525">
            <a:noFill/>
            <a:miter lim="800000"/>
            <a:headEnd/>
            <a:tailEnd/>
          </a:ln>
        </p:spPr>
      </p:pic>
      <p:sp>
        <p:nvSpPr>
          <p:cNvPr id="6" name="Content Placeholder 2"/>
          <p:cNvSpPr txBox="1">
            <a:spLocks/>
          </p:cNvSpPr>
          <p:nvPr/>
        </p:nvSpPr>
        <p:spPr bwMode="auto">
          <a:xfrm>
            <a:off x="238439" y="1208505"/>
            <a:ext cx="8440324" cy="11690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Short notice availability of one of the biggest machines of it’s time</a:t>
            </a:r>
          </a:p>
          <a:p>
            <a:pPr lvl="1"/>
            <a:r>
              <a:rPr lang="en-US" b="1" dirty="0"/>
              <a:t>&lt; 1month to get ready, run was 1.5 weeks</a:t>
            </a:r>
            <a:endParaRPr lang="en-US" dirty="0"/>
          </a:p>
        </p:txBody>
      </p:sp>
    </p:spTree>
    <p:extLst>
      <p:ext uri="{BB962C8B-B14F-4D97-AF65-F5344CB8AC3E}">
        <p14:creationId xmlns:p14="http://schemas.microsoft.com/office/powerpoint/2010/main" val="34858701"/>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www.w3.org/XML/1998/namespace"/>
    <ds:schemaRef ds:uri="http://schemas.microsoft.com/office/2006/documentManagement/types"/>
    <ds:schemaRef ds:uri="http://purl.org/dc/elements/1.1/"/>
    <ds:schemaRef ds:uri="http://purl.org/dc/terms/"/>
    <ds:schemaRef ds:uri="http://schemas.openxmlformats.org/package/2006/metadata/core-properties"/>
    <ds:schemaRef ds:uri="http://schemas.microsoft.com/office/2006/metadata/properties"/>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2183</TotalTime>
  <Words>1268</Words>
  <Application>Microsoft Office PowerPoint</Application>
  <PresentationFormat>Custom</PresentationFormat>
  <Paragraphs>307</Paragraphs>
  <Slides>21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Arial Black</vt:lpstr>
      <vt:lpstr>Calibri</vt:lpstr>
      <vt:lpstr>Gill Sans</vt:lpstr>
      <vt:lpstr>Presentations (Wide Screen)</vt:lpstr>
      <vt:lpstr>Overview of Best Practices in HPC Software Development</vt:lpstr>
      <vt:lpstr>License, Citation and Acknowledgements</vt:lpstr>
      <vt:lpstr>The Success of Computational Science Creates the Challenges of Computational Science</vt:lpstr>
      <vt:lpstr>Lifecycle of a Scientific Application</vt:lpstr>
      <vt:lpstr>Challenges Developing a Scientific Application</vt:lpstr>
      <vt:lpstr>Heroic Programming</vt:lpstr>
      <vt:lpstr>Expertise Map</vt:lpstr>
      <vt:lpstr>PowerPoint Presentation</vt:lpstr>
      <vt:lpstr>You Can Mitigate Risk, But It Is Never Zero</vt:lpstr>
      <vt:lpstr>Why Be Concerned with Software Engineering?</vt:lpstr>
      <vt:lpstr>Lifecycle: Software Engineering View</vt:lpstr>
      <vt:lpstr>Taking Stock of Your Situation</vt:lpstr>
      <vt:lpstr>Reconcile Conflicting Requirements</vt:lpstr>
      <vt:lpstr>Architecting Scientific Codes</vt:lpstr>
      <vt:lpstr>A Successful Model</vt:lpstr>
      <vt:lpstr>Community Impact of Well Done Software</vt:lpstr>
      <vt:lpstr>Software Process Best Practices </vt:lpstr>
      <vt:lpstr>A Useful Resource</vt:lpstr>
      <vt:lpstr>Other Resources</vt:lpstr>
      <vt:lpstr>Summary</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322</cp:revision>
  <cp:lastPrinted>2017-11-02T18:35:01Z</cp:lastPrinted>
  <dcterms:created xsi:type="dcterms:W3CDTF">2018-11-06T17:28:56Z</dcterms:created>
  <dcterms:modified xsi:type="dcterms:W3CDTF">2020-02-02T16:51:51Z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