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8"/>
  </p:notesMasterIdLst>
  <p:handoutMasterIdLst>
    <p:handoutMasterId r:id="rId39"/>
  </p:handoutMasterIdLst>
  <p:sldIdLst>
    <p:sldId id="318" r:id="rId5"/>
    <p:sldId id="1816" r:id="rId6"/>
    <p:sldId id="259" r:id="rId7"/>
    <p:sldId id="1768" r:id="rId8"/>
    <p:sldId id="1766" r:id="rId9"/>
    <p:sldId id="1767" r:id="rId10"/>
    <p:sldId id="1796" r:id="rId11"/>
    <p:sldId id="1797" r:id="rId12"/>
    <p:sldId id="1798" r:id="rId13"/>
    <p:sldId id="1799" r:id="rId14"/>
    <p:sldId id="1818" r:id="rId15"/>
    <p:sldId id="1772" r:id="rId16"/>
    <p:sldId id="1806" r:id="rId17"/>
    <p:sldId id="1807" r:id="rId18"/>
    <p:sldId id="1808" r:id="rId19"/>
    <p:sldId id="1809" r:id="rId20"/>
    <p:sldId id="1810" r:id="rId21"/>
    <p:sldId id="292" r:id="rId22"/>
    <p:sldId id="1811" r:id="rId23"/>
    <p:sldId id="1812" r:id="rId24"/>
    <p:sldId id="262" r:id="rId25"/>
    <p:sldId id="1813" r:id="rId26"/>
    <p:sldId id="1814" r:id="rId27"/>
    <p:sldId id="265" r:id="rId28"/>
    <p:sldId id="1815" r:id="rId29"/>
    <p:sldId id="267" r:id="rId30"/>
    <p:sldId id="309" r:id="rId31"/>
    <p:sldId id="911" r:id="rId32"/>
    <p:sldId id="310" r:id="rId33"/>
    <p:sldId id="311" r:id="rId34"/>
    <p:sldId id="312" r:id="rId35"/>
    <p:sldId id="313" r:id="rId36"/>
    <p:sldId id="1819" r:id="rId37"/>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6" autoAdjust="0"/>
    <p:restoredTop sz="96571" autoAdjust="0"/>
  </p:normalViewPr>
  <p:slideViewPr>
    <p:cSldViewPr snapToGrid="0" showGuides="1">
      <p:cViewPr varScale="1">
        <p:scale>
          <a:sx n="92" d="100"/>
          <a:sy n="92" d="100"/>
        </p:scale>
        <p:origin x="676" y="7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2/2/2020</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2/2/2020</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3</a:t>
            </a:fld>
            <a:endParaRPr lang="en-US"/>
          </a:p>
        </p:txBody>
      </p:sp>
    </p:spTree>
    <p:extLst>
      <p:ext uri="{BB962C8B-B14F-4D97-AF65-F5344CB8AC3E}">
        <p14:creationId xmlns:p14="http://schemas.microsoft.com/office/powerpoint/2010/main" val="736757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4294967295"/>
          </p:nvPr>
        </p:nvSpPr>
        <p:spPr bwMode="auto">
          <a:xfrm>
            <a:off x="3930653" y="8624888"/>
            <a:ext cx="3008312" cy="454025"/>
          </a:xfrm>
          <a:prstGeom prst="rect">
            <a:avLst/>
          </a:prstGeom>
          <a:noFill/>
          <a:ln>
            <a:miter lim="800000"/>
            <a:headEnd/>
            <a:tailEnd/>
          </a:ln>
        </p:spPr>
        <p:txBody>
          <a:bodyPr lIns="89974" tIns="44987" rIns="89974" bIns="44987">
            <a:prstTxWarp prst="textNoShape">
              <a:avLst/>
            </a:prstTxWarp>
          </a:bodyPr>
          <a:lstStyle/>
          <a:p>
            <a:fld id="{14C757ED-C95B-9E43-9ED9-2D00C99E7821}" type="slidenum">
              <a:rPr lang="en-US">
                <a:solidFill>
                  <a:prstClr val="black"/>
                </a:solidFill>
              </a:rPr>
              <a:pPr/>
              <a:t>7</a:t>
            </a:fld>
            <a:endParaRPr lang="en-US">
              <a:solidFill>
                <a:prstClr val="black"/>
              </a:solidFill>
            </a:endParaRPr>
          </a:p>
        </p:txBody>
      </p:sp>
      <p:sp>
        <p:nvSpPr>
          <p:cNvPr id="33795" name="Rectangle 2"/>
          <p:cNvSpPr>
            <a:spLocks noGrp="1" noRot="1" noChangeAspect="1" noChangeArrowheads="1" noTextEdit="1"/>
          </p:cNvSpPr>
          <p:nvPr>
            <p:ph type="sldImg"/>
          </p:nvPr>
        </p:nvSpPr>
        <p:spPr>
          <a:xfrm>
            <a:off x="457200" y="687388"/>
            <a:ext cx="6027738" cy="3392487"/>
          </a:xfrm>
          <a:ln/>
        </p:spPr>
      </p:sp>
      <p:sp>
        <p:nvSpPr>
          <p:cNvPr id="33796" name="Rectangle 3"/>
          <p:cNvSpPr>
            <a:spLocks noGrp="1" noChangeArrowheads="1"/>
          </p:cNvSpPr>
          <p:nvPr>
            <p:ph type="body" idx="1"/>
          </p:nvPr>
        </p:nvSpPr>
        <p:spPr>
          <a:noFill/>
          <a:ln w="9525"/>
        </p:spPr>
        <p:txBody>
          <a:bodyPr/>
          <a:lstStyle/>
          <a:p>
            <a:endParaRPr lang="en-US">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107767564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324" y="2743200"/>
            <a:ext cx="9495011"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88825"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67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324" y="1600200"/>
            <a:ext cx="10360501"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324" y="1600200"/>
            <a:ext cx="10157354" cy="667875"/>
          </a:xfrm>
        </p:spPr>
        <p:txBody>
          <a:bodyPr/>
          <a:lstStyle>
            <a:lvl1pPr algn="l">
              <a:buNone/>
              <a:defRPr sz="4400" b="0" cap="none">
                <a:solidFill>
                  <a:srgbClr val="FFFFFF"/>
                </a:solidFill>
              </a:defRPr>
            </a:lvl1pPr>
          </a:lstStyle>
          <a:p>
            <a:r>
              <a:rPr kumimoji="0" lang="en-US"/>
              <a:t>Click to edit Master title style</a:t>
            </a:r>
            <a:endParaRPr kumimoji="0" lang="en-US" dirty="0"/>
          </a:p>
        </p:txBody>
      </p:sp>
      <p:sp>
        <p:nvSpPr>
          <p:cNvPr id="13" name="Slide Number Placeholder 12"/>
          <p:cNvSpPr>
            <a:spLocks noGrp="1"/>
          </p:cNvSpPr>
          <p:nvPr>
            <p:ph type="sldNum" sz="quarter" idx="11"/>
          </p:nvPr>
        </p:nvSpPr>
        <p:spPr>
          <a:xfrm>
            <a:off x="0" y="1752600"/>
            <a:ext cx="1726750" cy="701676"/>
          </a:xfrm>
          <a:prstGeom prst="rect">
            <a:avLst/>
          </a:prstGeo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0" name="Footer Placeholder 4"/>
          <p:cNvSpPr>
            <a:spLocks noGrp="1"/>
          </p:cNvSpPr>
          <p:nvPr>
            <p:ph type="ftr" sz="quarter" idx="3"/>
          </p:nvPr>
        </p:nvSpPr>
        <p:spPr>
          <a:xfrm>
            <a:off x="4104862" y="6513223"/>
            <a:ext cx="4059169" cy="218473"/>
          </a:xfrm>
          <a:prstGeom prst="rect">
            <a:avLst/>
          </a:prstGeom>
        </p:spPr>
        <p:txBody>
          <a:bodyPr/>
          <a:lstStyle>
            <a:lvl1pPr>
              <a:defRPr sz="1200">
                <a:latin typeface="Calibri"/>
                <a:cs typeface="Calibri"/>
              </a:defRPr>
            </a:lvl1pPr>
          </a:lstStyle>
          <a:p>
            <a:r>
              <a:rPr lang="en-US" dirty="0"/>
              <a:t>ATPESC, August 2017</a:t>
            </a:r>
          </a:p>
        </p:txBody>
      </p:sp>
      <p:pic>
        <p:nvPicPr>
          <p:cNvPr id="11" name="Picture 10" descr="IDEAS_logo.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982044" y="6417642"/>
            <a:ext cx="1086190" cy="376761"/>
          </a:xfrm>
          <a:prstGeom prst="rect">
            <a:avLst/>
          </a:prstGeom>
        </p:spPr>
      </p:pic>
    </p:spTree>
    <p:extLst>
      <p:ext uri="{BB962C8B-B14F-4D97-AF65-F5344CB8AC3E}">
        <p14:creationId xmlns:p14="http://schemas.microsoft.com/office/powerpoint/2010/main" val="424468264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6248400"/>
            <a:ext cx="711015" cy="381000"/>
          </a:xfrm>
          <a:prstGeom prst="rect">
            <a:avLst/>
          </a:prstGeom>
        </p:spPr>
        <p:txBody>
          <a:bodyPr/>
          <a:lstStyle>
            <a:lvl1pPr>
              <a:defRPr>
                <a:solidFill>
                  <a:schemeClr val="tx2"/>
                </a:solidFill>
                <a:latin typeface="Calibri"/>
                <a:cs typeface="Calibri"/>
              </a:defRPr>
            </a:lvl1pPr>
          </a:lstStyle>
          <a:p>
            <a:fld id="{F0C94032-CD4C-4C25-B0C2-CEC720522D92}" type="slidenum">
              <a:rPr lang="en-US" smtClean="0"/>
              <a:pPr/>
              <a:t>‹#›</a:t>
            </a:fld>
            <a:endParaRPr lang="en-US" dirty="0"/>
          </a:p>
        </p:txBody>
      </p:sp>
      <p:sp>
        <p:nvSpPr>
          <p:cNvPr id="5" name="Footer Placeholder 4"/>
          <p:cNvSpPr>
            <a:spLocks noGrp="1"/>
          </p:cNvSpPr>
          <p:nvPr>
            <p:ph type="ftr" sz="quarter" idx="3"/>
          </p:nvPr>
        </p:nvSpPr>
        <p:spPr>
          <a:xfrm>
            <a:off x="4104862" y="6497543"/>
            <a:ext cx="4059169" cy="218473"/>
          </a:xfrm>
          <a:prstGeom prst="rect">
            <a:avLst/>
          </a:prstGeom>
        </p:spPr>
        <p:txBody>
          <a:bodyPr/>
          <a:lstStyle>
            <a:lvl1pPr>
              <a:defRPr sz="1400">
                <a:latin typeface="Calibri"/>
                <a:cs typeface="Calibri"/>
              </a:defRPr>
            </a:lvl1pPr>
          </a:lstStyle>
          <a:p>
            <a:r>
              <a:rPr lang="en-US" dirty="0"/>
              <a:t>SC17, Denver, CO 	Michael Heroux</a:t>
            </a:r>
          </a:p>
        </p:txBody>
      </p:sp>
    </p:spTree>
    <p:extLst>
      <p:ext uri="{BB962C8B-B14F-4D97-AF65-F5344CB8AC3E}">
        <p14:creationId xmlns:p14="http://schemas.microsoft.com/office/powerpoint/2010/main" val="3130728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2"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 id="214748395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c19.supercomputing.org/submit/reproducibility-initiative/" TargetMode="External"/><Relationship Id="rId2" Type="http://schemas.openxmlformats.org/officeDocument/2006/relationships/hyperlink" Target="https://sc20.supercomputing.org/submit/transparency-reproducibility-initiativ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toms.acm.org/replicated-computational-results.cfm" TargetMode="External"/><Relationship Id="rId2" Type="http://schemas.openxmlformats.org/officeDocument/2006/relationships/hyperlink" Target="http://fursin.net/reproducibility.html" TargetMode="External"/><Relationship Id="rId1" Type="http://schemas.openxmlformats.org/officeDocument/2006/relationships/slideLayout" Target="../slideLayouts/slideLayout2.xml"/><Relationship Id="rId5" Type="http://schemas.openxmlformats.org/officeDocument/2006/relationships/hyperlink" Target="https://www.niso.org/niso-io/2019/01/new-niso-project-badging-scheme-reproducibility-computational-and-computing" TargetMode="External"/><Relationship Id="rId4" Type="http://schemas.openxmlformats.org/officeDocument/2006/relationships/hyperlink" Target="https://www.acm.org/publications/policies/artifact-review-badging"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oi.org/10.6084/m9.figshare.11786868"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hyperlink" Target="https://github.com/trilinos/Trilinos/wiki/Productivity---Initiative" TargetMode="Externa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dx.doi.org/10.1145/2743015"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www.nytimes.com/2015/08/28/science/many-social-science-findings-not-as-strong-as-claimed-study-says.html" TargetMode="External"/><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Improving Reproducibility Through Better Software Practices</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a:xfrm>
            <a:off x="3177632" y="1844224"/>
            <a:ext cx="8292317" cy="2855300"/>
          </a:xfrm>
        </p:spPr>
        <p:txBody>
          <a:bodyPr/>
          <a:lstStyle/>
          <a:p>
            <a:r>
              <a:rPr lang="en-US" u="sng" dirty="0"/>
              <a:t>David E. Bernholdt </a:t>
            </a:r>
            <a:br>
              <a:rPr lang="en-US" u="sng" dirty="0"/>
            </a:br>
            <a:r>
              <a:rPr lang="en-US" sz="2000" dirty="0"/>
              <a:t>Oak Ridge National Laboratory</a:t>
            </a:r>
          </a:p>
          <a:p>
            <a:r>
              <a:rPr lang="en-US" dirty="0"/>
              <a:t>Michael A. </a:t>
            </a:r>
            <a:r>
              <a:rPr lang="en-US" dirty="0" err="1"/>
              <a:t>Heroux</a:t>
            </a:r>
            <a:br>
              <a:rPr lang="en-US" sz="2000" dirty="0"/>
            </a:br>
            <a:r>
              <a:rPr lang="en-US" sz="2000" dirty="0"/>
              <a:t>Sandia National Laboratories</a:t>
            </a:r>
          </a:p>
          <a:p>
            <a:r>
              <a:rPr lang="en-US" sz="2000" dirty="0"/>
              <a:t>Better Scientific Software Tutorial</a:t>
            </a:r>
            <a:br>
              <a:rPr lang="en-US" sz="2000" dirty="0"/>
            </a:br>
            <a:r>
              <a:rPr lang="en-US" sz="2000" dirty="0"/>
              <a:t>ECP 4</a:t>
            </a:r>
            <a:r>
              <a:rPr lang="en-US" sz="2000" baseline="30000" dirty="0"/>
              <a:t>th</a:t>
            </a:r>
            <a:r>
              <a:rPr lang="en-US" sz="2000" dirty="0"/>
              <a:t> Annual Meeting, Houston, Texas</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8" name="Picture 7">
            <a:extLst>
              <a:ext uri="{FF2B5EF4-FFF2-40B4-BE49-F238E27FC236}">
                <a16:creationId xmlns:a16="http://schemas.microsoft.com/office/drawing/2014/main" id="{5E19A2B9-BE5E-4ECD-965E-E23196D86A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2E2970-04FE-9A43-943D-64A248A580A9}"/>
              </a:ext>
            </a:extLst>
          </p:cNvPr>
          <p:cNvPicPr>
            <a:picLocks noChangeAspect="1"/>
          </p:cNvPicPr>
          <p:nvPr/>
        </p:nvPicPr>
        <p:blipFill rotWithShape="1">
          <a:blip r:embed="rId2">
            <a:extLst>
              <a:ext uri="{28A0092B-C50C-407E-A947-70E740481C1C}">
                <a14:useLocalDpi xmlns:a14="http://schemas.microsoft.com/office/drawing/2010/main" val="0"/>
              </a:ext>
            </a:extLst>
          </a:blip>
          <a:srcRect t="15740" b="34631"/>
          <a:stretch/>
        </p:blipFill>
        <p:spPr>
          <a:xfrm rot="1622698">
            <a:off x="7977171" y="948974"/>
            <a:ext cx="6196754" cy="3979963"/>
          </a:xfrm>
          <a:prstGeom prst="rect">
            <a:avLst/>
          </a:prstGeom>
        </p:spPr>
      </p:pic>
      <p:sp>
        <p:nvSpPr>
          <p:cNvPr id="2" name="Title 1">
            <a:extLst>
              <a:ext uri="{FF2B5EF4-FFF2-40B4-BE49-F238E27FC236}">
                <a16:creationId xmlns:a16="http://schemas.microsoft.com/office/drawing/2014/main" id="{4CF30BA1-5721-CF44-B0BA-F2632FB471D8}"/>
              </a:ext>
            </a:extLst>
          </p:cNvPr>
          <p:cNvSpPr>
            <a:spLocks noGrp="1"/>
          </p:cNvSpPr>
          <p:nvPr>
            <p:ph type="title"/>
          </p:nvPr>
        </p:nvSpPr>
        <p:spPr>
          <a:xfrm>
            <a:off x="175516" y="77963"/>
            <a:ext cx="11372473" cy="510909"/>
          </a:xfrm>
        </p:spPr>
        <p:txBody>
          <a:bodyPr/>
          <a:lstStyle/>
          <a:p>
            <a:r>
              <a:rPr lang="en-US" dirty="0"/>
              <a:t>Computational Science Example</a:t>
            </a:r>
          </a:p>
        </p:txBody>
      </p:sp>
      <p:sp>
        <p:nvSpPr>
          <p:cNvPr id="3" name="Content Placeholder 2">
            <a:extLst>
              <a:ext uri="{FF2B5EF4-FFF2-40B4-BE49-F238E27FC236}">
                <a16:creationId xmlns:a16="http://schemas.microsoft.com/office/drawing/2014/main" id="{499DB19D-9B1F-6E44-ACD9-2801E429A18F}"/>
              </a:ext>
            </a:extLst>
          </p:cNvPr>
          <p:cNvSpPr>
            <a:spLocks noGrp="1"/>
          </p:cNvSpPr>
          <p:nvPr>
            <p:ph idx="1"/>
          </p:nvPr>
        </p:nvSpPr>
        <p:spPr>
          <a:xfrm>
            <a:off x="365760" y="737868"/>
            <a:ext cx="8282940" cy="4925350"/>
          </a:xfrm>
        </p:spPr>
        <p:txBody>
          <a:bodyPr/>
          <a:lstStyle/>
          <a:p>
            <a:r>
              <a:rPr lang="en-US" dirty="0"/>
              <a:t>Palmer located bug/feature in Berkeley code.</a:t>
            </a:r>
          </a:p>
          <a:p>
            <a:r>
              <a:rPr lang="en-US" dirty="0"/>
              <a:t>Used to speed up LAMMPS execution.</a:t>
            </a:r>
          </a:p>
          <a:p>
            <a:r>
              <a:rPr lang="en-US" dirty="0"/>
              <a:t>Replaced with more standard approach.</a:t>
            </a:r>
          </a:p>
          <a:p>
            <a:r>
              <a:rPr lang="en-US" dirty="0"/>
              <a:t>Obtained result similar to </a:t>
            </a:r>
            <a:r>
              <a:rPr lang="en-US" dirty="0" err="1"/>
              <a:t>Debenedetti</a:t>
            </a:r>
            <a:r>
              <a:rPr lang="en-US" dirty="0"/>
              <a:t> 2009.</a:t>
            </a:r>
          </a:p>
          <a:p>
            <a:r>
              <a:rPr lang="en-US" dirty="0"/>
              <a:t>Resolution took 7 years.</a:t>
            </a:r>
          </a:p>
          <a:p>
            <a:endParaRPr lang="en-US" dirty="0"/>
          </a:p>
        </p:txBody>
      </p:sp>
      <p:sp>
        <p:nvSpPr>
          <p:cNvPr id="8" name="TextBox 7">
            <a:extLst>
              <a:ext uri="{FF2B5EF4-FFF2-40B4-BE49-F238E27FC236}">
                <a16:creationId xmlns:a16="http://schemas.microsoft.com/office/drawing/2014/main" id="{76422C0F-8A03-3D43-812C-792BF2675313}"/>
              </a:ext>
            </a:extLst>
          </p:cNvPr>
          <p:cNvSpPr txBox="1"/>
          <p:nvPr/>
        </p:nvSpPr>
        <p:spPr>
          <a:xfrm>
            <a:off x="365760" y="3804950"/>
            <a:ext cx="10770813" cy="20867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90000"/>
              </a:lnSpc>
            </a:pPr>
            <a:r>
              <a:rPr lang="en-US" sz="2400" i="1" dirty="0"/>
              <a:t>For Palmer, the ordeal exemplifies the importance of transparency in scientific research, an issue that has recently drawn heightened attention in the science community. “One of the real travesties,” he says, is that “there’s no way you could have reproduced [the Berkeley team’s] algorithm—the way they had implemented their code—from reading their paper.” Presumably, he adds, “if this had been disclosed, this saga might not have gone on for seven years.”</a:t>
            </a:r>
          </a:p>
        </p:txBody>
      </p:sp>
      <p:sp>
        <p:nvSpPr>
          <p:cNvPr id="7" name="TextBox 6">
            <a:extLst>
              <a:ext uri="{FF2B5EF4-FFF2-40B4-BE49-F238E27FC236}">
                <a16:creationId xmlns:a16="http://schemas.microsoft.com/office/drawing/2014/main" id="{0823C024-0158-2743-90B5-89677EEC41A7}"/>
              </a:ext>
            </a:extLst>
          </p:cNvPr>
          <p:cNvSpPr txBox="1"/>
          <p:nvPr/>
        </p:nvSpPr>
        <p:spPr>
          <a:xfrm>
            <a:off x="6274912" y="3141715"/>
            <a:ext cx="5548153" cy="2585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90000"/>
              </a:lnSpc>
            </a:pPr>
            <a:r>
              <a:rPr lang="en-US" sz="1200" dirty="0"/>
              <a:t>Source: https://</a:t>
            </a:r>
            <a:r>
              <a:rPr lang="en-US" sz="1200" dirty="0" err="1"/>
              <a:t>physicstoday.scitation.org</a:t>
            </a:r>
            <a:r>
              <a:rPr lang="en-US" sz="1200" dirty="0"/>
              <a:t>/do/10.1063/PT.6.1.20180822a/full/</a:t>
            </a:r>
          </a:p>
        </p:txBody>
      </p:sp>
    </p:spTree>
    <p:extLst>
      <p:ext uri="{BB962C8B-B14F-4D97-AF65-F5344CB8AC3E}">
        <p14:creationId xmlns:p14="http://schemas.microsoft.com/office/powerpoint/2010/main" val="3609911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C924B-5B6D-0D48-84F3-4320D88EE221}"/>
              </a:ext>
            </a:extLst>
          </p:cNvPr>
          <p:cNvSpPr>
            <a:spLocks noGrp="1"/>
          </p:cNvSpPr>
          <p:nvPr>
            <p:ph type="title"/>
          </p:nvPr>
        </p:nvSpPr>
        <p:spPr/>
        <p:txBody>
          <a:bodyPr/>
          <a:lstStyle/>
          <a:p>
            <a:r>
              <a:rPr lang="en-US" dirty="0"/>
              <a:t>Most Recent Example: My Response, “What about a unit test?”</a:t>
            </a:r>
          </a:p>
        </p:txBody>
      </p:sp>
      <p:sp>
        <p:nvSpPr>
          <p:cNvPr id="3" name="Content Placeholder 2">
            <a:extLst>
              <a:ext uri="{FF2B5EF4-FFF2-40B4-BE49-F238E27FC236}">
                <a16:creationId xmlns:a16="http://schemas.microsoft.com/office/drawing/2014/main" id="{1E46A525-C218-8F40-A882-286AE2FD48FB}"/>
              </a:ext>
            </a:extLst>
          </p:cNvPr>
          <p:cNvSpPr>
            <a:spLocks noGrp="1"/>
          </p:cNvSpPr>
          <p:nvPr>
            <p:ph idx="1"/>
          </p:nvPr>
        </p:nvSpPr>
        <p:spPr/>
        <p:txBody>
          <a:bodyPr/>
          <a:lstStyle/>
          <a:p>
            <a:r>
              <a:rPr lang="en-US" dirty="0"/>
              <a:t>scripts' use of Python's glob module</a:t>
            </a:r>
          </a:p>
          <a:p>
            <a:r>
              <a:rPr lang="en-US" dirty="0"/>
              <a:t>Generated different file lists in Linux and Mac Mojave</a:t>
            </a:r>
          </a:p>
          <a:p>
            <a:r>
              <a:rPr lang="en-US" dirty="0"/>
              <a:t>Casts doubt on results in</a:t>
            </a:r>
            <a:br>
              <a:rPr lang="en-US" dirty="0"/>
            </a:br>
            <a:r>
              <a:rPr lang="en-US" dirty="0"/>
              <a:t>150 papers.</a:t>
            </a:r>
          </a:p>
          <a:p>
            <a:endParaRPr lang="en-US" dirty="0"/>
          </a:p>
        </p:txBody>
      </p:sp>
      <p:pic>
        <p:nvPicPr>
          <p:cNvPr id="4" name="Picture 3">
            <a:extLst>
              <a:ext uri="{FF2B5EF4-FFF2-40B4-BE49-F238E27FC236}">
                <a16:creationId xmlns:a16="http://schemas.microsoft.com/office/drawing/2014/main" id="{4543096B-3C9B-B743-955D-3DFE4F956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5641" y="2648608"/>
            <a:ext cx="7092541" cy="2822902"/>
          </a:xfrm>
          <a:prstGeom prst="rect">
            <a:avLst/>
          </a:prstGeom>
        </p:spPr>
      </p:pic>
      <p:sp>
        <p:nvSpPr>
          <p:cNvPr id="5" name="TextBox 4">
            <a:extLst>
              <a:ext uri="{FF2B5EF4-FFF2-40B4-BE49-F238E27FC236}">
                <a16:creationId xmlns:a16="http://schemas.microsoft.com/office/drawing/2014/main" id="{36CF2F71-DEDB-F441-8D41-E2C0586ABB9A}"/>
              </a:ext>
            </a:extLst>
          </p:cNvPr>
          <p:cNvSpPr txBox="1"/>
          <p:nvPr/>
        </p:nvSpPr>
        <p:spPr>
          <a:xfrm>
            <a:off x="620111" y="5752670"/>
            <a:ext cx="10332572" cy="378565"/>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t> https://</a:t>
            </a:r>
            <a:r>
              <a:rPr lang="en-US" sz="1400" dirty="0" err="1"/>
              <a:t>arstechnica.com</a:t>
            </a:r>
            <a:r>
              <a:rPr lang="en-US" sz="1400" dirty="0"/>
              <a:t>/information-technology/2019/10/chemists-discover-cross-platform-python-scripts-not-so-cross-platform/</a:t>
            </a:r>
          </a:p>
        </p:txBody>
      </p:sp>
    </p:spTree>
    <p:extLst>
      <p:ext uri="{BB962C8B-B14F-4D97-AF65-F5344CB8AC3E}">
        <p14:creationId xmlns:p14="http://schemas.microsoft.com/office/powerpoint/2010/main" val="2054715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910210" y="1752600"/>
            <a:ext cx="10157354" cy="667875"/>
          </a:xfrm>
        </p:spPr>
        <p:txBody>
          <a:bodyPr>
            <a:normAutofit/>
          </a:bodyPr>
          <a:lstStyle/>
          <a:p>
            <a:r>
              <a:rPr lang="en-US" dirty="0"/>
              <a:t>Publication Trends</a:t>
            </a:r>
          </a:p>
        </p:txBody>
      </p:sp>
      <p:sp>
        <p:nvSpPr>
          <p:cNvPr id="3" name="Slide Number Placeholder 2"/>
          <p:cNvSpPr>
            <a:spLocks noGrp="1"/>
          </p:cNvSpPr>
          <p:nvPr>
            <p:ph type="sldNum" sz="quarter" idx="11"/>
          </p:nvPr>
        </p:nvSpPr>
        <p:spPr/>
        <p:txBody>
          <a:bodyPr>
            <a:normAutofit/>
          </a:bodyPr>
          <a:lstStyle/>
          <a:p>
            <a:pPr eaLnBrk="1" latinLnBrk="0" hangingPunct="1"/>
            <a:fld id="{F0C94032-CD4C-4C25-B0C2-CEC720522D92}" type="slidenum">
              <a:rPr kumimoji="0" lang="en-US" smtClean="0"/>
              <a:pPr eaLnBrk="1" latinLnBrk="0" hangingPunct="1"/>
              <a:t>12</a:t>
            </a:fld>
            <a:endParaRPr kumimoji="0" lang="en-US" dirty="0">
              <a:solidFill>
                <a:srgbClr val="FFFFFF"/>
              </a:solidFill>
            </a:endParaRPr>
          </a:p>
        </p:txBody>
      </p:sp>
      <p:sp>
        <p:nvSpPr>
          <p:cNvPr id="4" name="Text Placeholder 1">
            <a:extLst>
              <a:ext uri="{FF2B5EF4-FFF2-40B4-BE49-F238E27FC236}">
                <a16:creationId xmlns:a16="http://schemas.microsoft.com/office/drawing/2014/main" id="{66D5D755-F1A9-F84A-8DF7-6C24B1ACBB5D}"/>
              </a:ext>
            </a:extLst>
          </p:cNvPr>
          <p:cNvSpPr>
            <a:spLocks noGrp="1"/>
          </p:cNvSpPr>
          <p:nvPr>
            <p:ph type="body" idx="1"/>
          </p:nvPr>
        </p:nvSpPr>
        <p:spPr>
          <a:xfrm>
            <a:off x="349321" y="3017165"/>
            <a:ext cx="11537879" cy="1490791"/>
          </a:xfrm>
        </p:spPr>
        <p:txBody>
          <a:bodyPr/>
          <a:lstStyle/>
          <a:p>
            <a:r>
              <a:rPr lang="en-US" sz="3200" i="1" dirty="0"/>
              <a:t>Increased Emphasis on Transparency &amp; Reproducibility</a:t>
            </a:r>
          </a:p>
        </p:txBody>
      </p:sp>
    </p:spTree>
    <p:extLst>
      <p:ext uri="{BB962C8B-B14F-4D97-AF65-F5344CB8AC3E}">
        <p14:creationId xmlns:p14="http://schemas.microsoft.com/office/powerpoint/2010/main" val="1801256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097" y="197725"/>
            <a:ext cx="11372473" cy="510909"/>
          </a:xfrm>
        </p:spPr>
        <p:txBody>
          <a:bodyPr>
            <a:normAutofit/>
          </a:bodyPr>
          <a:lstStyle/>
          <a:p>
            <a:r>
              <a:rPr lang="en-US" b="0" dirty="0"/>
              <a:t> ACM TOMS Reproducible Computational Results (RCR)</a:t>
            </a:r>
          </a:p>
        </p:txBody>
      </p:sp>
      <p:sp>
        <p:nvSpPr>
          <p:cNvPr id="3" name="Content Placeholder 2"/>
          <p:cNvSpPr>
            <a:spLocks noGrp="1"/>
          </p:cNvSpPr>
          <p:nvPr>
            <p:ph sz="quarter" idx="1"/>
          </p:nvPr>
        </p:nvSpPr>
        <p:spPr>
          <a:xfrm>
            <a:off x="143436" y="922389"/>
            <a:ext cx="11592134" cy="4740829"/>
          </a:xfrm>
        </p:spPr>
        <p:txBody>
          <a:bodyPr>
            <a:normAutofit fontScale="92500" lnSpcReduction="10000"/>
          </a:bodyPr>
          <a:lstStyle/>
          <a:p>
            <a:r>
              <a:rPr lang="en-US" b="0" dirty="0"/>
              <a:t>Submission: Optional RCR option.</a:t>
            </a:r>
          </a:p>
          <a:p>
            <a:r>
              <a:rPr lang="en-US" b="0" dirty="0"/>
              <a:t>Standard reviewer assignment: Nothing changes. </a:t>
            </a:r>
          </a:p>
          <a:p>
            <a:r>
              <a:rPr lang="en-US" b="0" dirty="0"/>
              <a:t>RCR reviewer assignment:</a:t>
            </a:r>
          </a:p>
          <a:p>
            <a:pPr lvl="1"/>
            <a:r>
              <a:rPr lang="en-US" b="0" dirty="0"/>
              <a:t>Concurrent with standard reviews.</a:t>
            </a:r>
          </a:p>
          <a:p>
            <a:pPr lvl="1"/>
            <a:r>
              <a:rPr lang="en-US" b="0" dirty="0"/>
              <a:t>As early as possible in review process.</a:t>
            </a:r>
          </a:p>
          <a:p>
            <a:pPr lvl="1"/>
            <a:r>
              <a:rPr lang="en-US" b="0" dirty="0"/>
              <a:t>Known to and works with authors during the RCR process.  </a:t>
            </a:r>
          </a:p>
          <a:p>
            <a:r>
              <a:rPr lang="en-US" b="0" dirty="0"/>
              <a:t>RCR process: </a:t>
            </a:r>
          </a:p>
          <a:p>
            <a:pPr lvl="1"/>
            <a:r>
              <a:rPr lang="en-US" b="0" dirty="0"/>
              <a:t>Multi-faceted approach, Bottom line: Trust the reviewer.</a:t>
            </a:r>
          </a:p>
          <a:p>
            <a:r>
              <a:rPr lang="en-US" b="0" dirty="0"/>
              <a:t>Publication: </a:t>
            </a:r>
          </a:p>
          <a:p>
            <a:pPr lvl="1"/>
            <a:r>
              <a:rPr lang="en-US" b="0" dirty="0"/>
              <a:t>Reproducible Computational Results Designation.  </a:t>
            </a:r>
          </a:p>
          <a:p>
            <a:pPr lvl="1"/>
            <a:r>
              <a:rPr lang="en-US" b="0" dirty="0"/>
              <a:t>The RCR referee acknowledged. </a:t>
            </a:r>
          </a:p>
          <a:p>
            <a:pPr lvl="1"/>
            <a:r>
              <a:rPr lang="en-US" b="0" dirty="0"/>
              <a:t>Review report appears with published manuscript.</a:t>
            </a:r>
          </a:p>
        </p:txBody>
      </p:sp>
      <p:pic>
        <p:nvPicPr>
          <p:cNvPr id="4" name="Picture 3" descr="TOMS_RCR_Badg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4039" y="1182644"/>
            <a:ext cx="1735947" cy="1753752"/>
          </a:xfrm>
          <a:prstGeom prst="rect">
            <a:avLst/>
          </a:prstGeom>
        </p:spPr>
      </p:pic>
    </p:spTree>
    <p:extLst>
      <p:ext uri="{BB962C8B-B14F-4D97-AF65-F5344CB8AC3E}">
        <p14:creationId xmlns:p14="http://schemas.microsoft.com/office/powerpoint/2010/main" val="3782968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SC20 Transparency and  Reproducibility Initiative</a:t>
            </a:r>
          </a:p>
        </p:txBody>
      </p:sp>
      <p:sp>
        <p:nvSpPr>
          <p:cNvPr id="5" name="Content Placeholder 4"/>
          <p:cNvSpPr>
            <a:spLocks noGrp="1"/>
          </p:cNvSpPr>
          <p:nvPr>
            <p:ph sz="quarter" idx="1"/>
          </p:nvPr>
        </p:nvSpPr>
        <p:spPr>
          <a:xfrm>
            <a:off x="365760" y="1141612"/>
            <a:ext cx="11369809" cy="4047778"/>
          </a:xfrm>
        </p:spPr>
        <p:txBody>
          <a:bodyPr/>
          <a:lstStyle/>
          <a:p>
            <a:r>
              <a:rPr lang="en-US" sz="2800" dirty="0"/>
              <a:t>Two appendices: </a:t>
            </a:r>
          </a:p>
          <a:p>
            <a:pPr lvl="1"/>
            <a:r>
              <a:rPr lang="en-US" sz="2400" dirty="0"/>
              <a:t>Artifact description (AD).</a:t>
            </a:r>
          </a:p>
          <a:p>
            <a:pPr lvl="2"/>
            <a:r>
              <a:rPr lang="en-US" sz="2000" dirty="0"/>
              <a:t>Blue print for setting up your computational experiment.</a:t>
            </a:r>
          </a:p>
          <a:p>
            <a:pPr lvl="2"/>
            <a:r>
              <a:rPr lang="en-US" sz="2000" dirty="0"/>
              <a:t>Makes it easier to rerun computations in future.</a:t>
            </a:r>
          </a:p>
          <a:p>
            <a:pPr lvl="2"/>
            <a:r>
              <a:rPr lang="en-US" sz="2000" dirty="0"/>
              <a:t>AD appendix is mandatory for paper submissions (since SC19).</a:t>
            </a:r>
          </a:p>
          <a:p>
            <a:pPr lvl="2"/>
            <a:r>
              <a:rPr lang="en-US" sz="2000" dirty="0"/>
              <a:t>Largely auto-generated from submission information.</a:t>
            </a:r>
          </a:p>
          <a:p>
            <a:pPr lvl="1"/>
            <a:r>
              <a:rPr lang="en-US" sz="2400" dirty="0"/>
              <a:t>Artifact Evaluation (AE).</a:t>
            </a:r>
          </a:p>
          <a:p>
            <a:pPr lvl="2"/>
            <a:r>
              <a:rPr lang="en-US" sz="2000" dirty="0"/>
              <a:t>Targets ”boutique” environments.</a:t>
            </a:r>
          </a:p>
          <a:p>
            <a:pPr lvl="2"/>
            <a:r>
              <a:rPr lang="en-US" sz="2000" dirty="0"/>
              <a:t>Improves trustworthiness when re-running hard, impossible.</a:t>
            </a:r>
          </a:p>
          <a:p>
            <a:pPr lvl="2"/>
            <a:r>
              <a:rPr lang="en-US" sz="2000" dirty="0"/>
              <a:t>Remains optional</a:t>
            </a:r>
          </a:p>
          <a:p>
            <a:r>
              <a:rPr lang="en-US" sz="2800" dirty="0"/>
              <a:t>Details:</a:t>
            </a:r>
          </a:p>
          <a:p>
            <a:pPr lvl="1"/>
            <a:r>
              <a:rPr lang="en-US" sz="2400" dirty="0">
                <a:hlinkClick r:id="rId2"/>
              </a:rPr>
              <a:t>https://sc20.supercomputing.org/submit/transparency-reproducibility-initiative/</a:t>
            </a:r>
            <a:endParaRPr lang="en-US" sz="2400" dirty="0">
              <a:hlinkClick r:id="rId3"/>
            </a:endParaRPr>
          </a:p>
        </p:txBody>
      </p:sp>
    </p:spTree>
    <p:extLst>
      <p:ext uri="{BB962C8B-B14F-4D97-AF65-F5344CB8AC3E}">
        <p14:creationId xmlns:p14="http://schemas.microsoft.com/office/powerpoint/2010/main" val="4267945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i="1" dirty="0"/>
              <a:t>What if we can’t re-run a computational experiment?</a:t>
            </a:r>
          </a:p>
        </p:txBody>
      </p:sp>
      <p:sp>
        <p:nvSpPr>
          <p:cNvPr id="6" name="Title 5"/>
          <p:cNvSpPr>
            <a:spLocks noGrp="1"/>
          </p:cNvSpPr>
          <p:nvPr>
            <p:ph type="title"/>
          </p:nvPr>
        </p:nvSpPr>
        <p:spPr/>
        <p:txBody>
          <a:bodyPr>
            <a:normAutofit/>
          </a:bodyPr>
          <a:lstStyle/>
          <a:p>
            <a:r>
              <a:rPr lang="en-US" dirty="0"/>
              <a:t>Improving Trustworthiness at Scale</a:t>
            </a:r>
          </a:p>
        </p:txBody>
      </p:sp>
      <p:sp>
        <p:nvSpPr>
          <p:cNvPr id="3" name="Slide Number Placeholder 2"/>
          <p:cNvSpPr>
            <a:spLocks noGrp="1"/>
          </p:cNvSpPr>
          <p:nvPr>
            <p:ph type="sldNum" sz="quarter" idx="11"/>
          </p:nvPr>
        </p:nvSpPr>
        <p:spPr/>
        <p:txBody>
          <a:bodyPr>
            <a:normAutofit/>
          </a:bodyPr>
          <a:lstStyle/>
          <a:p>
            <a:pPr eaLnBrk="1" latinLnBrk="0" hangingPunct="1"/>
            <a:fld id="{F0C94032-CD4C-4C25-B0C2-CEC720522D92}" type="slidenum">
              <a:rPr kumimoji="0" lang="en-US" smtClean="0"/>
              <a:pPr eaLnBrk="1" latinLnBrk="0" hangingPunct="1"/>
              <a:t>15</a:t>
            </a:fld>
            <a:endParaRPr kumimoji="0" lang="en-US" dirty="0">
              <a:solidFill>
                <a:srgbClr val="FFFFFF"/>
              </a:solidFill>
            </a:endParaRPr>
          </a:p>
        </p:txBody>
      </p:sp>
    </p:spTree>
    <p:extLst>
      <p:ext uri="{BB962C8B-B14F-4D97-AF65-F5344CB8AC3E}">
        <p14:creationId xmlns:p14="http://schemas.microsoft.com/office/powerpoint/2010/main" val="1734223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58" y="175506"/>
            <a:ext cx="11372473" cy="510909"/>
          </a:xfrm>
        </p:spPr>
        <p:txBody>
          <a:bodyPr>
            <a:noAutofit/>
          </a:bodyPr>
          <a:lstStyle/>
          <a:p>
            <a:r>
              <a:rPr lang="en-US" sz="3600" dirty="0"/>
              <a:t>Reproducibility and Supercomputing</a:t>
            </a:r>
          </a:p>
        </p:txBody>
      </p:sp>
      <p:sp>
        <p:nvSpPr>
          <p:cNvPr id="4" name="Content Placeholder 3"/>
          <p:cNvSpPr>
            <a:spLocks noGrp="1"/>
          </p:cNvSpPr>
          <p:nvPr>
            <p:ph sz="quarter" idx="1"/>
          </p:nvPr>
        </p:nvSpPr>
        <p:spPr>
          <a:xfrm>
            <a:off x="365759" y="922389"/>
            <a:ext cx="11372473" cy="5183443"/>
          </a:xfrm>
        </p:spPr>
        <p:txBody>
          <a:bodyPr>
            <a:normAutofit/>
          </a:bodyPr>
          <a:lstStyle/>
          <a:p>
            <a:pPr marL="365760" lvl="1" indent="0">
              <a:buNone/>
            </a:pPr>
            <a:r>
              <a:rPr lang="en-US" sz="3200" dirty="0"/>
              <a:t>Scenario:</a:t>
            </a:r>
            <a:br>
              <a:rPr lang="en-US" sz="3200" dirty="0"/>
            </a:br>
            <a:r>
              <a:rPr lang="en-US" sz="3200" dirty="0"/>
              <a:t>You compute a “hero” calculation using  5M core-hours on Mira and submit your results for publication. During the review process, a referee questions the validity of your results.  What options are feasible:</a:t>
            </a:r>
          </a:p>
          <a:p>
            <a:pPr marL="822960" lvl="1" indent="-457200">
              <a:buFontTx/>
              <a:buChar char="-"/>
            </a:pPr>
            <a:r>
              <a:rPr lang="en-US" sz="3200" dirty="0"/>
              <a:t>The reviewer re-runs your code on a laptop or cluster.</a:t>
            </a:r>
          </a:p>
          <a:p>
            <a:pPr marL="822960" lvl="1" indent="-457200">
              <a:buFontTx/>
              <a:buChar char="-"/>
            </a:pPr>
            <a:r>
              <a:rPr lang="en-US" sz="3200" dirty="0"/>
              <a:t>The reviewer re-runs your code on Mira.</a:t>
            </a:r>
          </a:p>
          <a:p>
            <a:pPr marL="822960" lvl="1" indent="-457200">
              <a:buFontTx/>
              <a:buChar char="-"/>
            </a:pPr>
            <a:r>
              <a:rPr lang="en-US" sz="3200" dirty="0"/>
              <a:t>You re-run your code on Mira.</a:t>
            </a:r>
          </a:p>
          <a:p>
            <a:pPr marL="822960" lvl="1" indent="-457200">
              <a:buFontTx/>
              <a:buChar char="-"/>
            </a:pPr>
            <a:r>
              <a:rPr lang="en-US" sz="3200" dirty="0"/>
              <a:t>Your results are rejected.</a:t>
            </a:r>
          </a:p>
          <a:p>
            <a:pPr marL="822960" lvl="1" indent="-457200">
              <a:buFontTx/>
              <a:buChar char="-"/>
            </a:pPr>
            <a:r>
              <a:rPr lang="en-US" sz="3200" dirty="0"/>
              <a:t>Your results are accepted, but with risk.</a:t>
            </a:r>
          </a:p>
        </p:txBody>
      </p:sp>
    </p:spTree>
    <p:extLst>
      <p:ext uri="{BB962C8B-B14F-4D97-AF65-F5344CB8AC3E}">
        <p14:creationId xmlns:p14="http://schemas.microsoft.com/office/powerpoint/2010/main" val="1907947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88753"/>
            <a:ext cx="11372473" cy="510909"/>
          </a:xfrm>
        </p:spPr>
        <p:txBody>
          <a:bodyPr/>
          <a:lstStyle/>
          <a:p>
            <a:r>
              <a:rPr lang="en-US" dirty="0"/>
              <a:t>Sources for meta-computations</a:t>
            </a:r>
          </a:p>
        </p:txBody>
      </p:sp>
      <p:sp>
        <p:nvSpPr>
          <p:cNvPr id="4" name="Content Placeholder 3"/>
          <p:cNvSpPr>
            <a:spLocks noGrp="1"/>
          </p:cNvSpPr>
          <p:nvPr>
            <p:ph sz="quarter" idx="1"/>
          </p:nvPr>
        </p:nvSpPr>
        <p:spPr>
          <a:xfrm>
            <a:off x="365759" y="599662"/>
            <a:ext cx="11372473" cy="5066035"/>
          </a:xfrm>
        </p:spPr>
        <p:txBody>
          <a:bodyPr>
            <a:noAutofit/>
          </a:bodyPr>
          <a:lstStyle/>
          <a:p>
            <a:r>
              <a:rPr lang="en-US" dirty="0"/>
              <a:t>Synthetic operators with known:</a:t>
            </a:r>
          </a:p>
          <a:p>
            <a:pPr lvl="1"/>
            <a:r>
              <a:rPr lang="en-US" dirty="0"/>
              <a:t>Spectrum (Huge diagonals).</a:t>
            </a:r>
          </a:p>
          <a:p>
            <a:pPr lvl="1"/>
            <a:r>
              <a:rPr lang="en-US" dirty="0"/>
              <a:t>Rank (by constructions).</a:t>
            </a:r>
          </a:p>
          <a:p>
            <a:r>
              <a:rPr lang="en-US" dirty="0"/>
              <a:t>Invariant subspaces:</a:t>
            </a:r>
          </a:p>
          <a:p>
            <a:pPr lvl="1"/>
            <a:r>
              <a:rPr lang="en-US" dirty="0"/>
              <a:t>Example: Positional/rotational invariance (structures).</a:t>
            </a:r>
          </a:p>
          <a:p>
            <a:r>
              <a:rPr lang="en-US" dirty="0"/>
              <a:t>Conservation principles:</a:t>
            </a:r>
          </a:p>
          <a:p>
            <a:pPr lvl="1"/>
            <a:r>
              <a:rPr lang="en-US" dirty="0"/>
              <a:t>Example: Flux through a finite volume.</a:t>
            </a:r>
          </a:p>
          <a:p>
            <a:r>
              <a:rPr lang="en-US" dirty="0"/>
              <a:t>General:</a:t>
            </a:r>
          </a:p>
          <a:p>
            <a:pPr lvl="1"/>
            <a:r>
              <a:rPr lang="en-US" dirty="0"/>
              <a:t>Pre-conditions, post-conditions, invariants.</a:t>
            </a:r>
          </a:p>
          <a:p>
            <a:endParaRPr lang="en-US" dirty="0"/>
          </a:p>
          <a:p>
            <a:pPr marL="0" indent="0">
              <a:buNone/>
            </a:pPr>
            <a:r>
              <a:rPr lang="en-US" dirty="0"/>
              <a:t>Can you think of something for your problems?</a:t>
            </a:r>
          </a:p>
        </p:txBody>
      </p:sp>
    </p:spTree>
    <p:extLst>
      <p:ext uri="{BB962C8B-B14F-4D97-AF65-F5344CB8AC3E}">
        <p14:creationId xmlns:p14="http://schemas.microsoft.com/office/powerpoint/2010/main" val="4121704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HPCG Benchmark</a:t>
            </a:r>
          </a:p>
        </p:txBody>
      </p:sp>
      <p:sp>
        <p:nvSpPr>
          <p:cNvPr id="4" name="Content Placeholder 3"/>
          <p:cNvSpPr>
            <a:spLocks noGrp="1"/>
          </p:cNvSpPr>
          <p:nvPr>
            <p:ph sz="quarter" idx="1"/>
          </p:nvPr>
        </p:nvSpPr>
        <p:spPr>
          <a:xfrm>
            <a:off x="179294" y="922389"/>
            <a:ext cx="12009531" cy="5155682"/>
          </a:xfrm>
        </p:spPr>
        <p:txBody>
          <a:bodyPr>
            <a:normAutofit/>
          </a:bodyPr>
          <a:lstStyle/>
          <a:p>
            <a:r>
              <a:rPr lang="en-US" sz="4000" dirty="0"/>
              <a:t>Symmetry:</a:t>
            </a:r>
          </a:p>
          <a:p>
            <a:pPr lvl="1"/>
            <a:r>
              <a:rPr lang="en-US" sz="3600" dirty="0"/>
              <a:t>For any linear operator </a:t>
            </a:r>
            <a:r>
              <a:rPr lang="en-US" sz="3600" i="1" dirty="0"/>
              <a:t>A, </a:t>
            </a:r>
            <a:r>
              <a:rPr lang="en-US" sz="3600" i="1" dirty="0" err="1"/>
              <a:t>x</a:t>
            </a:r>
            <a:r>
              <a:rPr lang="en-US" sz="3600" i="1" baseline="30000" dirty="0" err="1"/>
              <a:t>T</a:t>
            </a:r>
            <a:r>
              <a:rPr lang="en-US" sz="3600" i="1" dirty="0" err="1"/>
              <a:t>Ay</a:t>
            </a:r>
            <a:r>
              <a:rPr lang="en-US" sz="3600" i="1" dirty="0"/>
              <a:t> = </a:t>
            </a:r>
            <a:r>
              <a:rPr lang="en-US" sz="3600" i="1" dirty="0" err="1"/>
              <a:t>y</a:t>
            </a:r>
            <a:r>
              <a:rPr lang="en-US" sz="3600" i="1" baseline="30000" dirty="0" err="1"/>
              <a:t>T</a:t>
            </a:r>
            <a:r>
              <a:rPr lang="en-US" sz="3600" i="1" dirty="0" err="1"/>
              <a:t>A</a:t>
            </a:r>
            <a:r>
              <a:rPr lang="en-US" sz="3600" i="1" baseline="30000" dirty="0" err="1"/>
              <a:t>T</a:t>
            </a:r>
            <a:r>
              <a:rPr lang="en-US" sz="3600" i="1" dirty="0" err="1"/>
              <a:t>x</a:t>
            </a:r>
            <a:r>
              <a:rPr lang="en-US" sz="3600" i="1" dirty="0"/>
              <a:t>.</a:t>
            </a:r>
          </a:p>
          <a:p>
            <a:pPr lvl="1"/>
            <a:r>
              <a:rPr lang="en-US" sz="3600" dirty="0"/>
              <a:t>If </a:t>
            </a:r>
            <a:r>
              <a:rPr lang="en-US" sz="3600" i="1" dirty="0"/>
              <a:t>A </a:t>
            </a:r>
            <a:r>
              <a:rPr lang="en-US" sz="3600" dirty="0"/>
              <a:t>symmetric </a:t>
            </a:r>
            <a:r>
              <a:rPr lang="en-US" sz="3600" i="1" dirty="0"/>
              <a:t>A = A</a:t>
            </a:r>
            <a:r>
              <a:rPr lang="en-US" sz="3600" i="1" baseline="30000" dirty="0"/>
              <a:t>T</a:t>
            </a:r>
            <a:r>
              <a:rPr lang="en-US" sz="3600" i="1" dirty="0"/>
              <a:t>, </a:t>
            </a:r>
            <a:r>
              <a:rPr lang="en-US" sz="3600" dirty="0"/>
              <a:t>so </a:t>
            </a:r>
            <a:r>
              <a:rPr lang="en-US" sz="3600" i="1" dirty="0" err="1"/>
              <a:t>x</a:t>
            </a:r>
            <a:r>
              <a:rPr lang="en-US" sz="3600" i="1" baseline="30000" dirty="0" err="1"/>
              <a:t>T</a:t>
            </a:r>
            <a:r>
              <a:rPr lang="en-US" sz="3600" i="1" dirty="0" err="1"/>
              <a:t>Ay</a:t>
            </a:r>
            <a:r>
              <a:rPr lang="en-US" sz="3600" i="1" dirty="0"/>
              <a:t> = </a:t>
            </a:r>
            <a:r>
              <a:rPr lang="en-US" sz="3600" i="1" dirty="0" err="1"/>
              <a:t>y</a:t>
            </a:r>
            <a:r>
              <a:rPr lang="en-US" sz="3600" i="1" baseline="30000" dirty="0" err="1"/>
              <a:t>T</a:t>
            </a:r>
            <a:r>
              <a:rPr lang="en-US" sz="3600" i="1" dirty="0" err="1"/>
              <a:t>Ax</a:t>
            </a:r>
            <a:r>
              <a:rPr lang="en-US" sz="3600" i="1" dirty="0"/>
              <a:t>.</a:t>
            </a:r>
          </a:p>
          <a:p>
            <a:pPr lvl="1"/>
            <a:r>
              <a:rPr lang="en-US" sz="3600" dirty="0"/>
              <a:t>And </a:t>
            </a:r>
            <a:r>
              <a:rPr lang="en-US" sz="3600" b="1" i="1" dirty="0" err="1"/>
              <a:t>x</a:t>
            </a:r>
            <a:r>
              <a:rPr lang="en-US" sz="3600" b="1" i="1" baseline="30000" dirty="0" err="1"/>
              <a:t>T</a:t>
            </a:r>
            <a:r>
              <a:rPr lang="en-US" sz="3600" b="1" i="1" dirty="0" err="1"/>
              <a:t>Ay</a:t>
            </a:r>
            <a:r>
              <a:rPr lang="en-US" sz="3600" b="1" i="1" dirty="0"/>
              <a:t> - </a:t>
            </a:r>
            <a:r>
              <a:rPr lang="en-US" sz="3600" b="1" i="1" dirty="0" err="1"/>
              <a:t>y</a:t>
            </a:r>
            <a:r>
              <a:rPr lang="en-US" sz="3600" b="1" i="1" baseline="30000" dirty="0" err="1"/>
              <a:t>T</a:t>
            </a:r>
            <a:r>
              <a:rPr lang="en-US" sz="3600" b="1" i="1" dirty="0" err="1"/>
              <a:t>Ax</a:t>
            </a:r>
            <a:r>
              <a:rPr lang="en-US" sz="3600" b="1" i="1" dirty="0"/>
              <a:t> = 0</a:t>
            </a:r>
            <a:r>
              <a:rPr lang="en-US" sz="3600" i="1" dirty="0"/>
              <a:t>.</a:t>
            </a:r>
            <a:endParaRPr lang="en-US" sz="3600" dirty="0"/>
          </a:p>
          <a:p>
            <a:r>
              <a:rPr lang="en-US" sz="4000" dirty="0"/>
              <a:t>HPCG computes the above expression for:</a:t>
            </a:r>
          </a:p>
          <a:p>
            <a:pPr lvl="1"/>
            <a:r>
              <a:rPr lang="en-US" sz="3600" dirty="0"/>
              <a:t>User matrix and the preconditioner.</a:t>
            </a:r>
          </a:p>
          <a:p>
            <a:pPr lvl="1"/>
            <a:r>
              <a:rPr lang="en-US" sz="3600" dirty="0"/>
              <a:t>Numerical detail: Need to scale by vector &amp; matrix norms.</a:t>
            </a:r>
          </a:p>
        </p:txBody>
      </p:sp>
    </p:spTree>
    <p:extLst>
      <p:ext uri="{BB962C8B-B14F-4D97-AF65-F5344CB8AC3E}">
        <p14:creationId xmlns:p14="http://schemas.microsoft.com/office/powerpoint/2010/main" val="1055922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135" y="192378"/>
            <a:ext cx="11269682" cy="532017"/>
          </a:xfrm>
        </p:spPr>
        <p:txBody>
          <a:bodyPr>
            <a:normAutofit/>
          </a:bodyPr>
          <a:lstStyle/>
          <a:p>
            <a:r>
              <a:rPr lang="en-US" sz="2800" dirty="0"/>
              <a:t>Coming to Your World Soon: Reproducibility Requirements</a:t>
            </a:r>
          </a:p>
        </p:txBody>
      </p:sp>
      <p:sp>
        <p:nvSpPr>
          <p:cNvPr id="4" name="Content Placeholder 3"/>
          <p:cNvSpPr>
            <a:spLocks noGrp="1"/>
          </p:cNvSpPr>
          <p:nvPr>
            <p:ph sz="quarter" idx="1"/>
          </p:nvPr>
        </p:nvSpPr>
        <p:spPr>
          <a:xfrm>
            <a:off x="245815" y="950026"/>
            <a:ext cx="11697194" cy="5449160"/>
          </a:xfrm>
        </p:spPr>
        <p:txBody>
          <a:bodyPr>
            <a:normAutofit/>
          </a:bodyPr>
          <a:lstStyle/>
          <a:p>
            <a:r>
              <a:rPr lang="en-US" sz="2400" dirty="0"/>
              <a:t>These conferences have artifact evaluation appendices:</a:t>
            </a:r>
          </a:p>
          <a:p>
            <a:pPr lvl="1"/>
            <a:r>
              <a:rPr lang="en-US" sz="2000" dirty="0"/>
              <a:t>CGO, </a:t>
            </a:r>
            <a:r>
              <a:rPr lang="en-US" sz="2000" dirty="0" err="1"/>
              <a:t>PPoPP</a:t>
            </a:r>
            <a:r>
              <a:rPr lang="en-US" sz="2000" dirty="0"/>
              <a:t>, PACT, RTSS and SC.</a:t>
            </a:r>
          </a:p>
          <a:p>
            <a:pPr lvl="1"/>
            <a:r>
              <a:rPr lang="en-US" sz="2000" dirty="0">
                <a:hlinkClick r:id="rId2"/>
              </a:rPr>
              <a:t>http://fursin.net/reproducibility.html</a:t>
            </a:r>
            <a:endParaRPr lang="en-US" sz="2000" dirty="0"/>
          </a:p>
          <a:p>
            <a:r>
              <a:rPr lang="en-US" sz="2400" dirty="0"/>
              <a:t>ACM </a:t>
            </a:r>
            <a:r>
              <a:rPr lang="en-US" sz="2400" strike="sngStrike" dirty="0"/>
              <a:t>Replicated</a:t>
            </a:r>
            <a:r>
              <a:rPr lang="en-US" sz="2400" dirty="0"/>
              <a:t> Reproducible Computational Results (RCR).</a:t>
            </a:r>
          </a:p>
          <a:p>
            <a:pPr lvl="1"/>
            <a:r>
              <a:rPr lang="en-US" sz="2000" dirty="0"/>
              <a:t>ACM TOMS, TOMACS.</a:t>
            </a:r>
          </a:p>
          <a:p>
            <a:pPr lvl="1"/>
            <a:r>
              <a:rPr lang="en-US" sz="2000" dirty="0">
                <a:hlinkClick r:id="rId3"/>
              </a:rPr>
              <a:t>http://toms.acm.org/replicated-computational-results.cfm</a:t>
            </a:r>
            <a:r>
              <a:rPr lang="en-US" sz="2000" dirty="0"/>
              <a:t> </a:t>
            </a:r>
          </a:p>
          <a:p>
            <a:r>
              <a:rPr lang="en-US" sz="2400" dirty="0"/>
              <a:t>ACM Badging.</a:t>
            </a:r>
          </a:p>
          <a:p>
            <a:pPr lvl="1"/>
            <a:r>
              <a:rPr lang="en-US" sz="2000" dirty="0">
                <a:hlinkClick r:id="rId4"/>
              </a:rPr>
              <a:t>https://www.acm.org/publications/policies/artifact-review-badging</a:t>
            </a:r>
            <a:r>
              <a:rPr lang="en-US" sz="2000" dirty="0"/>
              <a:t> </a:t>
            </a:r>
          </a:p>
          <a:p>
            <a:r>
              <a:rPr lang="en-US" sz="2400" dirty="0"/>
              <a:t>NISO Committee on Reproducibility and Badging.</a:t>
            </a:r>
          </a:p>
          <a:p>
            <a:pPr lvl="1"/>
            <a:r>
              <a:rPr lang="en-US" sz="2000" dirty="0">
                <a:hlinkClick r:id="rId5"/>
              </a:rPr>
              <a:t>https://www.niso.org/niso-io/2019/01/new-niso-project-badging-scheme-reproducibility-computational-and-computing</a:t>
            </a:r>
            <a:r>
              <a:rPr lang="en-US" sz="2000" dirty="0"/>
              <a:t> </a:t>
            </a:r>
          </a:p>
          <a:p>
            <a:pPr lvl="1"/>
            <a:r>
              <a:rPr lang="en-US" sz="2000" dirty="0"/>
              <a:t>Publishers: ACM, IEEE, </a:t>
            </a:r>
            <a:r>
              <a:rPr lang="en-US" sz="2000" dirty="0" err="1"/>
              <a:t>figshare</a:t>
            </a:r>
            <a:r>
              <a:rPr lang="en-US" sz="2000" dirty="0"/>
              <a:t>, STM, Reed Elsevier, Springer Nature</a:t>
            </a:r>
          </a:p>
        </p:txBody>
      </p:sp>
    </p:spTree>
    <p:extLst>
      <p:ext uri="{BB962C8B-B14F-4D97-AF65-F5344CB8AC3E}">
        <p14:creationId xmlns:p14="http://schemas.microsoft.com/office/powerpoint/2010/main" val="693043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365760" y="862719"/>
            <a:ext cx="11369809" cy="4047778"/>
          </a:xfrm>
        </p:spPr>
        <p:txBody>
          <a:bodyPr/>
          <a:lstStyle/>
          <a:p>
            <a:pPr marL="0" indent="0">
              <a:buNone/>
            </a:pPr>
            <a:r>
              <a:rPr lang="en-US" sz="2000" b="1" dirty="0"/>
              <a:t>License and Citation</a:t>
            </a:r>
          </a:p>
          <a:p>
            <a:pPr>
              <a:spcBef>
                <a:spcPts val="400"/>
              </a:spcBef>
            </a:pPr>
            <a:r>
              <a:rPr lang="en-US" sz="1800" dirty="0"/>
              <a:t>This work is licensed under a </a:t>
            </a:r>
            <a:r>
              <a:rPr lang="en-US" sz="1800" dirty="0">
                <a:hlinkClick r:id="rId2"/>
              </a:rPr>
              <a:t>Creative</a:t>
            </a:r>
            <a:r>
              <a:rPr lang="en-US" sz="1800" dirty="0">
                <a:hlinkClick r:id="rId3"/>
              </a:rPr>
              <a:t> Commons Attribution 4.0 International License</a:t>
            </a:r>
            <a:r>
              <a:rPr lang="en-US" sz="1800" dirty="0"/>
              <a:t> (CC BY 4.0).</a:t>
            </a:r>
          </a:p>
          <a:p>
            <a:pPr>
              <a:spcBef>
                <a:spcPts val="400"/>
              </a:spcBef>
            </a:pPr>
            <a:r>
              <a:rPr lang="en-US" sz="1800" b="1" dirty="0"/>
              <a:t>The requested citation the overall tutorial is: David E. Bernholdt, </a:t>
            </a:r>
            <a:r>
              <a:rPr lang="en-US" sz="1800" b="1" dirty="0" err="1"/>
              <a:t>Anshu</a:t>
            </a:r>
            <a:r>
              <a:rPr lang="en-US" sz="1800" b="1" dirty="0"/>
              <a:t> Dubey, James M. </a:t>
            </a:r>
            <a:r>
              <a:rPr lang="en-US" sz="1800" b="1" dirty="0" err="1"/>
              <a:t>Willenbring</a:t>
            </a:r>
            <a:r>
              <a:rPr lang="en-US" sz="1800" b="1" dirty="0"/>
              <a:t>, Better Scientific Software tutorial, in </a:t>
            </a:r>
            <a:r>
              <a:rPr lang="en-US" sz="1800" b="1" dirty="0" err="1"/>
              <a:t>Exascale</a:t>
            </a:r>
            <a:r>
              <a:rPr lang="en-US" sz="1800" b="1" dirty="0"/>
              <a:t> Computing Project Fourth Annual Meeting, Houston, Texas. DOI: </a:t>
            </a:r>
            <a:r>
              <a:rPr lang="en-US" sz="1800" b="1" dirty="0">
                <a:hlinkClick r:id="rId4"/>
              </a:rPr>
              <a:t>10.6084/m9.figshare.11786868</a:t>
            </a:r>
            <a:endParaRPr lang="en-US" sz="1800" b="1" dirty="0"/>
          </a:p>
          <a:p>
            <a:pPr>
              <a:spcBef>
                <a:spcPts val="400"/>
              </a:spcBef>
            </a:pPr>
            <a:r>
              <a:rPr lang="en-US" sz="1800" dirty="0"/>
              <a:t>Individual modules may be cited as </a:t>
            </a:r>
            <a:r>
              <a:rPr lang="en-US" sz="1800" i="1" dirty="0"/>
              <a:t>Module Authors, Module Title</a:t>
            </a:r>
            <a:r>
              <a:rPr lang="en-US" sz="1800" dirty="0"/>
              <a:t>, in Better Scientific Software Tutorial…</a:t>
            </a:r>
          </a:p>
          <a:p>
            <a:pPr marL="0" indent="0">
              <a:buNone/>
            </a:pPr>
            <a:r>
              <a:rPr lang="en-US" sz="2000" b="1" dirty="0"/>
              <a:t>Acknowledgements</a:t>
            </a:r>
          </a:p>
          <a:p>
            <a:pPr>
              <a:spcBef>
                <a:spcPts val="600"/>
              </a:spcBef>
            </a:pPr>
            <a:r>
              <a:rPr lang="en-US" sz="1600" dirty="0"/>
              <a:t>This work was supported by the U.S. Department of Energy Office of Science, Office of Advanced Scientific Computing Research (ASCR), and by the </a:t>
            </a:r>
            <a:r>
              <a:rPr lang="en-US" sz="1600" dirty="0" err="1"/>
              <a:t>Exascale</a:t>
            </a:r>
            <a:r>
              <a:rPr lang="en-US" sz="1600" dirty="0"/>
              <a:t> Computing Project (17-SC-20-SC), a collaborative effort of the U.S. Department of Energy Office of Science and the National Nuclear Security Administration</a:t>
            </a:r>
            <a:r>
              <a:rPr lang="en-US" sz="1600" i="1" dirty="0"/>
              <a:t>.</a:t>
            </a:r>
            <a:endParaRPr lang="en-US" sz="1600" dirty="0"/>
          </a:p>
          <a:p>
            <a:pPr>
              <a:spcBef>
                <a:spcPts val="600"/>
              </a:spcBef>
            </a:pPr>
            <a:r>
              <a:rPr lang="en-US" sz="1600" dirty="0"/>
              <a:t>This work was performed in part at the Oak Ridge National Laboratory, which is managed by UT-Battelle, LLC for the U.S. Department of Energy under Contract No. DE-AC05-00OR22725.</a:t>
            </a:r>
          </a:p>
          <a:p>
            <a:pPr>
              <a:spcBef>
                <a:spcPts val="600"/>
              </a:spcBef>
            </a:pPr>
            <a:r>
              <a:rPr lang="en-US" sz="16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 SAND NO SAND2017-5474 PE</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856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510909"/>
          </a:xfrm>
        </p:spPr>
        <p:txBody>
          <a:bodyPr/>
          <a:lstStyle/>
          <a:p>
            <a:r>
              <a:rPr lang="en-US" b="0" dirty="0"/>
              <a:t>Questions, comments?</a:t>
            </a:r>
          </a:p>
        </p:txBody>
      </p:sp>
    </p:spTree>
    <p:extLst>
      <p:ext uri="{BB962C8B-B14F-4D97-AF65-F5344CB8AC3E}">
        <p14:creationId xmlns:p14="http://schemas.microsoft.com/office/powerpoint/2010/main" val="3178270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i="1" dirty="0"/>
              <a:t>Essential for affordable reproducibility</a:t>
            </a:r>
          </a:p>
        </p:txBody>
      </p:sp>
      <p:sp>
        <p:nvSpPr>
          <p:cNvPr id="6" name="Title 5"/>
          <p:cNvSpPr>
            <a:spLocks noGrp="1"/>
          </p:cNvSpPr>
          <p:nvPr>
            <p:ph type="title"/>
          </p:nvPr>
        </p:nvSpPr>
        <p:spPr>
          <a:xfrm>
            <a:off x="1828324" y="1682088"/>
            <a:ext cx="10157354" cy="667875"/>
          </a:xfrm>
        </p:spPr>
        <p:txBody>
          <a:bodyPr>
            <a:normAutofit/>
          </a:bodyPr>
          <a:lstStyle/>
          <a:p>
            <a:r>
              <a:rPr lang="en-US" dirty="0"/>
              <a:t>Better Productivity and Sustainability</a:t>
            </a:r>
          </a:p>
        </p:txBody>
      </p:sp>
      <p:sp>
        <p:nvSpPr>
          <p:cNvPr id="3" name="Slide Number Placeholder 2"/>
          <p:cNvSpPr>
            <a:spLocks noGrp="1"/>
          </p:cNvSpPr>
          <p:nvPr>
            <p:ph type="sldNum" sz="quarter" idx="11"/>
          </p:nvPr>
        </p:nvSpPr>
        <p:spPr/>
        <p:txBody>
          <a:bodyPr>
            <a:normAutofit/>
          </a:bodyPr>
          <a:lstStyle/>
          <a:p>
            <a:pPr eaLnBrk="1" latinLnBrk="0" hangingPunct="1"/>
            <a:fld id="{F0C94032-CD4C-4C25-B0C2-CEC720522D92}" type="slidenum">
              <a:rPr kumimoji="0" lang="en-US" smtClean="0"/>
              <a:pPr eaLnBrk="1" latinLnBrk="0" hangingPunct="1"/>
              <a:t>21</a:t>
            </a:fld>
            <a:endParaRPr kumimoji="0" lang="en-US" dirty="0">
              <a:solidFill>
                <a:srgbClr val="FFFFFF"/>
              </a:solidFill>
            </a:endParaRPr>
          </a:p>
        </p:txBody>
      </p:sp>
    </p:spTree>
    <p:extLst>
      <p:ext uri="{BB962C8B-B14F-4D97-AF65-F5344CB8AC3E}">
        <p14:creationId xmlns:p14="http://schemas.microsoft.com/office/powerpoint/2010/main" val="224224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2012" y="174275"/>
            <a:ext cx="10619287" cy="510909"/>
          </a:xfrm>
        </p:spPr>
        <p:txBody>
          <a:bodyPr/>
          <a:lstStyle/>
          <a:p>
            <a:r>
              <a:rPr lang="en-US" b="0" dirty="0"/>
              <a:t>Incentives Demand Investments, Enabled by Investments</a:t>
            </a:r>
            <a:endParaRPr lang="en-US" sz="4400" dirty="0"/>
          </a:p>
        </p:txBody>
      </p:sp>
      <p:grpSp>
        <p:nvGrpSpPr>
          <p:cNvPr id="4" name="Group 3"/>
          <p:cNvGrpSpPr/>
          <p:nvPr/>
        </p:nvGrpSpPr>
        <p:grpSpPr>
          <a:xfrm>
            <a:off x="1784195" y="938839"/>
            <a:ext cx="8175230" cy="3180436"/>
            <a:chOff x="1797837" y="1338521"/>
            <a:chExt cx="8175230" cy="3180436"/>
          </a:xfrm>
        </p:grpSpPr>
        <p:grpSp>
          <p:nvGrpSpPr>
            <p:cNvPr id="12" name="Group 11"/>
            <p:cNvGrpSpPr/>
            <p:nvPr/>
          </p:nvGrpSpPr>
          <p:grpSpPr>
            <a:xfrm>
              <a:off x="1797837" y="1424300"/>
              <a:ext cx="8175230" cy="2917800"/>
              <a:chOff x="-137156" y="1484784"/>
              <a:chExt cx="8175230" cy="2448272"/>
            </a:xfrm>
          </p:grpSpPr>
          <p:sp>
            <p:nvSpPr>
              <p:cNvPr id="8" name="TextBox 7"/>
              <p:cNvSpPr txBox="1"/>
              <p:nvPr/>
            </p:nvSpPr>
            <p:spPr>
              <a:xfrm>
                <a:off x="-137156" y="2189647"/>
                <a:ext cx="4146622" cy="10071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Transparency &amp; Reproducibility Requirements</a:t>
                </a:r>
              </a:p>
            </p:txBody>
          </p:sp>
          <p:sp>
            <p:nvSpPr>
              <p:cNvPr id="9" name="TextBox 8"/>
              <p:cNvSpPr txBox="1"/>
              <p:nvPr/>
            </p:nvSpPr>
            <p:spPr>
              <a:xfrm>
                <a:off x="4239340" y="2171466"/>
                <a:ext cx="3798734" cy="10071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Productivity &amp; Sustainability </a:t>
                </a:r>
                <a:br>
                  <a:rPr lang="en-US" sz="2400" dirty="0">
                    <a:solidFill>
                      <a:prstClr val="black"/>
                    </a:solidFill>
                    <a:latin typeface="Arial"/>
                  </a:rPr>
                </a:br>
                <a:r>
                  <a:rPr lang="en-US" sz="2400" dirty="0">
                    <a:solidFill>
                      <a:prstClr val="black"/>
                    </a:solidFill>
                    <a:latin typeface="Arial"/>
                  </a:rPr>
                  <a:t>Investments</a:t>
                </a:r>
              </a:p>
            </p:txBody>
          </p:sp>
          <p:sp>
            <p:nvSpPr>
              <p:cNvPr id="10" name="U-Turn Arrow 9"/>
              <p:cNvSpPr/>
              <p:nvPr/>
            </p:nvSpPr>
            <p:spPr>
              <a:xfrm>
                <a:off x="1979712" y="1484784"/>
                <a:ext cx="3960440" cy="658859"/>
              </a:xfrm>
              <a:prstGeom prst="uturnArrow">
                <a:avLst>
                  <a:gd name="adj1" fmla="val 25000"/>
                  <a:gd name="adj2" fmla="val 25000"/>
                  <a:gd name="adj3" fmla="val 26485"/>
                  <a:gd name="adj4" fmla="val 43750"/>
                  <a:gd name="adj5" fmla="val 10000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sp>
            <p:nvSpPr>
              <p:cNvPr id="11" name="U-Turn Arrow 10"/>
              <p:cNvSpPr/>
              <p:nvPr/>
            </p:nvSpPr>
            <p:spPr>
              <a:xfrm flipH="1" flipV="1">
                <a:off x="1859372" y="3203967"/>
                <a:ext cx="4080780" cy="729089"/>
              </a:xfrm>
              <a:prstGeom prst="uturnArrow">
                <a:avLst>
                  <a:gd name="adj1" fmla="val 25000"/>
                  <a:gd name="adj2" fmla="val 25000"/>
                  <a:gd name="adj3" fmla="val 25000"/>
                  <a:gd name="adj4" fmla="val 43750"/>
                  <a:gd name="adj5" fmla="val 9994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grpSp>
        <p:sp>
          <p:nvSpPr>
            <p:cNvPr id="13" name="TextBox 12"/>
            <p:cNvSpPr txBox="1"/>
            <p:nvPr/>
          </p:nvSpPr>
          <p:spPr>
            <a:xfrm>
              <a:off x="5194312" y="1338521"/>
              <a:ext cx="14041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Demand</a:t>
              </a:r>
            </a:p>
          </p:txBody>
        </p:sp>
        <p:sp>
          <p:nvSpPr>
            <p:cNvPr id="14" name="TextBox 13"/>
            <p:cNvSpPr txBox="1"/>
            <p:nvPr/>
          </p:nvSpPr>
          <p:spPr>
            <a:xfrm>
              <a:off x="5194312" y="4057292"/>
              <a:ext cx="122413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fontAlgn="auto">
                <a:spcBef>
                  <a:spcPts val="0"/>
                </a:spcBef>
                <a:spcAft>
                  <a:spcPts val="0"/>
                </a:spcAft>
              </a:pPr>
              <a:r>
                <a:rPr lang="en-US" sz="2400" dirty="0">
                  <a:solidFill>
                    <a:prstClr val="black"/>
                  </a:solidFill>
                  <a:latin typeface="Arial"/>
                </a:rPr>
                <a:t>Enable</a:t>
              </a:r>
            </a:p>
          </p:txBody>
        </p:sp>
      </p:grpSp>
      <p:sp>
        <p:nvSpPr>
          <p:cNvPr id="3" name="TextBox 2"/>
          <p:cNvSpPr txBox="1"/>
          <p:nvPr/>
        </p:nvSpPr>
        <p:spPr>
          <a:xfrm>
            <a:off x="468351" y="4375401"/>
            <a:ext cx="11336962" cy="2308324"/>
          </a:xfrm>
          <a:prstGeom prst="rect">
            <a:avLst/>
          </a:prstGeom>
          <a:noFill/>
        </p:spPr>
        <p:txBody>
          <a:bodyPr wrap="square" rtlCol="0">
            <a:spAutoFit/>
          </a:bodyPr>
          <a:lstStyle/>
          <a:p>
            <a:pPr algn="l"/>
            <a:r>
              <a:rPr lang="en-US" sz="2400" dirty="0">
                <a:latin typeface="+mn-lt"/>
              </a:rPr>
              <a:t>Common statement: “I would love to do a better job on my software, but I need to:</a:t>
            </a:r>
          </a:p>
          <a:p>
            <a:pPr marL="342900" indent="-342900">
              <a:buFont typeface="Arial" charset="0"/>
              <a:buChar char="•"/>
            </a:pPr>
            <a:r>
              <a:rPr lang="en-US" sz="2400" dirty="0">
                <a:latin typeface="+mn-lt"/>
              </a:rPr>
              <a:t>Get this paper submitted.</a:t>
            </a:r>
          </a:p>
          <a:p>
            <a:pPr marL="342900" indent="-342900">
              <a:buFont typeface="Arial" charset="0"/>
              <a:buChar char="•"/>
            </a:pPr>
            <a:r>
              <a:rPr lang="en-US" sz="2400" dirty="0">
                <a:latin typeface="+mn-lt"/>
              </a:rPr>
              <a:t>Complete this project task.</a:t>
            </a:r>
          </a:p>
          <a:p>
            <a:pPr marL="342900" indent="-342900">
              <a:buFont typeface="Arial" charset="0"/>
              <a:buChar char="•"/>
            </a:pPr>
            <a:r>
              <a:rPr lang="en-US" sz="2400" dirty="0">
                <a:latin typeface="+mn-lt"/>
              </a:rPr>
              <a:t>Do something my employer values more.</a:t>
            </a:r>
          </a:p>
          <a:p>
            <a:pPr algn="l"/>
            <a:endParaRPr lang="en-US" sz="2400" dirty="0">
              <a:latin typeface="+mn-lt"/>
            </a:endParaRPr>
          </a:p>
          <a:p>
            <a:pPr algn="l"/>
            <a:r>
              <a:rPr lang="en-US" sz="2400" dirty="0">
                <a:latin typeface="+mn-lt"/>
              </a:rPr>
              <a:t>Goal: Change incentives to include value of better software, better science.</a:t>
            </a:r>
          </a:p>
        </p:txBody>
      </p:sp>
    </p:spTree>
    <p:extLst>
      <p:ext uri="{BB962C8B-B14F-4D97-AF65-F5344CB8AC3E}">
        <p14:creationId xmlns:p14="http://schemas.microsoft.com/office/powerpoint/2010/main" val="3460058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Tradeoffs: Better, faster, cheaper</a:t>
            </a:r>
          </a:p>
        </p:txBody>
      </p:sp>
      <p:sp>
        <p:nvSpPr>
          <p:cNvPr id="4" name="Content Placeholder 3"/>
          <p:cNvSpPr>
            <a:spLocks noGrp="1"/>
          </p:cNvSpPr>
          <p:nvPr>
            <p:ph sz="quarter" idx="1"/>
          </p:nvPr>
        </p:nvSpPr>
        <p:spPr>
          <a:xfrm>
            <a:off x="162232" y="1091382"/>
            <a:ext cx="11872452" cy="4896464"/>
          </a:xfrm>
        </p:spPr>
        <p:txBody>
          <a:bodyPr>
            <a:normAutofit/>
          </a:bodyPr>
          <a:lstStyle/>
          <a:p>
            <a:r>
              <a:rPr lang="en-US" sz="3200" dirty="0"/>
              <a:t>“Better, faster, cheaper: Pick two of the three.”</a:t>
            </a:r>
          </a:p>
          <a:p>
            <a:pPr lvl="1"/>
            <a:r>
              <a:rPr lang="en-US" sz="2800" dirty="0"/>
              <a:t>Scenario: (Today)</a:t>
            </a:r>
            <a:br>
              <a:rPr lang="en-US" sz="2800" dirty="0"/>
            </a:br>
            <a:r>
              <a:rPr lang="en-US" sz="2800" dirty="0"/>
              <a:t>You are behind in developing a sophisticated new model in your software that you want to use for results in an upcoming paper.</a:t>
            </a:r>
          </a:p>
          <a:p>
            <a:pPr lvl="1"/>
            <a:r>
              <a:rPr lang="en-US" sz="2800" dirty="0"/>
              <a:t>Which of these could be reasonable choices?</a:t>
            </a:r>
          </a:p>
          <a:p>
            <a:pPr lvl="2"/>
            <a:r>
              <a:rPr lang="en-US" sz="2400" dirty="0"/>
              <a:t>Develop a simpler model for the paper.</a:t>
            </a:r>
          </a:p>
          <a:p>
            <a:pPr lvl="2"/>
            <a:r>
              <a:rPr lang="en-US" sz="2400" dirty="0"/>
              <a:t>Set other work aside and spend more time on development.</a:t>
            </a:r>
          </a:p>
          <a:p>
            <a:pPr lvl="2"/>
            <a:r>
              <a:rPr lang="en-US" sz="2400" dirty="0"/>
              <a:t>Ask for an extension on the paper deadline.</a:t>
            </a:r>
          </a:p>
          <a:p>
            <a:pPr lvl="2"/>
            <a:r>
              <a:rPr lang="en-US" sz="2400" dirty="0"/>
              <a:t>Develop sophisticated model, but don’t test its correctness.</a:t>
            </a:r>
          </a:p>
          <a:p>
            <a:pPr lvl="2"/>
            <a:r>
              <a:rPr lang="en-US" sz="2400" dirty="0"/>
              <a:t>Develop sophisticated model, but don’t document it or check it in.</a:t>
            </a:r>
          </a:p>
          <a:p>
            <a:pPr marL="0" indent="0">
              <a:buNone/>
            </a:pPr>
            <a:endParaRPr lang="en-US" sz="3200" dirty="0"/>
          </a:p>
        </p:txBody>
      </p:sp>
    </p:spTree>
    <p:extLst>
      <p:ext uri="{BB962C8B-B14F-4D97-AF65-F5344CB8AC3E}">
        <p14:creationId xmlns:p14="http://schemas.microsoft.com/office/powerpoint/2010/main" val="2496104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Improved developer productivity</a:t>
            </a:r>
          </a:p>
        </p:txBody>
      </p:sp>
      <p:sp>
        <p:nvSpPr>
          <p:cNvPr id="4" name="Content Placeholder 3"/>
          <p:cNvSpPr>
            <a:spLocks noGrp="1"/>
          </p:cNvSpPr>
          <p:nvPr>
            <p:ph sz="quarter" idx="1"/>
          </p:nvPr>
        </p:nvSpPr>
        <p:spPr>
          <a:xfrm>
            <a:off x="365759" y="1091381"/>
            <a:ext cx="11372473" cy="5014451"/>
          </a:xfrm>
        </p:spPr>
        <p:txBody>
          <a:bodyPr>
            <a:normAutofit/>
          </a:bodyPr>
          <a:lstStyle/>
          <a:p>
            <a:pPr marL="0" indent="0">
              <a:buNone/>
            </a:pPr>
            <a:r>
              <a:rPr lang="en-US" sz="3600" dirty="0"/>
              <a:t>“Better, faster, cheaper: Pick all three.” – Near term.</a:t>
            </a:r>
          </a:p>
          <a:p>
            <a:pPr marL="365760" lvl="1" indent="0">
              <a:buNone/>
            </a:pPr>
            <a:r>
              <a:rPr lang="en-US" sz="3200" dirty="0"/>
              <a:t>Scenario: (6 months later) </a:t>
            </a:r>
            <a:br>
              <a:rPr lang="en-US" sz="3200" dirty="0"/>
            </a:br>
            <a:r>
              <a:rPr lang="en-US" sz="3200" dirty="0"/>
              <a:t>After investing in </a:t>
            </a:r>
            <a:r>
              <a:rPr lang="en-US" sz="3200" b="1" dirty="0"/>
              <a:t>developer productivity improvements</a:t>
            </a:r>
            <a:r>
              <a:rPr lang="en-US" sz="3200" dirty="0"/>
              <a:t>, you are on time in developing a sophisticated new model in your software that you want to use for results in an upcoming paper.</a:t>
            </a:r>
          </a:p>
          <a:p>
            <a:pPr marL="365760" lvl="1" indent="0">
              <a:buNone/>
            </a:pPr>
            <a:endParaRPr lang="en-US" sz="3200" dirty="0"/>
          </a:p>
          <a:p>
            <a:pPr marL="365760" lvl="1" indent="0">
              <a:buNone/>
            </a:pPr>
            <a:r>
              <a:rPr lang="en-US" sz="3200" dirty="0"/>
              <a:t>Invest in developer tools, processes, practices.</a:t>
            </a:r>
          </a:p>
        </p:txBody>
      </p:sp>
    </p:spTree>
    <p:extLst>
      <p:ext uri="{BB962C8B-B14F-4D97-AF65-F5344CB8AC3E}">
        <p14:creationId xmlns:p14="http://schemas.microsoft.com/office/powerpoint/2010/main" val="1966739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Improved software sustainability</a:t>
            </a:r>
          </a:p>
        </p:txBody>
      </p:sp>
      <p:sp>
        <p:nvSpPr>
          <p:cNvPr id="4" name="Content Placeholder 3"/>
          <p:cNvSpPr>
            <a:spLocks noGrp="1"/>
          </p:cNvSpPr>
          <p:nvPr>
            <p:ph sz="quarter" idx="1"/>
          </p:nvPr>
        </p:nvSpPr>
        <p:spPr>
          <a:xfrm>
            <a:off x="250723" y="1120877"/>
            <a:ext cx="11487510" cy="4984955"/>
          </a:xfrm>
        </p:spPr>
        <p:txBody>
          <a:bodyPr>
            <a:normAutofit/>
          </a:bodyPr>
          <a:lstStyle/>
          <a:p>
            <a:pPr marL="0" indent="0">
              <a:buNone/>
            </a:pPr>
            <a:r>
              <a:rPr lang="en-US" sz="3600" dirty="0"/>
              <a:t>“Better, faster, cheaper: Pick all three.” – Long term.</a:t>
            </a:r>
          </a:p>
          <a:p>
            <a:pPr marL="365760" lvl="1" indent="0">
              <a:buNone/>
            </a:pPr>
            <a:r>
              <a:rPr lang="en-US" sz="3200" dirty="0"/>
              <a:t>Scenario: (3 years later) </a:t>
            </a:r>
            <a:br>
              <a:rPr lang="en-US" sz="3200" dirty="0"/>
            </a:br>
            <a:r>
              <a:rPr lang="en-US" sz="3200" dirty="0"/>
              <a:t>After investing in </a:t>
            </a:r>
            <a:r>
              <a:rPr lang="en-US" sz="3200" b="1" dirty="0"/>
              <a:t>software sustainability improvements</a:t>
            </a:r>
            <a:r>
              <a:rPr lang="en-US" sz="3200" dirty="0"/>
              <a:t>, you are on time in developing </a:t>
            </a:r>
            <a:r>
              <a:rPr lang="en-US" sz="3200" b="1" dirty="0"/>
              <a:t>several</a:t>
            </a:r>
            <a:r>
              <a:rPr lang="en-US" sz="3200" dirty="0"/>
              <a:t> sophisticated new models in your software that you want to use for results in upcoming papers.</a:t>
            </a:r>
          </a:p>
          <a:p>
            <a:pPr marL="365760" lvl="1" indent="0">
              <a:buNone/>
            </a:pPr>
            <a:endParaRPr lang="en-US" sz="3200" dirty="0"/>
          </a:p>
          <a:p>
            <a:pPr marL="365760" lvl="1" indent="0">
              <a:buNone/>
            </a:pPr>
            <a:r>
              <a:rPr lang="en-US" sz="3200" dirty="0"/>
              <a:t>Invest in testing, documentation, integration for long-term software usability.</a:t>
            </a:r>
          </a:p>
        </p:txBody>
      </p:sp>
    </p:spTree>
    <p:extLst>
      <p:ext uri="{BB962C8B-B14F-4D97-AF65-F5344CB8AC3E}">
        <p14:creationId xmlns:p14="http://schemas.microsoft.com/office/powerpoint/2010/main" val="6310294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766" y="228600"/>
            <a:ext cx="8736037" cy="990600"/>
          </a:xfrm>
        </p:spPr>
        <p:txBody>
          <a:bodyPr>
            <a:normAutofit/>
          </a:bodyPr>
          <a:lstStyle/>
          <a:p>
            <a:r>
              <a:rPr lang="en-US" dirty="0"/>
              <a:t>Which of These Enhance Reproducibility?</a:t>
            </a:r>
          </a:p>
        </p:txBody>
      </p:sp>
      <p:sp>
        <p:nvSpPr>
          <p:cNvPr id="4" name="Content Placeholder 3"/>
          <p:cNvSpPr>
            <a:spLocks noGrp="1"/>
          </p:cNvSpPr>
          <p:nvPr>
            <p:ph sz="quarter" idx="1"/>
          </p:nvPr>
        </p:nvSpPr>
        <p:spPr>
          <a:xfrm>
            <a:off x="365760" y="986118"/>
            <a:ext cx="11369809" cy="4677100"/>
          </a:xfrm>
        </p:spPr>
        <p:txBody>
          <a:bodyPr/>
          <a:lstStyle/>
          <a:p>
            <a:r>
              <a:rPr lang="en-US" sz="3600" dirty="0"/>
              <a:t>Code written by first-year, untrained grad student.</a:t>
            </a:r>
          </a:p>
          <a:p>
            <a:r>
              <a:rPr lang="en-US" sz="3600" dirty="0"/>
              <a:t>Tuning for high performance.</a:t>
            </a:r>
          </a:p>
          <a:p>
            <a:r>
              <a:rPr lang="en-US" sz="3600" dirty="0"/>
              <a:t>Dynamic parallelism of modern processors.</a:t>
            </a:r>
          </a:p>
          <a:p>
            <a:r>
              <a:rPr lang="en-US" sz="3600" dirty="0"/>
              <a:t>Better software testing.</a:t>
            </a:r>
          </a:p>
          <a:p>
            <a:r>
              <a:rPr lang="en-US" sz="3600" dirty="0"/>
              <a:t>Source code and versioning management.</a:t>
            </a:r>
          </a:p>
          <a:p>
            <a:r>
              <a:rPr lang="en-US" sz="3600" dirty="0"/>
              <a:t>Investing in developer productivity.</a:t>
            </a:r>
          </a:p>
          <a:p>
            <a:r>
              <a:rPr lang="en-US" sz="3600" dirty="0"/>
              <a:t>Investing in software sustainability.</a:t>
            </a:r>
          </a:p>
        </p:txBody>
      </p:sp>
    </p:spTree>
    <p:extLst>
      <p:ext uri="{BB962C8B-B14F-4D97-AF65-F5344CB8AC3E}">
        <p14:creationId xmlns:p14="http://schemas.microsoft.com/office/powerpoint/2010/main" val="1673820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a:t>Calling out the best in team members</a:t>
            </a:r>
          </a:p>
        </p:txBody>
      </p:sp>
      <p:sp>
        <p:nvSpPr>
          <p:cNvPr id="6" name="Title 5"/>
          <p:cNvSpPr>
            <a:spLocks noGrp="1"/>
          </p:cNvSpPr>
          <p:nvPr>
            <p:ph type="title"/>
          </p:nvPr>
        </p:nvSpPr>
        <p:spPr/>
        <p:txBody>
          <a:bodyPr>
            <a:normAutofit/>
          </a:bodyPr>
          <a:lstStyle/>
          <a:p>
            <a:r>
              <a:rPr lang="en-US" dirty="0"/>
              <a:t>Personal Expectations</a:t>
            </a:r>
          </a:p>
        </p:txBody>
      </p:sp>
      <p:sp>
        <p:nvSpPr>
          <p:cNvPr id="3" name="Slide Number Placeholder 2"/>
          <p:cNvSpPr>
            <a:spLocks noGrp="1"/>
          </p:cNvSpPr>
          <p:nvPr>
            <p:ph type="sldNum" sz="quarter" idx="11"/>
          </p:nvPr>
        </p:nvSpPr>
        <p:spPr/>
        <p:txBody>
          <a:bodyPr>
            <a:normAutofit/>
          </a:bodyPr>
          <a:lstStyle/>
          <a:p>
            <a:pPr eaLnBrk="1" latinLnBrk="0" hangingPunct="1"/>
            <a:fld id="{F0C94032-CD4C-4C25-B0C2-CEC720522D92}" type="slidenum">
              <a:rPr kumimoji="0" lang="en-US" smtClean="0"/>
              <a:pPr eaLnBrk="1" latinLnBrk="0" hangingPunct="1"/>
              <a:t>27</a:t>
            </a:fld>
            <a:endParaRPr kumimoji="0" lang="en-US" dirty="0">
              <a:solidFill>
                <a:srgbClr val="FFFFFF"/>
              </a:solidFill>
            </a:endParaRPr>
          </a:p>
        </p:txBody>
      </p:sp>
    </p:spTree>
    <p:extLst>
      <p:ext uri="{BB962C8B-B14F-4D97-AF65-F5344CB8AC3E}">
        <p14:creationId xmlns:p14="http://schemas.microsoft.com/office/powerpoint/2010/main" val="18291797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2" y="56295"/>
            <a:ext cx="8686800" cy="510909"/>
          </a:xfrm>
        </p:spPr>
        <p:txBody>
          <a:bodyPr/>
          <a:lstStyle/>
          <a:p>
            <a:r>
              <a:rPr lang="en-US" b="0" dirty="0"/>
              <a:t>Final Thoughts: Commitment to Quality</a:t>
            </a:r>
          </a:p>
        </p:txBody>
      </p:sp>
      <p:sp>
        <p:nvSpPr>
          <p:cNvPr id="3" name="Content Placeholder 2"/>
          <p:cNvSpPr>
            <a:spLocks noGrp="1"/>
          </p:cNvSpPr>
          <p:nvPr>
            <p:ph idx="1"/>
          </p:nvPr>
        </p:nvSpPr>
        <p:spPr>
          <a:xfrm>
            <a:off x="1673103" y="692309"/>
            <a:ext cx="9144000" cy="762767"/>
          </a:xfrm>
        </p:spPr>
        <p:txBody>
          <a:bodyPr/>
          <a:lstStyle/>
          <a:p>
            <a:pPr marL="171450" indent="0">
              <a:buNone/>
            </a:pPr>
            <a:r>
              <a:rPr lang="en-US" dirty="0"/>
              <a:t>Canadian engineers' oath (taken from Rudyard Kipling):</a:t>
            </a:r>
          </a:p>
          <a:p>
            <a:endParaRPr lang="en-US" dirty="0"/>
          </a:p>
          <a:p>
            <a:pPr marL="171450" indent="0" algn="r">
              <a:buNone/>
            </a:pPr>
            <a:r>
              <a:rPr lang="en-US" b="0" i="1" dirty="0"/>
              <a:t>My Time I will not refuse; </a:t>
            </a:r>
          </a:p>
          <a:p>
            <a:pPr marL="171450" indent="0" algn="r">
              <a:buNone/>
            </a:pPr>
            <a:r>
              <a:rPr lang="en-US" b="0" i="1" dirty="0"/>
              <a:t>my Thought I will not grudge; </a:t>
            </a:r>
          </a:p>
          <a:p>
            <a:pPr marL="171450" indent="0" algn="r">
              <a:buNone/>
            </a:pPr>
            <a:r>
              <a:rPr lang="en-US" b="0" i="1" dirty="0"/>
              <a:t>my Care I will not deny</a:t>
            </a:r>
          </a:p>
          <a:p>
            <a:pPr marL="171450" indent="0" algn="r">
              <a:buNone/>
            </a:pPr>
            <a:r>
              <a:rPr lang="en-US" b="0" i="1" dirty="0"/>
              <a:t> toward the </a:t>
            </a:r>
            <a:r>
              <a:rPr lang="en-US" b="0" i="1" dirty="0" err="1"/>
              <a:t>honour</a:t>
            </a:r>
            <a:r>
              <a:rPr lang="en-US" b="0" i="1" dirty="0"/>
              <a:t>, use, </a:t>
            </a:r>
          </a:p>
          <a:p>
            <a:pPr marL="171450" indent="0" algn="r">
              <a:buNone/>
            </a:pPr>
            <a:r>
              <a:rPr lang="en-US" b="0" i="1" dirty="0"/>
              <a:t>stability and perfection of </a:t>
            </a:r>
          </a:p>
          <a:p>
            <a:pPr marL="171450" indent="0" algn="r">
              <a:buNone/>
            </a:pPr>
            <a:r>
              <a:rPr lang="en-US" b="0" i="1" dirty="0"/>
              <a:t>any works to which I may be </a:t>
            </a:r>
          </a:p>
          <a:p>
            <a:pPr marL="171450" indent="0" algn="r">
              <a:buNone/>
            </a:pPr>
            <a:r>
              <a:rPr lang="en-US" b="0" i="1" dirty="0"/>
              <a:t>called to set my hand</a:t>
            </a:r>
            <a:r>
              <a:rPr lang="en-US" i="1" dirty="0"/>
              <a:t>.</a:t>
            </a:r>
            <a:endParaRPr lang="en-US" sz="2000" i="1" dirty="0"/>
          </a:p>
        </p:txBody>
      </p:sp>
      <p:pic>
        <p:nvPicPr>
          <p:cNvPr id="5" name="Picture 4"/>
          <p:cNvPicPr>
            <a:picLocks noChangeAspect="1"/>
          </p:cNvPicPr>
          <p:nvPr/>
        </p:nvPicPr>
        <p:blipFill>
          <a:blip r:embed="rId2"/>
          <a:stretch>
            <a:fillRect/>
          </a:stretch>
        </p:blipFill>
        <p:spPr>
          <a:xfrm>
            <a:off x="1071362" y="1854586"/>
            <a:ext cx="4845610" cy="3244828"/>
          </a:xfrm>
          <a:prstGeom prst="rect">
            <a:avLst/>
          </a:prstGeom>
        </p:spPr>
      </p:pic>
      <p:sp>
        <p:nvSpPr>
          <p:cNvPr id="6" name="TextBox 5"/>
          <p:cNvSpPr txBox="1"/>
          <p:nvPr/>
        </p:nvSpPr>
        <p:spPr>
          <a:xfrm>
            <a:off x="336237" y="5384178"/>
            <a:ext cx="616707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https://</a:t>
            </a:r>
            <a:r>
              <a:rPr lang="en-US" dirty="0" err="1"/>
              <a:t>www.egbc.ca</a:t>
            </a:r>
            <a:r>
              <a:rPr lang="en-US" dirty="0"/>
              <a:t>/Member-Programs/Students/Iron-Ring</a:t>
            </a:r>
          </a:p>
        </p:txBody>
      </p:sp>
    </p:spTree>
    <p:extLst>
      <p:ext uri="{BB962C8B-B14F-4D97-AF65-F5344CB8AC3E}">
        <p14:creationId xmlns:p14="http://schemas.microsoft.com/office/powerpoint/2010/main" val="4002300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3" y="3313"/>
            <a:ext cx="7459663" cy="510909"/>
          </a:xfrm>
        </p:spPr>
        <p:txBody>
          <a:bodyPr/>
          <a:lstStyle/>
          <a:p>
            <a:r>
              <a:rPr lang="en-US" dirty="0"/>
              <a:t>A Few Concrete Recommendations</a:t>
            </a:r>
          </a:p>
        </p:txBody>
      </p:sp>
      <p:sp>
        <p:nvSpPr>
          <p:cNvPr id="3" name="Content Placeholder 2"/>
          <p:cNvSpPr>
            <a:spLocks noGrp="1"/>
          </p:cNvSpPr>
          <p:nvPr>
            <p:ph idx="1"/>
          </p:nvPr>
        </p:nvSpPr>
        <p:spPr>
          <a:xfrm>
            <a:off x="398206" y="1578079"/>
            <a:ext cx="10268206" cy="4586748"/>
          </a:xfrm>
        </p:spPr>
        <p:txBody>
          <a:bodyPr/>
          <a:lstStyle/>
          <a:p>
            <a:r>
              <a:rPr lang="en-US" dirty="0"/>
              <a:t>GitHub stats: Easy to find who made the most commits.</a:t>
            </a:r>
          </a:p>
          <a:p>
            <a:pPr lvl="1"/>
            <a:r>
              <a:rPr lang="en-US" dirty="0"/>
              <a:t>Some people: Pride in their high ranking.</a:t>
            </a:r>
          </a:p>
          <a:p>
            <a:endParaRPr lang="en-US" dirty="0"/>
          </a:p>
          <a:p>
            <a:r>
              <a:rPr lang="en-US" dirty="0"/>
              <a:t>Instead, be the person who ranks high in these ways:</a:t>
            </a:r>
          </a:p>
          <a:p>
            <a:pPr lvl="1"/>
            <a:r>
              <a:rPr lang="en-US" dirty="0"/>
              <a:t>Writes up requirements, analysis and design, even if simple.</a:t>
            </a:r>
          </a:p>
          <a:p>
            <a:pPr lvl="1"/>
            <a:r>
              <a:rPr lang="en-US" dirty="0"/>
              <a:t>Writes good GitHub issues, tracks their progress to completion.</a:t>
            </a:r>
          </a:p>
          <a:p>
            <a:pPr lvl="1"/>
            <a:r>
              <a:rPr lang="en-US" dirty="0"/>
              <a:t>Comments on, tests and accepts pull requests.</a:t>
            </a:r>
          </a:p>
          <a:p>
            <a:pPr lvl="1"/>
            <a:r>
              <a:rPr lang="en-US" dirty="0"/>
              <a:t>Provide good wiki, </a:t>
            </a:r>
            <a:r>
              <a:rPr lang="en-US" dirty="0" err="1"/>
              <a:t>gh</a:t>
            </a:r>
            <a:r>
              <a:rPr lang="en-US" dirty="0"/>
              <a:t>-pages content, responses to user issues.</a:t>
            </a:r>
          </a:p>
        </p:txBody>
      </p:sp>
      <p:sp>
        <p:nvSpPr>
          <p:cNvPr id="4" name="Slide Number Placeholder 3"/>
          <p:cNvSpPr>
            <a:spLocks noGrp="1"/>
          </p:cNvSpPr>
          <p:nvPr>
            <p:ph type="sldNum" sz="quarter" idx="4294967295"/>
          </p:nvPr>
        </p:nvSpPr>
        <p:spPr>
          <a:xfrm>
            <a:off x="10056812" y="6532563"/>
            <a:ext cx="609600" cy="374650"/>
          </a:xfrm>
          <a:prstGeom prst="rect">
            <a:avLst/>
          </a:prstGeom>
        </p:spPr>
        <p:txBody>
          <a:bodyPr/>
          <a:lstStyle/>
          <a:p>
            <a:pPr>
              <a:defRPr/>
            </a:pPr>
            <a:fld id="{2E01D2C8-50A5-0046-921C-B4599C136B2B}" type="slidenum">
              <a:rPr lang="en-US" smtClean="0"/>
              <a:pPr>
                <a:defRPr/>
              </a:pPr>
              <a:t>29</a:t>
            </a:fld>
            <a:endParaRPr lang="en-US"/>
          </a:p>
        </p:txBody>
      </p:sp>
      <p:sp>
        <p:nvSpPr>
          <p:cNvPr id="6" name="TextBox 5"/>
          <p:cNvSpPr txBox="1"/>
          <p:nvPr/>
        </p:nvSpPr>
        <p:spPr>
          <a:xfrm>
            <a:off x="985044" y="676007"/>
            <a:ext cx="8991599" cy="70788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r>
              <a:rPr lang="en-US" sz="2000" i="1" dirty="0"/>
              <a:t>Show me the person making the most commits on an undisciplined software project and I will show you the person who is injecting the most technical debt.</a:t>
            </a:r>
          </a:p>
        </p:txBody>
      </p:sp>
    </p:spTree>
    <p:extLst>
      <p:ext uri="{BB962C8B-B14F-4D97-AF65-F5344CB8AC3E}">
        <p14:creationId xmlns:p14="http://schemas.microsoft.com/office/powerpoint/2010/main" val="3844115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5" name="Content Placeholder 4"/>
          <p:cNvSpPr>
            <a:spLocks noGrp="1"/>
          </p:cNvSpPr>
          <p:nvPr>
            <p:ph idx="1"/>
          </p:nvPr>
        </p:nvSpPr>
        <p:spPr/>
        <p:txBody>
          <a:bodyPr/>
          <a:lstStyle/>
          <a:p>
            <a:r>
              <a:rPr lang="en-US" sz="2800" dirty="0"/>
              <a:t>Reproducibility taxonomies.</a:t>
            </a:r>
          </a:p>
          <a:p>
            <a:r>
              <a:rPr lang="en-US" sz="2800" dirty="0"/>
              <a:t>Increasing focus on reproducibility.</a:t>
            </a:r>
          </a:p>
          <a:p>
            <a:r>
              <a:rPr lang="en-US" sz="2800" dirty="0"/>
              <a:t>Role of better software practices.</a:t>
            </a:r>
          </a:p>
          <a:p>
            <a:r>
              <a:rPr lang="en-US" sz="2800" dirty="0"/>
              <a:t>Publication requirements.</a:t>
            </a:r>
          </a:p>
          <a:p>
            <a:r>
              <a:rPr lang="en-US" sz="2800" dirty="0"/>
              <a:t>Trustworthiness at Scale.</a:t>
            </a:r>
          </a:p>
          <a:p>
            <a:r>
              <a:rPr lang="en-US" sz="2800" dirty="0"/>
              <a:t>Personal Productivity Commitment.</a:t>
            </a:r>
          </a:p>
        </p:txBody>
      </p:sp>
      <p:pic>
        <p:nvPicPr>
          <p:cNvPr id="6" name="Picture 54" descr="New_DOE_Logo_Color_042808"/>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2762825" y="1009845"/>
            <a:ext cx="5505979" cy="1222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52487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2412" y="149226"/>
            <a:ext cx="8686800" cy="682625"/>
          </a:xfrm>
        </p:spPr>
        <p:txBody>
          <a:bodyPr>
            <a:normAutofit fontScale="90000"/>
          </a:bodyPr>
          <a:lstStyle/>
          <a:p>
            <a:r>
              <a:rPr lang="en-US" sz="3600" dirty="0"/>
              <a:t>(Personal) Productivity++ Initiative</a:t>
            </a:r>
            <a:br>
              <a:rPr lang="en-US" sz="3600" b="0" dirty="0"/>
            </a:br>
            <a:r>
              <a:rPr lang="en-US" sz="2400" b="0" dirty="0"/>
              <a:t>Ask: </a:t>
            </a:r>
            <a:r>
              <a:rPr lang="en-US" sz="2400" b="0" i="1" dirty="0"/>
              <a:t>Is My Work _______ ?</a:t>
            </a:r>
            <a:endParaRPr lang="en-US" sz="2400" b="0" dirty="0"/>
          </a:p>
        </p:txBody>
      </p:sp>
      <p:sp>
        <p:nvSpPr>
          <p:cNvPr id="5" name="TextBox 4"/>
          <p:cNvSpPr txBox="1"/>
          <p:nvPr/>
        </p:nvSpPr>
        <p:spPr>
          <a:xfrm>
            <a:off x="1706025" y="5823633"/>
            <a:ext cx="8455969"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defTabSz="409575"/>
            <a:r>
              <a:rPr lang="en-US" sz="2400" dirty="0">
                <a:solidFill>
                  <a:srgbClr val="000000"/>
                </a:solidFill>
                <a:latin typeface="Arial"/>
                <a:sym typeface="Helvetica Light" charset="0"/>
                <a:hlinkClick r:id="rId2"/>
              </a:rPr>
              <a:t>https://github.com/trilinos/Trilinos/wiki/Productivity---Initiative</a:t>
            </a:r>
            <a:r>
              <a:rPr lang="en-US" sz="2400" dirty="0">
                <a:solidFill>
                  <a:srgbClr val="000000"/>
                </a:solidFill>
                <a:latin typeface="Arial"/>
                <a:sym typeface="Helvetica Light" charset="0"/>
              </a:rPr>
              <a:t> </a:t>
            </a:r>
          </a:p>
        </p:txBody>
      </p:sp>
      <p:sp>
        <p:nvSpPr>
          <p:cNvPr id="6" name="Slide Number Placeholder 5"/>
          <p:cNvSpPr>
            <a:spLocks noGrp="1"/>
          </p:cNvSpPr>
          <p:nvPr>
            <p:ph type="sldNum" sz="quarter" idx="12"/>
          </p:nvPr>
        </p:nvSpPr>
        <p:spPr/>
        <p:txBody>
          <a:bodyPr/>
          <a:lstStyle/>
          <a:p>
            <a:fld id="{F0C94032-CD4C-4C25-B0C2-CEC720522D92}" type="slidenum">
              <a:rPr lang="en-US" smtClean="0"/>
              <a:pPr/>
              <a:t>30</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7262" y="1231548"/>
            <a:ext cx="7894638" cy="4493391"/>
          </a:xfrm>
          <a:prstGeom prst="rect">
            <a:avLst/>
          </a:prstGeom>
          <a:ln w="25400">
            <a:solidFill>
              <a:schemeClr val="tx1"/>
            </a:solidFill>
          </a:ln>
          <a:effectLst>
            <a:outerShdw blurRad="50800" dist="76200" algn="l" rotWithShape="0">
              <a:prstClr val="black">
                <a:alpha val="40000"/>
              </a:prstClr>
            </a:outerShdw>
            <a:softEdge rad="63500"/>
          </a:effectLst>
        </p:spPr>
      </p:pic>
    </p:spTree>
    <p:extLst>
      <p:ext uri="{BB962C8B-B14F-4D97-AF65-F5344CB8AC3E}">
        <p14:creationId xmlns:p14="http://schemas.microsoft.com/office/powerpoint/2010/main" val="13477144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767" y="219751"/>
            <a:ext cx="11372473" cy="510909"/>
          </a:xfrm>
        </p:spPr>
        <p:txBody>
          <a:bodyPr/>
          <a:lstStyle/>
          <a:p>
            <a:r>
              <a:rPr lang="en-US" dirty="0"/>
              <a:t>Summary</a:t>
            </a:r>
          </a:p>
        </p:txBody>
      </p:sp>
      <p:sp>
        <p:nvSpPr>
          <p:cNvPr id="4" name="Content Placeholder 3"/>
          <p:cNvSpPr>
            <a:spLocks noGrp="1"/>
          </p:cNvSpPr>
          <p:nvPr>
            <p:ph sz="quarter" idx="1"/>
          </p:nvPr>
        </p:nvSpPr>
        <p:spPr>
          <a:xfrm>
            <a:off x="678804" y="730660"/>
            <a:ext cx="8863402" cy="5227687"/>
          </a:xfrm>
        </p:spPr>
        <p:txBody>
          <a:bodyPr>
            <a:noAutofit/>
          </a:bodyPr>
          <a:lstStyle/>
          <a:p>
            <a:r>
              <a:rPr lang="en-US" sz="3200" dirty="0"/>
              <a:t>Reproducibility demands are coming.</a:t>
            </a:r>
          </a:p>
          <a:p>
            <a:pPr lvl="1"/>
            <a:r>
              <a:rPr lang="en-US" sz="2800" dirty="0"/>
              <a:t>Conferences first, journals slower.</a:t>
            </a:r>
          </a:p>
          <a:p>
            <a:r>
              <a:rPr lang="en-US" sz="3200" dirty="0"/>
              <a:t>HPC software is particularly challenging:</a:t>
            </a:r>
          </a:p>
          <a:p>
            <a:pPr lvl="1"/>
            <a:r>
              <a:rPr lang="en-US" sz="2800" dirty="0"/>
              <a:t>Hardware variation.</a:t>
            </a:r>
          </a:p>
          <a:p>
            <a:pPr lvl="1"/>
            <a:r>
              <a:rPr lang="en-US" sz="2800" dirty="0"/>
              <a:t>Code optimization.</a:t>
            </a:r>
          </a:p>
          <a:p>
            <a:pPr lvl="1"/>
            <a:r>
              <a:rPr lang="en-US" sz="2800" dirty="0"/>
              <a:t>Dynamic parallelism.</a:t>
            </a:r>
          </a:p>
          <a:p>
            <a:r>
              <a:rPr lang="en-US" sz="3200" dirty="0"/>
              <a:t>Better software practices:</a:t>
            </a:r>
          </a:p>
          <a:p>
            <a:pPr lvl="1"/>
            <a:r>
              <a:rPr lang="en-US" sz="2800" dirty="0"/>
              <a:t>Improve chances for reproducibility.</a:t>
            </a:r>
          </a:p>
          <a:p>
            <a:pPr lvl="1"/>
            <a:r>
              <a:rPr lang="en-US" sz="2800" dirty="0"/>
              <a:t>Lower its cost.</a:t>
            </a:r>
          </a:p>
          <a:p>
            <a:r>
              <a:rPr lang="en-US" sz="3200" dirty="0"/>
              <a:t>Many tools emerging to enable reproducibility.</a:t>
            </a:r>
          </a:p>
        </p:txBody>
      </p:sp>
    </p:spTree>
    <p:extLst>
      <p:ext uri="{BB962C8B-B14F-4D97-AF65-F5344CB8AC3E}">
        <p14:creationId xmlns:p14="http://schemas.microsoft.com/office/powerpoint/2010/main" val="6618016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resources</a:t>
            </a:r>
          </a:p>
        </p:txBody>
      </p:sp>
      <p:sp>
        <p:nvSpPr>
          <p:cNvPr id="5" name="Content Placeholder 4"/>
          <p:cNvSpPr>
            <a:spLocks noGrp="1"/>
          </p:cNvSpPr>
          <p:nvPr>
            <p:ph sz="quarter" idx="1"/>
          </p:nvPr>
        </p:nvSpPr>
        <p:spPr>
          <a:xfrm>
            <a:off x="2135060" y="1600199"/>
            <a:ext cx="8086853" cy="4769490"/>
          </a:xfrm>
        </p:spPr>
        <p:txBody>
          <a:bodyPr>
            <a:normAutofit/>
          </a:bodyPr>
          <a:lstStyle/>
          <a:p>
            <a:pPr marL="0" indent="0">
              <a:spcBef>
                <a:spcPts val="0"/>
              </a:spcBef>
              <a:buNone/>
            </a:pPr>
            <a:r>
              <a:rPr lang="en-US" dirty="0"/>
              <a:t>Editorial: ACM TOMS Replicated Computational Results Initiative. Michael A. Heroux. 2015.  </a:t>
            </a:r>
            <a:r>
              <a:rPr lang="en-US" i="1" dirty="0"/>
              <a:t>ACM Trans. Math. </a:t>
            </a:r>
            <a:r>
              <a:rPr lang="en-US" i="1" dirty="0" err="1"/>
              <a:t>Softw</a:t>
            </a:r>
            <a:r>
              <a:rPr lang="en-US" i="1" dirty="0"/>
              <a:t>.</a:t>
            </a:r>
            <a:r>
              <a:rPr lang="en-US" dirty="0"/>
              <a:t> 41, 3, Article 13 (June 2015), 5 pages. DOI: </a:t>
            </a:r>
            <a:r>
              <a:rPr lang="en-US" dirty="0">
                <a:hlinkClick r:id="rId2"/>
              </a:rPr>
              <a:t>http://dx.doi.org/10.1145/2743015</a:t>
            </a:r>
            <a:endParaRPr lang="en-US" dirty="0"/>
          </a:p>
          <a:p>
            <a:pPr marL="0" indent="0">
              <a:spcBef>
                <a:spcPts val="0"/>
              </a:spcBef>
              <a:buNone/>
            </a:pPr>
            <a:endParaRPr lang="en-US" dirty="0"/>
          </a:p>
          <a:p>
            <a:pPr marL="0" indent="0">
              <a:spcBef>
                <a:spcPts val="0"/>
              </a:spcBef>
              <a:buNone/>
            </a:pPr>
            <a:r>
              <a:rPr lang="en-US" dirty="0"/>
              <a:t>Enhancing Reproducibility for Computational Methods. Victoria </a:t>
            </a:r>
            <a:r>
              <a:rPr lang="en-US" dirty="0" err="1"/>
              <a:t>Stodden</a:t>
            </a:r>
            <a:r>
              <a:rPr lang="en-US" dirty="0"/>
              <a:t>, Marcia McNutt, David H. Bailey, </a:t>
            </a:r>
            <a:r>
              <a:rPr lang="en-US" dirty="0" err="1"/>
              <a:t>Ewa</a:t>
            </a:r>
            <a:r>
              <a:rPr lang="en-US" dirty="0"/>
              <a:t> </a:t>
            </a:r>
            <a:r>
              <a:rPr lang="en-US" dirty="0" err="1"/>
              <a:t>Deelman</a:t>
            </a:r>
            <a:r>
              <a:rPr lang="en-US" dirty="0"/>
              <a:t>, Yolanda Gil, Brooks Hanson, Michael A. Heroux, John P.A. Ioannidis, Michela </a:t>
            </a:r>
            <a:r>
              <a:rPr lang="en-US" dirty="0" err="1"/>
              <a:t>Taufer</a:t>
            </a:r>
            <a:r>
              <a:rPr lang="en-US" dirty="0"/>
              <a:t> Science (09 Dec 2016), pp. 1240-1241</a:t>
            </a:r>
            <a:endParaRPr lang="en-US" sz="1600" dirty="0"/>
          </a:p>
        </p:txBody>
      </p:sp>
    </p:spTree>
    <p:extLst>
      <p:ext uri="{BB962C8B-B14F-4D97-AF65-F5344CB8AC3E}">
        <p14:creationId xmlns:p14="http://schemas.microsoft.com/office/powerpoint/2010/main" val="19321768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2AD8-340F-4E8B-B0C4-7ABAA20B6F6A}"/>
              </a:ext>
            </a:extLst>
          </p:cNvPr>
          <p:cNvSpPr>
            <a:spLocks noGrp="1"/>
          </p:cNvSpPr>
          <p:nvPr>
            <p:ph type="title"/>
          </p:nvPr>
        </p:nvSpPr>
        <p:spPr/>
        <p:txBody>
          <a:bodyPr/>
          <a:lstStyle/>
          <a:p>
            <a:r>
              <a:rPr lang="en-US" dirty="0"/>
              <a:t>Agenda</a:t>
            </a:r>
          </a:p>
        </p:txBody>
      </p:sp>
      <p:graphicFrame>
        <p:nvGraphicFramePr>
          <p:cNvPr id="4" name="Content Placeholder 3">
            <a:extLst>
              <a:ext uri="{FF2B5EF4-FFF2-40B4-BE49-F238E27FC236}">
                <a16:creationId xmlns:a16="http://schemas.microsoft.com/office/drawing/2014/main" id="{A0943BB2-2F98-4DD2-873B-1E619A0C771D}"/>
              </a:ext>
            </a:extLst>
          </p:cNvPr>
          <p:cNvGraphicFramePr>
            <a:graphicFrameLocks noGrp="1"/>
          </p:cNvGraphicFramePr>
          <p:nvPr>
            <p:ph idx="1"/>
          </p:nvPr>
        </p:nvGraphicFramePr>
        <p:xfrm>
          <a:off x="530679" y="1113288"/>
          <a:ext cx="11127467" cy="3545840"/>
        </p:xfrm>
        <a:graphic>
          <a:graphicData uri="http://schemas.openxmlformats.org/drawingml/2006/table">
            <a:tbl>
              <a:tblPr firstRow="1" bandRow="1">
                <a:tableStyleId>{5C22544A-7EE6-4342-B048-85BDC9FD1C3A}</a:tableStyleId>
              </a:tblPr>
              <a:tblGrid>
                <a:gridCol w="1856903">
                  <a:extLst>
                    <a:ext uri="{9D8B030D-6E8A-4147-A177-3AD203B41FA5}">
                      <a16:colId xmlns:a16="http://schemas.microsoft.com/office/drawing/2014/main" val="3446576009"/>
                    </a:ext>
                  </a:extLst>
                </a:gridCol>
                <a:gridCol w="927652">
                  <a:extLst>
                    <a:ext uri="{9D8B030D-6E8A-4147-A177-3AD203B41FA5}">
                      <a16:colId xmlns:a16="http://schemas.microsoft.com/office/drawing/2014/main" val="339314737"/>
                    </a:ext>
                  </a:extLst>
                </a:gridCol>
                <a:gridCol w="5502418">
                  <a:extLst>
                    <a:ext uri="{9D8B030D-6E8A-4147-A177-3AD203B41FA5}">
                      <a16:colId xmlns:a16="http://schemas.microsoft.com/office/drawing/2014/main" val="1263998808"/>
                    </a:ext>
                  </a:extLst>
                </a:gridCol>
                <a:gridCol w="2840494">
                  <a:extLst>
                    <a:ext uri="{9D8B030D-6E8A-4147-A177-3AD203B41FA5}">
                      <a16:colId xmlns:a16="http://schemas.microsoft.com/office/drawing/2014/main" val="4097899022"/>
                    </a:ext>
                  </a:extLst>
                </a:gridCol>
              </a:tblGrid>
              <a:tr h="370840">
                <a:tc>
                  <a:txBody>
                    <a:bodyPr/>
                    <a:lstStyle/>
                    <a:p>
                      <a:pPr algn="l">
                        <a:lnSpc>
                          <a:spcPct val="100000"/>
                        </a:lnSpc>
                      </a:pPr>
                      <a:r>
                        <a:rPr lang="en-US" sz="1600" dirty="0"/>
                        <a:t>Time</a:t>
                      </a:r>
                    </a:p>
                  </a:txBody>
                  <a:tcPr/>
                </a:tc>
                <a:tc>
                  <a:txBody>
                    <a:bodyPr/>
                    <a:lstStyle/>
                    <a:p>
                      <a:pPr>
                        <a:lnSpc>
                          <a:spcPct val="100000"/>
                        </a:lnSpc>
                      </a:pPr>
                      <a:r>
                        <a:rPr lang="en-US" sz="1600" dirty="0"/>
                        <a:t>Module</a:t>
                      </a:r>
                    </a:p>
                  </a:txBody>
                  <a:tcPr/>
                </a:tc>
                <a:tc>
                  <a:txBody>
                    <a:bodyPr/>
                    <a:lstStyle/>
                    <a:p>
                      <a:pPr>
                        <a:lnSpc>
                          <a:spcPct val="100000"/>
                        </a:lnSpc>
                      </a:pPr>
                      <a:r>
                        <a:rPr lang="en-US" sz="1600" dirty="0"/>
                        <a:t>Topic</a:t>
                      </a:r>
                    </a:p>
                  </a:txBody>
                  <a:tcPr/>
                </a:tc>
                <a:tc>
                  <a:txBody>
                    <a:bodyPr/>
                    <a:lstStyle/>
                    <a:p>
                      <a:pPr>
                        <a:lnSpc>
                          <a:spcPct val="100000"/>
                        </a:lnSpc>
                      </a:pPr>
                      <a:r>
                        <a:rPr lang="en-US" sz="1600" dirty="0"/>
                        <a:t>Speaker</a:t>
                      </a:r>
                    </a:p>
                  </a:txBody>
                  <a:tcPr/>
                </a:tc>
                <a:extLst>
                  <a:ext uri="{0D108BD9-81ED-4DB2-BD59-A6C34878D82A}">
                    <a16:rowId xmlns:a16="http://schemas.microsoft.com/office/drawing/2014/main" val="3602420430"/>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2:30pm-2:35pm</a:t>
                      </a:r>
                      <a:endParaRPr lang="en-US" sz="3600" dirty="0">
                        <a:effectLst/>
                      </a:endParaRPr>
                    </a:p>
                  </a:txBody>
                  <a:tcPr marL="63500" marR="63500" marT="63500" marB="63500"/>
                </a:tc>
                <a:tc>
                  <a:txBody>
                    <a:bodyPr/>
                    <a:lstStyle/>
                    <a:p>
                      <a:pPr>
                        <a:lnSpc>
                          <a:spcPct val="100000"/>
                        </a:lnSpc>
                      </a:pPr>
                      <a:r>
                        <a:rPr lang="en-US" sz="1600" dirty="0"/>
                        <a:t>00</a:t>
                      </a:r>
                    </a:p>
                  </a:txBody>
                  <a:tcPr/>
                </a:tc>
                <a:tc>
                  <a:txBody>
                    <a:bodyPr/>
                    <a:lstStyle/>
                    <a:p>
                      <a:pPr>
                        <a:lnSpc>
                          <a:spcPct val="100000"/>
                        </a:lnSpc>
                      </a:pPr>
                      <a:r>
                        <a:rPr lang="en-US" sz="1600" b="0" i="0" u="none" strike="noStrike" kern="1200" dirty="0">
                          <a:solidFill>
                            <a:schemeClr val="dk1"/>
                          </a:solidFill>
                          <a:effectLst/>
                          <a:latin typeface="+mn-lt"/>
                          <a:ea typeface="+mn-ea"/>
                          <a:cs typeface="+mn-cs"/>
                        </a:rPr>
                        <a:t>Introduction</a:t>
                      </a:r>
                      <a:endParaRPr lang="en-US" sz="1600" dirty="0"/>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4236476034"/>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2:35pm-3:00pm</a:t>
                      </a:r>
                      <a:endParaRPr lang="en-US" sz="3600" dirty="0">
                        <a:effectLst/>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chemeClr val="dk1"/>
                          </a:solidFill>
                          <a:effectLst/>
                          <a:latin typeface="+mn-lt"/>
                          <a:ea typeface="+mn-ea"/>
                          <a:cs typeface="+mn-cs"/>
                        </a:rPr>
                        <a:t>Overview of Best Practices in HPC </a:t>
                      </a:r>
                      <a:r>
                        <a:rPr lang="en-US" sz="1600" b="0" i="0" u="none" strike="noStrike" kern="1200">
                          <a:solidFill>
                            <a:schemeClr val="dk1"/>
                          </a:solidFill>
                          <a:effectLst/>
                          <a:latin typeface="+mn-lt"/>
                          <a:ea typeface="+mn-ea"/>
                          <a:cs typeface="+mn-cs"/>
                        </a:rPr>
                        <a:t>Software Development</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David E. Bernholdt, ORNL</a:t>
                      </a:r>
                    </a:p>
                  </a:txBody>
                  <a:tcPr/>
                </a:tc>
                <a:extLst>
                  <a:ext uri="{0D108BD9-81ED-4DB2-BD59-A6C34878D82A}">
                    <a16:rowId xmlns:a16="http://schemas.microsoft.com/office/drawing/2014/main" val="18592124"/>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3:00pm-3:30pm</a:t>
                      </a:r>
                      <a:endParaRPr lang="en-US" sz="3600" dirty="0">
                        <a:effectLst/>
                      </a:endParaRPr>
                    </a:p>
                  </a:txBody>
                  <a:tcPr marL="63500" marR="63500" marT="63500" marB="63500"/>
                </a:tc>
                <a:tc>
                  <a:txBody>
                    <a:bodyPr/>
                    <a:lstStyle/>
                    <a:p>
                      <a:pPr>
                        <a:lnSpc>
                          <a:spcPct val="100000"/>
                        </a:lnSpc>
                      </a:pPr>
                      <a:r>
                        <a:rPr lang="en-US" sz="1600" dirty="0"/>
                        <a:t>02</a:t>
                      </a:r>
                    </a:p>
                  </a:txBody>
                  <a:tcPr/>
                </a:tc>
                <a:tc>
                  <a:txBody>
                    <a:bodyPr/>
                    <a:lstStyle/>
                    <a:p>
                      <a:pPr>
                        <a:lnSpc>
                          <a:spcPct val="100000"/>
                        </a:lnSpc>
                      </a:pPr>
                      <a:r>
                        <a:rPr lang="en-US" sz="1600" dirty="0"/>
                        <a:t>Agile Methodologies and Useful GitHub Tools</a:t>
                      </a:r>
                    </a:p>
                  </a:txBody>
                  <a:tcPr/>
                </a:tc>
                <a:tc>
                  <a:txBody>
                    <a:bodyPr/>
                    <a:lstStyle/>
                    <a:p>
                      <a:pPr>
                        <a:lnSpc>
                          <a:spcPct val="100000"/>
                        </a:lnSpc>
                      </a:pPr>
                      <a:r>
                        <a:rPr lang="en-US" sz="1600" dirty="0"/>
                        <a:t>Jim </a:t>
                      </a:r>
                      <a:r>
                        <a:rPr lang="en-US" sz="1600" dirty="0" err="1"/>
                        <a:t>Willenbring</a:t>
                      </a:r>
                      <a:r>
                        <a:rPr lang="en-US" sz="1600" dirty="0"/>
                        <a:t>, SNL</a:t>
                      </a:r>
                    </a:p>
                  </a:txBody>
                  <a:tcPr/>
                </a:tc>
                <a:extLst>
                  <a:ext uri="{0D108BD9-81ED-4DB2-BD59-A6C34878D82A}">
                    <a16:rowId xmlns:a16="http://schemas.microsoft.com/office/drawing/2014/main" val="3991164013"/>
                  </a:ext>
                </a:extLst>
              </a:tr>
              <a:tr h="370840">
                <a:tc>
                  <a:txBody>
                    <a:bodyPr/>
                    <a:lstStyle/>
                    <a:p>
                      <a:pPr rtl="0" fontAlgn="t">
                        <a:spcBef>
                          <a:spcPts val="0"/>
                        </a:spcBef>
                        <a:spcAft>
                          <a:spcPts val="0"/>
                        </a:spcAft>
                      </a:pPr>
                      <a:r>
                        <a:rPr lang="en-US" sz="1600" b="0" i="1" u="none" strike="noStrike" dirty="0">
                          <a:solidFill>
                            <a:srgbClr val="266093"/>
                          </a:solidFill>
                          <a:effectLst/>
                          <a:latin typeface="Arial" panose="020B0604020202020204" pitchFamily="34" charset="0"/>
                        </a:rPr>
                        <a:t>3:30pm-4:00pm</a:t>
                      </a:r>
                      <a:endParaRPr lang="en-US" sz="3600" dirty="0">
                        <a:effectLst/>
                      </a:endParaRPr>
                    </a:p>
                  </a:txBody>
                  <a:tcPr marL="63500" marR="63500" marT="63500" marB="63500"/>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b="0" i="1" u="none" strike="noStrike" kern="1200" dirty="0">
                          <a:solidFill>
                            <a:schemeClr val="tx2"/>
                          </a:solidFill>
                          <a:effectLst/>
                          <a:latin typeface="+mn-lt"/>
                          <a:ea typeface="+mn-ea"/>
                          <a:cs typeface="+mn-cs"/>
                        </a:rPr>
                        <a:t>Break</a:t>
                      </a:r>
                      <a:endParaRPr lang="en-US" sz="1600" i="1" dirty="0">
                        <a:solidFill>
                          <a:schemeClr val="tx2"/>
                        </a:solidFill>
                      </a:endParaRPr>
                    </a:p>
                  </a:txBody>
                  <a:tcPr/>
                </a:tc>
                <a:tc>
                  <a:txBody>
                    <a:bodyPr/>
                    <a:lstStyle/>
                    <a:p>
                      <a:pPr>
                        <a:lnSpc>
                          <a:spcPct val="100000"/>
                        </a:lnSpc>
                      </a:pPr>
                      <a:endParaRPr lang="en-US" sz="1600" i="1" dirty="0">
                        <a:solidFill>
                          <a:schemeClr val="tx2"/>
                        </a:solidFill>
                      </a:endParaRPr>
                    </a:p>
                  </a:txBody>
                  <a:tcPr/>
                </a:tc>
                <a:extLst>
                  <a:ext uri="{0D108BD9-81ED-4DB2-BD59-A6C34878D82A}">
                    <a16:rowId xmlns:a16="http://schemas.microsoft.com/office/drawing/2014/main" val="1922613886"/>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4:00pm-4:30pm</a:t>
                      </a:r>
                      <a:endParaRPr lang="en-US" sz="3600" dirty="0">
                        <a:effectLst/>
                      </a:endParaRPr>
                    </a:p>
                  </a:txBody>
                  <a:tcPr marL="63500" marR="63500" marT="63500" marB="63500"/>
                </a:tc>
                <a:tc>
                  <a:txBody>
                    <a:bodyPr/>
                    <a:lstStyle/>
                    <a:p>
                      <a:pPr>
                        <a:lnSpc>
                          <a:spcPct val="100000"/>
                        </a:lnSpc>
                      </a:pPr>
                      <a:r>
                        <a:rPr lang="en-US" sz="1600" dirty="0"/>
                        <a:t>03</a:t>
                      </a:r>
                    </a:p>
                  </a:txBody>
                  <a:tcPr/>
                </a:tc>
                <a:tc>
                  <a:txBody>
                    <a:bodyPr/>
                    <a:lstStyle/>
                    <a:p>
                      <a:pPr>
                        <a:lnSpc>
                          <a:spcPct val="100000"/>
                        </a:lnSpc>
                      </a:pPr>
                      <a:r>
                        <a:rPr lang="en-US" sz="1600" b="0" i="0" u="none" strike="noStrike" kern="1200" dirty="0">
                          <a:solidFill>
                            <a:schemeClr val="dk1"/>
                          </a:solidFill>
                          <a:effectLst/>
                          <a:latin typeface="+mn-lt"/>
                          <a:ea typeface="+mn-ea"/>
                          <a:cs typeface="+mn-cs"/>
                        </a:rPr>
                        <a:t>Improving Reproducibility through Better Software Practices</a:t>
                      </a:r>
                      <a:endParaRPr lang="en-US" sz="1600" dirty="0"/>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910718610"/>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4:30pm-5:15pm</a:t>
                      </a:r>
                      <a:endParaRPr lang="en-US" sz="3600" dirty="0">
                        <a:effectLst/>
                      </a:endParaRPr>
                    </a:p>
                  </a:txBody>
                  <a:tcPr marL="63500" marR="63500" marT="63500" marB="63500"/>
                </a:tc>
                <a:tc>
                  <a:txBody>
                    <a:bodyPr/>
                    <a:lstStyle/>
                    <a:p>
                      <a:pPr>
                        <a:lnSpc>
                          <a:spcPct val="100000"/>
                        </a:lnSpc>
                      </a:pPr>
                      <a:r>
                        <a:rPr lang="en-US" sz="1600" i="0" dirty="0"/>
                        <a:t>04</a:t>
                      </a:r>
                    </a:p>
                  </a:txBody>
                  <a:tcPr/>
                </a:tc>
                <a:tc>
                  <a:txBody>
                    <a:bodyPr/>
                    <a:lstStyle/>
                    <a:p>
                      <a:pPr>
                        <a:lnSpc>
                          <a:spcPct val="100000"/>
                        </a:lnSpc>
                      </a:pPr>
                      <a:r>
                        <a:rPr lang="en-US" sz="1600" i="0" dirty="0"/>
                        <a:t>Software Design and Testing</a:t>
                      </a:r>
                    </a:p>
                  </a:txBody>
                  <a:tcPr/>
                </a:tc>
                <a:tc>
                  <a:txBody>
                    <a:bodyPr/>
                    <a:lstStyle/>
                    <a:p>
                      <a:pPr>
                        <a:lnSpc>
                          <a:spcPct val="100000"/>
                        </a:lnSpc>
                      </a:pPr>
                      <a:r>
                        <a:rPr lang="en-US" sz="1600" i="0" dirty="0" err="1"/>
                        <a:t>Anshu</a:t>
                      </a:r>
                      <a:r>
                        <a:rPr lang="en-US" sz="1600" i="0" dirty="0"/>
                        <a:t> Dubey, ANL</a:t>
                      </a:r>
                    </a:p>
                  </a:txBody>
                  <a:tcPr/>
                </a:tc>
                <a:extLst>
                  <a:ext uri="{0D108BD9-81ED-4DB2-BD59-A6C34878D82A}">
                    <a16:rowId xmlns:a16="http://schemas.microsoft.com/office/drawing/2014/main" val="4193880066"/>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5:15pm-5:45pm</a:t>
                      </a:r>
                      <a:endParaRPr lang="en-US" sz="3600" dirty="0">
                        <a:effectLst/>
                      </a:endParaRPr>
                    </a:p>
                  </a:txBody>
                  <a:tcPr marL="63500" marR="63500" marT="63500" marB="63500"/>
                </a:tc>
                <a:tc>
                  <a:txBody>
                    <a:bodyPr/>
                    <a:lstStyle/>
                    <a:p>
                      <a:pPr>
                        <a:lnSpc>
                          <a:spcPct val="100000"/>
                        </a:lnSpc>
                      </a:pPr>
                      <a:r>
                        <a:rPr lang="en-US" sz="1600" i="0" dirty="0"/>
                        <a:t>05</a:t>
                      </a:r>
                    </a:p>
                  </a:txBody>
                  <a:tcPr/>
                </a:tc>
                <a:tc>
                  <a:txBody>
                    <a:bodyPr/>
                    <a:lstStyle/>
                    <a:p>
                      <a:pPr>
                        <a:lnSpc>
                          <a:spcPct val="100000"/>
                        </a:lnSpc>
                      </a:pPr>
                      <a:r>
                        <a:rPr lang="en-US" sz="1600" i="0" dirty="0"/>
                        <a:t>Git Workflows</a:t>
                      </a:r>
                    </a:p>
                  </a:txBody>
                  <a:tcPr/>
                </a:tc>
                <a:tc>
                  <a:txBody>
                    <a:bodyPr/>
                    <a:lstStyle/>
                    <a:p>
                      <a:pPr>
                        <a:lnSpc>
                          <a:spcPct val="100000"/>
                        </a:lnSpc>
                      </a:pPr>
                      <a:r>
                        <a:rPr lang="en-US" sz="1600" dirty="0"/>
                        <a:t>Jim </a:t>
                      </a:r>
                      <a:r>
                        <a:rPr lang="en-US" sz="1600" dirty="0" err="1"/>
                        <a:t>Willenbring</a:t>
                      </a:r>
                      <a:r>
                        <a:rPr lang="en-US" sz="1600" dirty="0"/>
                        <a:t>, SNL</a:t>
                      </a:r>
                    </a:p>
                  </a:txBody>
                  <a:tcPr/>
                </a:tc>
                <a:extLst>
                  <a:ext uri="{0D108BD9-81ED-4DB2-BD59-A6C34878D82A}">
                    <a16:rowId xmlns:a16="http://schemas.microsoft.com/office/drawing/2014/main" val="1451415273"/>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5:45pm-6:00pm</a:t>
                      </a:r>
                      <a:endParaRPr lang="en-US" sz="3600" dirty="0">
                        <a:effectLst/>
                      </a:endParaRPr>
                    </a:p>
                  </a:txBody>
                  <a:tcPr marL="63500" marR="63500" marT="63500" marB="63500"/>
                </a:tc>
                <a:tc>
                  <a:txBody>
                    <a:bodyPr/>
                    <a:lstStyle/>
                    <a:p>
                      <a:pPr>
                        <a:lnSpc>
                          <a:spcPct val="100000"/>
                        </a:lnSpc>
                      </a:pPr>
                      <a:r>
                        <a:rPr lang="en-US" sz="1600" i="0" dirty="0"/>
                        <a:t>06</a:t>
                      </a:r>
                    </a:p>
                  </a:txBody>
                  <a:tcPr/>
                </a:tc>
                <a:tc>
                  <a:txBody>
                    <a:bodyPr/>
                    <a:lstStyle/>
                    <a:p>
                      <a:pPr>
                        <a:lnSpc>
                          <a:spcPct val="100000"/>
                        </a:lnSpc>
                      </a:pPr>
                      <a:r>
                        <a:rPr lang="en-US" sz="1600" i="0" dirty="0"/>
                        <a:t>Continuous Integration</a:t>
                      </a:r>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2444169840"/>
                  </a:ext>
                </a:extLst>
              </a:tr>
            </a:tbl>
          </a:graphicData>
        </a:graphic>
      </p:graphicFrame>
      <p:grpSp>
        <p:nvGrpSpPr>
          <p:cNvPr id="5" name="Group 4">
            <a:extLst>
              <a:ext uri="{FF2B5EF4-FFF2-40B4-BE49-F238E27FC236}">
                <a16:creationId xmlns:a16="http://schemas.microsoft.com/office/drawing/2014/main" id="{93E934B0-5AF1-4732-B988-CEBC9AEB1C51}"/>
              </a:ext>
            </a:extLst>
          </p:cNvPr>
          <p:cNvGrpSpPr/>
          <p:nvPr/>
        </p:nvGrpSpPr>
        <p:grpSpPr>
          <a:xfrm>
            <a:off x="79513" y="3334172"/>
            <a:ext cx="12029799" cy="390939"/>
            <a:chOff x="79513" y="1653208"/>
            <a:chExt cx="12029799" cy="390939"/>
          </a:xfrm>
        </p:grpSpPr>
        <p:cxnSp>
          <p:nvCxnSpPr>
            <p:cNvPr id="6" name="Straight Connector 5">
              <a:extLst>
                <a:ext uri="{FF2B5EF4-FFF2-40B4-BE49-F238E27FC236}">
                  <a16:creationId xmlns:a16="http://schemas.microsoft.com/office/drawing/2014/main" id="{6DBA4CE6-6494-4E7A-87A7-D9ACD3EF6AB3}"/>
                </a:ext>
              </a:extLst>
            </p:cNvPr>
            <p:cNvCxnSpPr/>
            <p:nvPr/>
          </p:nvCxnSpPr>
          <p:spPr>
            <a:xfrm>
              <a:off x="530679" y="1848678"/>
              <a:ext cx="1112746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Arrow: Right 7">
              <a:extLst>
                <a:ext uri="{FF2B5EF4-FFF2-40B4-BE49-F238E27FC236}">
                  <a16:creationId xmlns:a16="http://schemas.microsoft.com/office/drawing/2014/main" id="{790B86C2-C521-4209-B341-CEF82F7DCBF2}"/>
                </a:ext>
              </a:extLst>
            </p:cNvPr>
            <p:cNvSpPr/>
            <p:nvPr/>
          </p:nvSpPr>
          <p:spPr>
            <a:xfrm>
              <a:off x="79513"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8" name="Arrow: Right 8">
              <a:extLst>
                <a:ext uri="{FF2B5EF4-FFF2-40B4-BE49-F238E27FC236}">
                  <a16:creationId xmlns:a16="http://schemas.microsoft.com/office/drawing/2014/main" id="{1C01F38B-2C75-4658-90E2-676FFBCA60C3}"/>
                </a:ext>
              </a:extLst>
            </p:cNvPr>
            <p:cNvSpPr/>
            <p:nvPr/>
          </p:nvSpPr>
          <p:spPr>
            <a:xfrm rot="10800000">
              <a:off x="11658146"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grpSp>
    </p:spTree>
    <p:extLst>
      <p:ext uri="{BB962C8B-B14F-4D97-AF65-F5344CB8AC3E}">
        <p14:creationId xmlns:p14="http://schemas.microsoft.com/office/powerpoint/2010/main" val="3363222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dirty="0"/>
              <a:t>Addressing Confusion in Taxonomies</a:t>
            </a:r>
          </a:p>
        </p:txBody>
      </p:sp>
      <p:sp>
        <p:nvSpPr>
          <p:cNvPr id="6" name="Title 5"/>
          <p:cNvSpPr>
            <a:spLocks noGrp="1"/>
          </p:cNvSpPr>
          <p:nvPr>
            <p:ph type="title"/>
          </p:nvPr>
        </p:nvSpPr>
        <p:spPr/>
        <p:txBody>
          <a:bodyPr>
            <a:normAutofit/>
          </a:bodyPr>
          <a:lstStyle/>
          <a:p>
            <a:r>
              <a:rPr lang="en-US" dirty="0"/>
              <a:t>Reproducible vs Replicable</a:t>
            </a:r>
          </a:p>
        </p:txBody>
      </p:sp>
      <p:sp>
        <p:nvSpPr>
          <p:cNvPr id="3" name="Slide Number Placeholder 2"/>
          <p:cNvSpPr>
            <a:spLocks noGrp="1"/>
          </p:cNvSpPr>
          <p:nvPr>
            <p:ph type="sldNum" sz="quarter" idx="11"/>
          </p:nvPr>
        </p:nvSpPr>
        <p:spPr/>
        <p:txBody>
          <a:bodyPr>
            <a:normAutofit/>
          </a:bodyPr>
          <a:lstStyle/>
          <a:p>
            <a:pPr eaLnBrk="1" latinLnBrk="0" hangingPunct="1"/>
            <a:fld id="{F0C94032-CD4C-4C25-B0C2-CEC720522D92}" type="slidenum">
              <a:rPr kumimoji="0" lang="en-US" smtClean="0"/>
              <a:pPr eaLnBrk="1" latinLnBrk="0" hangingPunct="1"/>
              <a:t>4</a:t>
            </a:fld>
            <a:endParaRPr kumimoji="0" lang="en-US" dirty="0">
              <a:solidFill>
                <a:srgbClr val="FFFFFF"/>
              </a:solidFill>
            </a:endParaRPr>
          </a:p>
        </p:txBody>
      </p:sp>
    </p:spTree>
    <p:extLst>
      <p:ext uri="{BB962C8B-B14F-4D97-AF65-F5344CB8AC3E}">
        <p14:creationId xmlns:p14="http://schemas.microsoft.com/office/powerpoint/2010/main" val="1382259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6D46EC3-8EAA-5E4C-BA28-B2BE45839E1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929" b="39987"/>
          <a:stretch/>
        </p:blipFill>
        <p:spPr>
          <a:xfrm>
            <a:off x="495300" y="0"/>
            <a:ext cx="8203310" cy="5953991"/>
          </a:xfrm>
        </p:spPr>
      </p:pic>
      <p:sp>
        <p:nvSpPr>
          <p:cNvPr id="2" name="Slide Number Placeholder 1">
            <a:extLst>
              <a:ext uri="{FF2B5EF4-FFF2-40B4-BE49-F238E27FC236}">
                <a16:creationId xmlns:a16="http://schemas.microsoft.com/office/drawing/2014/main" id="{24061A5A-2A55-E245-89D5-0BF26399B3B6}"/>
              </a:ext>
            </a:extLst>
          </p:cNvPr>
          <p:cNvSpPr>
            <a:spLocks noGrp="1"/>
          </p:cNvSpPr>
          <p:nvPr>
            <p:ph type="sldNum" sz="quarter" idx="12"/>
          </p:nvPr>
        </p:nvSpPr>
        <p:spPr/>
        <p:txBody>
          <a:bodyPr/>
          <a:lstStyle/>
          <a:p>
            <a:r>
              <a:rPr lang="en-US" dirty="0">
                <a:solidFill>
                  <a:prstClr val="black"/>
                </a:solidFill>
              </a:rPr>
              <a:t> </a:t>
            </a:r>
          </a:p>
        </p:txBody>
      </p:sp>
    </p:spTree>
    <p:extLst>
      <p:ext uri="{BB962C8B-B14F-4D97-AF65-F5344CB8AC3E}">
        <p14:creationId xmlns:p14="http://schemas.microsoft.com/office/powerpoint/2010/main" val="3069571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DF80507-8150-4F47-84AC-CDDCD8AC2DC5}"/>
              </a:ext>
            </a:extLst>
          </p:cNvPr>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l="8890" t="40834" r="11280" b="14773"/>
          <a:stretch/>
        </p:blipFill>
        <p:spPr>
          <a:xfrm>
            <a:off x="1965325" y="152400"/>
            <a:ext cx="8258175" cy="5943600"/>
          </a:xfrm>
        </p:spPr>
      </p:pic>
    </p:spTree>
    <p:extLst>
      <p:ext uri="{BB962C8B-B14F-4D97-AF65-F5344CB8AC3E}">
        <p14:creationId xmlns:p14="http://schemas.microsoft.com/office/powerpoint/2010/main" val="1790675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6"/>
          <p:cNvSpPr>
            <a:spLocks noGrp="1" noChangeArrowheads="1"/>
          </p:cNvSpPr>
          <p:nvPr>
            <p:ph type="title"/>
          </p:nvPr>
        </p:nvSpPr>
        <p:spPr>
          <a:xfrm>
            <a:off x="1948383" y="1821822"/>
            <a:ext cx="10157354" cy="563231"/>
          </a:xfrm>
        </p:spPr>
        <p:txBody>
          <a:bodyPr/>
          <a:lstStyle/>
          <a:p>
            <a:r>
              <a:rPr lang="en-US" sz="3600" dirty="0">
                <a:ea typeface="ＭＳ Ｐゴシック" pitchFamily="-107" charset="-128"/>
                <a:cs typeface="ＭＳ Ｐゴシック" pitchFamily="-107" charset="-128"/>
              </a:rPr>
              <a:t>Transparency &amp; Reproducibility</a:t>
            </a:r>
            <a:endParaRPr lang="en-US" sz="2400" dirty="0">
              <a:ea typeface="ＭＳ Ｐゴシック" pitchFamily="-107" charset="-128"/>
              <a:cs typeface="ＭＳ Ｐゴシック" pitchFamily="-107" charset="-128"/>
            </a:endParaRPr>
          </a:p>
        </p:txBody>
      </p:sp>
      <p:sp>
        <p:nvSpPr>
          <p:cNvPr id="2" name="Text Placeholder 1"/>
          <p:cNvSpPr>
            <a:spLocks noGrp="1"/>
          </p:cNvSpPr>
          <p:nvPr>
            <p:ph type="body" idx="1"/>
          </p:nvPr>
        </p:nvSpPr>
        <p:spPr>
          <a:xfrm>
            <a:off x="349321" y="3017165"/>
            <a:ext cx="11537879" cy="1490791"/>
          </a:xfrm>
        </p:spPr>
        <p:txBody>
          <a:bodyPr/>
          <a:lstStyle/>
          <a:p>
            <a:r>
              <a:rPr lang="en-US" sz="3200" i="1" dirty="0"/>
              <a:t>Why we pursue better software practices</a:t>
            </a:r>
          </a:p>
        </p:txBody>
      </p:sp>
      <p:sp>
        <p:nvSpPr>
          <p:cNvPr id="3" name="Slide Number Placeholder 2"/>
          <p:cNvSpPr>
            <a:spLocks noGrp="1"/>
          </p:cNvSpPr>
          <p:nvPr>
            <p:ph type="sldNum" sz="quarter" idx="11"/>
          </p:nvPr>
        </p:nvSpPr>
        <p:spPr/>
        <p:txBody>
          <a:bodyPr/>
          <a:lstStyle/>
          <a:p>
            <a:pPr>
              <a:defRPr/>
            </a:pPr>
            <a:fld id="{B03B7FD5-3AA5-D245-A6C5-1E464BB3E557}" type="slidenum">
              <a:rPr lang="en-US" smtClean="0"/>
              <a:pPr>
                <a:defRPr/>
              </a:pPr>
              <a:t>7</a:t>
            </a:fld>
            <a:endParaRPr lang="en-US"/>
          </a:p>
        </p:txBody>
      </p:sp>
    </p:spTree>
    <p:extLst>
      <p:ext uri="{BB962C8B-B14F-4D97-AF65-F5344CB8AC3E}">
        <p14:creationId xmlns:p14="http://schemas.microsoft.com/office/powerpoint/2010/main" val="4055003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18524"/>
          <a:stretch/>
        </p:blipFill>
        <p:spPr>
          <a:xfrm>
            <a:off x="1295882" y="-4175"/>
            <a:ext cx="5568942" cy="5849163"/>
          </a:xfrm>
          <a:effectLst>
            <a:softEdge rad="50800"/>
          </a:effectLst>
        </p:spPr>
      </p:pic>
      <p:sp>
        <p:nvSpPr>
          <p:cNvPr id="2" name="Title 1"/>
          <p:cNvSpPr>
            <a:spLocks noGrp="1"/>
          </p:cNvSpPr>
          <p:nvPr>
            <p:ph type="title"/>
          </p:nvPr>
        </p:nvSpPr>
        <p:spPr>
          <a:xfrm>
            <a:off x="7564582" y="146694"/>
            <a:ext cx="3318530" cy="1348061"/>
          </a:xfrm>
        </p:spPr>
        <p:txBody>
          <a:bodyPr/>
          <a:lstStyle/>
          <a:p>
            <a:pPr algn="l"/>
            <a:r>
              <a:rPr lang="en-US" b="0" dirty="0"/>
              <a:t>Transparency &amp; Reproducibility</a:t>
            </a:r>
            <a:endParaRPr lang="en-US" sz="1600" b="0" dirty="0"/>
          </a:p>
        </p:txBody>
      </p:sp>
      <p:sp>
        <p:nvSpPr>
          <p:cNvPr id="5" name="Content Placeholder 2"/>
          <p:cNvSpPr txBox="1">
            <a:spLocks/>
          </p:cNvSpPr>
          <p:nvPr/>
        </p:nvSpPr>
        <p:spPr bwMode="auto">
          <a:xfrm>
            <a:off x="6864824" y="1494755"/>
            <a:ext cx="5063318" cy="3334171"/>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lvl1pPr marL="342900" indent="-171450" algn="l" rtl="0" eaLnBrk="0" fontAlgn="base" hangingPunct="0">
              <a:spcBef>
                <a:spcPct val="20000"/>
              </a:spcBef>
              <a:spcAft>
                <a:spcPct val="0"/>
              </a:spcAft>
              <a:buSzPct val="100000"/>
              <a:buChar char="•"/>
              <a:defRPr sz="2400" b="1">
                <a:solidFill>
                  <a:srgbClr val="000000"/>
                </a:solidFill>
                <a:latin typeface="+mn-lt"/>
                <a:ea typeface="+mn-ea"/>
                <a:cs typeface="+mn-cs"/>
              </a:defRPr>
            </a:lvl1pPr>
            <a:lvl2pPr marL="685800" indent="-228600" algn="l" rtl="0" eaLnBrk="0" fontAlgn="base" hangingPunct="0">
              <a:spcBef>
                <a:spcPct val="20000"/>
              </a:spcBef>
              <a:spcAft>
                <a:spcPct val="0"/>
              </a:spcAft>
              <a:buSzPct val="100000"/>
              <a:buChar char="–"/>
              <a:defRPr sz="2200" b="1">
                <a:solidFill>
                  <a:srgbClr val="612900"/>
                </a:solidFill>
                <a:latin typeface="+mn-lt"/>
                <a:ea typeface="ＭＳ Ｐゴシック" charset="-128"/>
              </a:defRPr>
            </a:lvl2pPr>
            <a:lvl3pPr marL="1085850" indent="-171450" algn="l" rtl="0" eaLnBrk="0" fontAlgn="base" hangingPunct="0">
              <a:spcBef>
                <a:spcPct val="20000"/>
              </a:spcBef>
              <a:spcAft>
                <a:spcPct val="0"/>
              </a:spcAft>
              <a:buSzPct val="100000"/>
              <a:buChar char="•"/>
              <a:defRPr sz="2000" b="1">
                <a:solidFill>
                  <a:srgbClr val="612900"/>
                </a:solidFill>
                <a:latin typeface="+mn-lt"/>
                <a:ea typeface="ＭＳ Ｐゴシック" charset="-128"/>
              </a:defRPr>
            </a:lvl3pPr>
            <a:lvl4pPr marL="1543050" indent="-171450" algn="l" rtl="0" eaLnBrk="0" fontAlgn="base" hangingPunct="0">
              <a:spcBef>
                <a:spcPct val="20000"/>
              </a:spcBef>
              <a:spcAft>
                <a:spcPct val="0"/>
              </a:spcAft>
              <a:buSzPct val="100000"/>
              <a:buChar char="–"/>
              <a:defRPr b="1">
                <a:solidFill>
                  <a:srgbClr val="612900"/>
                </a:solidFill>
                <a:latin typeface="+mn-lt"/>
                <a:ea typeface="ＭＳ Ｐゴシック" charset="-128"/>
              </a:defRPr>
            </a:lvl4pPr>
            <a:lvl5pPr marL="1943100" indent="-114300" algn="l" rtl="0" eaLnBrk="0" fontAlgn="base" hangingPunct="0">
              <a:spcBef>
                <a:spcPct val="20000"/>
              </a:spcBef>
              <a:spcAft>
                <a:spcPct val="0"/>
              </a:spcAft>
              <a:buSzPct val="100000"/>
              <a:buChar char="•"/>
              <a:defRPr b="1">
                <a:solidFill>
                  <a:srgbClr val="612900"/>
                </a:solidFill>
                <a:latin typeface="+mn-lt"/>
                <a:ea typeface="ＭＳ Ｐゴシック" charset="-128"/>
              </a:defRPr>
            </a:lvl5pPr>
            <a:lvl6pPr marL="24003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6pPr>
            <a:lvl7pPr marL="28575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7pPr>
            <a:lvl8pPr marL="33147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8pPr>
            <a:lvl9pPr marL="37719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9pPr>
          </a:lstStyle>
          <a:p>
            <a:r>
              <a:rPr lang="en-US" b="0" kern="0" dirty="0"/>
              <a:t>NY Times highlights “problems”.</a:t>
            </a:r>
          </a:p>
          <a:p>
            <a:r>
              <a:rPr lang="en-US" b="0" kern="0" dirty="0"/>
              <a:t>Only one of many cited examples.</a:t>
            </a:r>
          </a:p>
          <a:p>
            <a:r>
              <a:rPr lang="en-US" b="0" kern="0" dirty="0"/>
              <a:t>Computational science </a:t>
            </a:r>
            <a:r>
              <a:rPr lang="en-US" i="1" kern="0" dirty="0"/>
              <a:t>had</a:t>
            </a:r>
            <a:r>
              <a:rPr lang="en-US" b="0" kern="0" dirty="0"/>
              <a:t> been spared this “spotlight”.</a:t>
            </a:r>
          </a:p>
          <a:p>
            <a:endParaRPr lang="en-US" b="0" kern="0" dirty="0"/>
          </a:p>
          <a:p>
            <a:pPr marL="171450" indent="0">
              <a:buNone/>
            </a:pPr>
            <a:endParaRPr lang="en-US" b="0" kern="0" dirty="0"/>
          </a:p>
        </p:txBody>
      </p:sp>
      <p:sp>
        <p:nvSpPr>
          <p:cNvPr id="8" name="TextBox 7"/>
          <p:cNvSpPr txBox="1"/>
          <p:nvPr/>
        </p:nvSpPr>
        <p:spPr>
          <a:xfrm>
            <a:off x="488780" y="5811690"/>
            <a:ext cx="8048550" cy="276999"/>
          </a:xfrm>
          <a:prstGeom prst="rect">
            <a:avLst/>
          </a:prstGeom>
          <a:noFill/>
        </p:spPr>
        <p:txBody>
          <a:bodyPr wrap="none" rtlCol="0">
            <a:spAutoFit/>
          </a:bodyPr>
          <a:lstStyle/>
          <a:p>
            <a:r>
              <a:rPr lang="en-US" sz="1200" dirty="0">
                <a:hlinkClick r:id="rId3"/>
              </a:rPr>
              <a:t>http://www.nytimes.com/2015/08/28/science/many-social-science-findings-not-as-strong-as-claimed-study-says.html</a:t>
            </a:r>
            <a:r>
              <a:rPr lang="en-US" sz="1200" dirty="0"/>
              <a:t> </a:t>
            </a:r>
          </a:p>
        </p:txBody>
      </p:sp>
    </p:spTree>
    <p:extLst>
      <p:ext uri="{BB962C8B-B14F-4D97-AF65-F5344CB8AC3E}">
        <p14:creationId xmlns:p14="http://schemas.microsoft.com/office/powerpoint/2010/main" val="3549672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2E2970-04FE-9A43-943D-64A248A580A9}"/>
              </a:ext>
            </a:extLst>
          </p:cNvPr>
          <p:cNvPicPr>
            <a:picLocks noChangeAspect="1"/>
          </p:cNvPicPr>
          <p:nvPr/>
        </p:nvPicPr>
        <p:blipFill rotWithShape="1">
          <a:blip r:embed="rId2">
            <a:extLst>
              <a:ext uri="{28A0092B-C50C-407E-A947-70E740481C1C}">
                <a14:useLocalDpi xmlns:a14="http://schemas.microsoft.com/office/drawing/2010/main" val="0"/>
              </a:ext>
            </a:extLst>
          </a:blip>
          <a:srcRect t="15740" b="34631"/>
          <a:stretch/>
        </p:blipFill>
        <p:spPr>
          <a:xfrm rot="1622698">
            <a:off x="7977171" y="894382"/>
            <a:ext cx="6196754" cy="3979963"/>
          </a:xfrm>
          <a:prstGeom prst="rect">
            <a:avLst/>
          </a:prstGeom>
        </p:spPr>
      </p:pic>
      <p:sp>
        <p:nvSpPr>
          <p:cNvPr id="2" name="Title 1">
            <a:extLst>
              <a:ext uri="{FF2B5EF4-FFF2-40B4-BE49-F238E27FC236}">
                <a16:creationId xmlns:a16="http://schemas.microsoft.com/office/drawing/2014/main" id="{4CF30BA1-5721-CF44-B0BA-F2632FB471D8}"/>
              </a:ext>
            </a:extLst>
          </p:cNvPr>
          <p:cNvSpPr>
            <a:spLocks noGrp="1"/>
          </p:cNvSpPr>
          <p:nvPr>
            <p:ph type="title"/>
          </p:nvPr>
        </p:nvSpPr>
        <p:spPr>
          <a:xfrm>
            <a:off x="175516" y="77963"/>
            <a:ext cx="11372473" cy="510909"/>
          </a:xfrm>
        </p:spPr>
        <p:txBody>
          <a:bodyPr/>
          <a:lstStyle/>
          <a:p>
            <a:r>
              <a:rPr lang="en-US" dirty="0"/>
              <a:t>Computational Science Example</a:t>
            </a:r>
          </a:p>
        </p:txBody>
      </p:sp>
      <p:sp>
        <p:nvSpPr>
          <p:cNvPr id="3" name="Content Placeholder 2">
            <a:extLst>
              <a:ext uri="{FF2B5EF4-FFF2-40B4-BE49-F238E27FC236}">
                <a16:creationId xmlns:a16="http://schemas.microsoft.com/office/drawing/2014/main" id="{499DB19D-9B1F-6E44-ACD9-2801E429A18F}"/>
              </a:ext>
            </a:extLst>
          </p:cNvPr>
          <p:cNvSpPr>
            <a:spLocks noGrp="1"/>
          </p:cNvSpPr>
          <p:nvPr>
            <p:ph idx="1"/>
          </p:nvPr>
        </p:nvSpPr>
        <p:spPr>
          <a:xfrm>
            <a:off x="365760" y="971783"/>
            <a:ext cx="8892540" cy="4925350"/>
          </a:xfrm>
        </p:spPr>
        <p:txBody>
          <a:bodyPr/>
          <a:lstStyle/>
          <a:p>
            <a:r>
              <a:rPr lang="en-US" dirty="0"/>
              <a:t>Behavior of pure water just above homogeneous </a:t>
            </a:r>
            <a:br>
              <a:rPr lang="en-US" dirty="0"/>
            </a:br>
            <a:r>
              <a:rPr lang="en-US" dirty="0"/>
              <a:t>nucleation temperature (~ - 40 C/F).</a:t>
            </a:r>
          </a:p>
          <a:p>
            <a:r>
              <a:rPr lang="en-US" dirty="0" err="1"/>
              <a:t>Debenedetti</a:t>
            </a:r>
            <a:r>
              <a:rPr lang="en-US" dirty="0"/>
              <a:t>/Princeton (2009): </a:t>
            </a:r>
          </a:p>
          <a:p>
            <a:pPr lvl="1"/>
            <a:r>
              <a:rPr lang="en-US" dirty="0"/>
              <a:t>2 possible phases: High or low density.</a:t>
            </a:r>
          </a:p>
          <a:p>
            <a:r>
              <a:rPr lang="en-US" dirty="0"/>
              <a:t>Chandler/Berkeley (2011):</a:t>
            </a:r>
          </a:p>
          <a:p>
            <a:pPr lvl="1"/>
            <a:r>
              <a:rPr lang="en-US" dirty="0"/>
              <a:t>Only 1 phase: High density.</a:t>
            </a:r>
          </a:p>
          <a:p>
            <a:r>
              <a:rPr lang="en-US" dirty="0"/>
              <a:t>No sharing of details across teams until 2016:</a:t>
            </a:r>
          </a:p>
          <a:p>
            <a:pPr lvl="1"/>
            <a:r>
              <a:rPr lang="en-US" dirty="0"/>
              <a:t>Chandler in Nature: “LAMMPS codes used in refs 5 and 12 are standard and documented, with scripts freely available upon request.”</a:t>
            </a:r>
          </a:p>
          <a:p>
            <a:pPr lvl="1"/>
            <a:r>
              <a:rPr lang="en-US" dirty="0" err="1"/>
              <a:t>Debenedetti</a:t>
            </a:r>
            <a:r>
              <a:rPr lang="en-US" dirty="0"/>
              <a:t> with colleague Palmer: ”Send us your code.”</a:t>
            </a:r>
          </a:p>
          <a:p>
            <a:pPr lvl="1"/>
            <a:r>
              <a:rPr lang="en-US" dirty="0"/>
              <a:t>Received code after requests and appeal to Nature.</a:t>
            </a:r>
          </a:p>
        </p:txBody>
      </p:sp>
      <p:sp>
        <p:nvSpPr>
          <p:cNvPr id="6" name="TextBox 5">
            <a:extLst>
              <a:ext uri="{FF2B5EF4-FFF2-40B4-BE49-F238E27FC236}">
                <a16:creationId xmlns:a16="http://schemas.microsoft.com/office/drawing/2014/main" id="{0A0FC68F-BC90-A842-8D5A-13FF45EC2E35}"/>
              </a:ext>
            </a:extLst>
          </p:cNvPr>
          <p:cNvSpPr txBox="1"/>
          <p:nvPr/>
        </p:nvSpPr>
        <p:spPr>
          <a:xfrm>
            <a:off x="6274912" y="3076381"/>
            <a:ext cx="5548153" cy="2585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90000"/>
              </a:lnSpc>
            </a:pPr>
            <a:r>
              <a:rPr lang="en-US" sz="1200" dirty="0"/>
              <a:t>Source: https://</a:t>
            </a:r>
            <a:r>
              <a:rPr lang="en-US" sz="1200" dirty="0" err="1"/>
              <a:t>physicstoday.scitation.org</a:t>
            </a:r>
            <a:r>
              <a:rPr lang="en-US" sz="1200" dirty="0"/>
              <a:t>/do/10.1063/PT.6.1.20180822a/full/</a:t>
            </a:r>
          </a:p>
        </p:txBody>
      </p:sp>
    </p:spTree>
    <p:extLst>
      <p:ext uri="{BB962C8B-B14F-4D97-AF65-F5344CB8AC3E}">
        <p14:creationId xmlns:p14="http://schemas.microsoft.com/office/powerpoint/2010/main" val="2590039401"/>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1467</TotalTime>
  <Words>1562</Words>
  <Application>Microsoft Office PowerPoint</Application>
  <PresentationFormat>Custom</PresentationFormat>
  <Paragraphs>250</Paragraphs>
  <Slides>33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Arial Black</vt:lpstr>
      <vt:lpstr>Calibri</vt:lpstr>
      <vt:lpstr>Times New Roman</vt:lpstr>
      <vt:lpstr>Presentations (Wide Screen)</vt:lpstr>
      <vt:lpstr>Improving Reproducibility Through Better Software Practices</vt:lpstr>
      <vt:lpstr>License, Citation and Acknowledgements</vt:lpstr>
      <vt:lpstr>Outline</vt:lpstr>
      <vt:lpstr>Reproducible vs Replicable</vt:lpstr>
      <vt:lpstr>PowerPoint Presentation</vt:lpstr>
      <vt:lpstr>PowerPoint Presentation</vt:lpstr>
      <vt:lpstr>Transparency &amp; Reproducibility</vt:lpstr>
      <vt:lpstr>Transparency &amp; Reproducibility</vt:lpstr>
      <vt:lpstr>Computational Science Example</vt:lpstr>
      <vt:lpstr>Computational Science Example</vt:lpstr>
      <vt:lpstr>Most Recent Example: My Response, “What about a unit test?”</vt:lpstr>
      <vt:lpstr>Publication Trends</vt:lpstr>
      <vt:lpstr> ACM TOMS Reproducible Computational Results (RCR)</vt:lpstr>
      <vt:lpstr>SC20 Transparency and  Reproducibility Initiative</vt:lpstr>
      <vt:lpstr>Improving Trustworthiness at Scale</vt:lpstr>
      <vt:lpstr>Reproducibility and Supercomputing</vt:lpstr>
      <vt:lpstr>Sources for meta-computations</vt:lpstr>
      <vt:lpstr>Example: HPCG Benchmark</vt:lpstr>
      <vt:lpstr>Coming to Your World Soon: Reproducibility Requirements</vt:lpstr>
      <vt:lpstr>Questions, comments?</vt:lpstr>
      <vt:lpstr>Better Productivity and Sustainability</vt:lpstr>
      <vt:lpstr>Incentives Demand Investments, Enabled by Investments</vt:lpstr>
      <vt:lpstr>Tradeoffs: Better, faster, cheaper</vt:lpstr>
      <vt:lpstr>Improved developer productivity</vt:lpstr>
      <vt:lpstr>Improved software sustainability</vt:lpstr>
      <vt:lpstr>Which of These Enhance Reproducibility?</vt:lpstr>
      <vt:lpstr>Personal Expectations</vt:lpstr>
      <vt:lpstr>Final Thoughts: Commitment to Quality</vt:lpstr>
      <vt:lpstr>A Few Concrete Recommendations</vt:lpstr>
      <vt:lpstr>(Personal) Productivity++ Initiative Ask: Is My Work _______ ?</vt:lpstr>
      <vt:lpstr>Summary</vt:lpstr>
      <vt:lpstr>Other resources</vt:lpstr>
      <vt:lpstr>Agenda</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198</cp:revision>
  <cp:lastPrinted>2017-11-02T18:35:01Z</cp:lastPrinted>
  <dcterms:created xsi:type="dcterms:W3CDTF">2018-11-06T17:28:56Z</dcterms:created>
  <dcterms:modified xsi:type="dcterms:W3CDTF">2020-02-02T17:18:19Z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