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5"/>
  </p:notesMasterIdLst>
  <p:handoutMasterIdLst>
    <p:handoutMasterId r:id="rId46"/>
  </p:handoutMasterIdLst>
  <p:sldIdLst>
    <p:sldId id="318" r:id="rId5"/>
    <p:sldId id="319" r:id="rId6"/>
    <p:sldId id="586" r:id="rId7"/>
    <p:sldId id="587" r:id="rId8"/>
    <p:sldId id="588" r:id="rId9"/>
    <p:sldId id="589" r:id="rId10"/>
    <p:sldId id="590" r:id="rId11"/>
    <p:sldId id="591" r:id="rId12"/>
    <p:sldId id="562" r:id="rId13"/>
    <p:sldId id="563" r:id="rId14"/>
    <p:sldId id="315" r:id="rId15"/>
    <p:sldId id="570" r:id="rId16"/>
    <p:sldId id="557" r:id="rId17"/>
    <p:sldId id="568" r:id="rId18"/>
    <p:sldId id="548" r:id="rId19"/>
    <p:sldId id="549" r:id="rId20"/>
    <p:sldId id="582" r:id="rId21"/>
    <p:sldId id="276" r:id="rId22"/>
    <p:sldId id="280" r:id="rId23"/>
    <p:sldId id="575" r:id="rId24"/>
    <p:sldId id="577" r:id="rId25"/>
    <p:sldId id="579" r:id="rId26"/>
    <p:sldId id="580" r:id="rId27"/>
    <p:sldId id="576" r:id="rId28"/>
    <p:sldId id="299" r:id="rId29"/>
    <p:sldId id="581" r:id="rId30"/>
    <p:sldId id="469" r:id="rId31"/>
    <p:sldId id="470" r:id="rId32"/>
    <p:sldId id="472" r:id="rId33"/>
    <p:sldId id="486" r:id="rId34"/>
    <p:sldId id="487" r:id="rId35"/>
    <p:sldId id="465" r:id="rId36"/>
    <p:sldId id="488" r:id="rId37"/>
    <p:sldId id="489" r:id="rId38"/>
    <p:sldId id="571" r:id="rId39"/>
    <p:sldId id="287" r:id="rId40"/>
    <p:sldId id="565" r:id="rId41"/>
    <p:sldId id="578" r:id="rId42"/>
    <p:sldId id="467" r:id="rId43"/>
    <p:sldId id="263" r:id="rId4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9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672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019424C-5189-C848-83CF-B45EF922D50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or full block vectorized input and output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wrappers to vectorize and configure the data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select derivative quantities to return with masking</a:t>
            </a:r>
          </a:p>
          <a:p>
            <a:endParaRPr lang="en-US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5" r:id="rId10"/>
    <p:sldLayoutId id="2147483958" r:id="rId11"/>
    <p:sldLayoutId id="2147483956" r:id="rId12"/>
    <p:sldLayoutId id="2147483957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78686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.uchicago.edu/site/flashcode/user_support/robodoc-FLASH4_4p6/home.py?submit=docs/source/physics/Eos/Eos_F90.html#robo3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lash.uchicago.edu/site/flashcode/user_support/robodoc-FLASH4_4p6/home.py?submit=docs/source/physics/Eos/Eos_getData_F90.html#robo398" TargetMode="External"/><Relationship Id="rId4" Type="http://schemas.openxmlformats.org/officeDocument/2006/relationships/hyperlink" Target="http://flash.uchicago.edu/site/flashcode/user_support/robodoc-FLASH4_4p6/home.py?submit=docs/source/physics/Eos/Eos_wrapped_F90.html#robo408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ECP 4</a:t>
            </a:r>
            <a:r>
              <a:rPr lang="en-US" sz="2000" baseline="30000" dirty="0"/>
              <a:t>th</a:t>
            </a:r>
            <a:r>
              <a:rPr lang="en-US" sz="2000" dirty="0"/>
              <a:t> Annual Meeting, Houston, Texas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43262" y="2013026"/>
            <a:ext cx="2377639" cy="4017451"/>
            <a:chOff x="578459" y="643786"/>
            <a:chExt cx="3170186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459" y="1493469"/>
              <a:ext cx="3170186" cy="861775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Architecture</a:t>
              </a:r>
            </a:p>
            <a:p>
              <a:r>
                <a:rPr lang="en-US" dirty="0"/>
                <a:t>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63553" y="1136229"/>
              <a:ext cx="1" cy="3572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10" idx="0"/>
            </p:cNvCxnSpPr>
            <p:nvPr/>
          </p:nvCxnSpPr>
          <p:spPr>
            <a:xfrm flipH="1">
              <a:off x="2158591" y="2355244"/>
              <a:ext cx="4961" cy="523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411495" y="2411375"/>
            <a:ext cx="1095172" cy="3619103"/>
            <a:chOff x="5164498" y="643786"/>
            <a:chExt cx="1460230" cy="4825471"/>
          </a:xfrm>
        </p:grpSpPr>
        <p:sp>
          <p:nvSpPr>
            <p:cNvPr id="14" name="TextBox 13"/>
            <p:cNvSpPr txBox="1"/>
            <p:nvPr/>
          </p:nvSpPr>
          <p:spPr>
            <a:xfrm>
              <a:off x="5324494" y="643786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4976814"/>
              <a:ext cx="1460230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5866524" y="1136229"/>
              <a:ext cx="37357" cy="38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19" idx="0"/>
            </p:cNvCxnSpPr>
            <p:nvPr/>
          </p:nvCxnSpPr>
          <p:spPr>
            <a:xfrm>
              <a:off x="5893218" y="4427582"/>
              <a:ext cx="1395" cy="5492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stCxn id="13" idx="1"/>
            <a:endCxn id="8" idx="1"/>
          </p:cNvCxnSpPr>
          <p:nvPr/>
        </p:nvCxnSpPr>
        <p:spPr>
          <a:xfrm rot="10800000">
            <a:off x="3643263" y="2973455"/>
            <a:ext cx="642721" cy="2872357"/>
          </a:xfrm>
          <a:prstGeom prst="bentConnector3">
            <a:avLst>
              <a:gd name="adj1" fmla="val 1355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8" idx="3"/>
            <a:endCxn id="16" idx="3"/>
          </p:cNvCxnSpPr>
          <p:nvPr/>
        </p:nvCxnSpPr>
        <p:spPr>
          <a:xfrm flipV="1">
            <a:off x="7458590" y="4251851"/>
            <a:ext cx="18361" cy="812705"/>
          </a:xfrm>
          <a:prstGeom prst="bentConnector3">
            <a:avLst>
              <a:gd name="adj1" fmla="val 134503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40618" y="13735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69708" y="13735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stCxn id="19" idx="1"/>
            <a:endCxn id="13" idx="3"/>
          </p:cNvCxnSpPr>
          <p:nvPr/>
        </p:nvCxnSpPr>
        <p:spPr>
          <a:xfrm rot="10800000">
            <a:off x="5393979" y="5845812"/>
            <a:ext cx="1017516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8" idx="3"/>
            <a:endCxn id="15" idx="1"/>
          </p:cNvCxnSpPr>
          <p:nvPr/>
        </p:nvCxnSpPr>
        <p:spPr>
          <a:xfrm>
            <a:off x="6020901" y="2973454"/>
            <a:ext cx="666849" cy="2833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1" idx="1"/>
            <a:endCxn id="4" idx="1"/>
          </p:cNvCxnSpPr>
          <p:nvPr/>
        </p:nvCxnSpPr>
        <p:spPr>
          <a:xfrm rot="10800000">
            <a:off x="4021605" y="2197692"/>
            <a:ext cx="502795" cy="2296610"/>
          </a:xfrm>
          <a:prstGeom prst="bentConnector3">
            <a:avLst>
              <a:gd name="adj1" fmla="val 35495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1" idx="3"/>
          </p:cNvCxnSpPr>
          <p:nvPr/>
        </p:nvCxnSpPr>
        <p:spPr>
          <a:xfrm rot="10800000">
            <a:off x="5132323" y="4494302"/>
            <a:ext cx="1279173" cy="135151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E6F2CA-08E2-BE44-BB49-184DC2AE3E05}"/>
              </a:ext>
            </a:extLst>
          </p:cNvPr>
          <p:cNvSpPr txBox="1"/>
          <p:nvPr/>
        </p:nvSpPr>
        <p:spPr>
          <a:xfrm>
            <a:off x="8740469" y="22097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802" y="422364"/>
            <a:ext cx="6435851" cy="510909"/>
          </a:xfrm>
        </p:spPr>
        <p:txBody>
          <a:bodyPr/>
          <a:lstStyle/>
          <a:p>
            <a:r>
              <a:rPr lang="en-US" dirty="0"/>
              <a:t>A successful model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Preparing 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41" y="1156185"/>
            <a:ext cx="11160961" cy="4422776"/>
          </a:xfrm>
        </p:spPr>
        <p:txBody>
          <a:bodyPr/>
          <a:lstStyle/>
          <a:p>
            <a:r>
              <a:rPr lang="en-US" dirty="0"/>
              <a:t>Much larger codes</a:t>
            </a:r>
          </a:p>
          <a:p>
            <a:pPr lvl="1"/>
            <a:r>
              <a:rPr lang="en-US" dirty="0"/>
              <a:t>Transition time much longer than before</a:t>
            </a:r>
          </a:p>
          <a:p>
            <a:pPr lvl="1"/>
            <a:r>
              <a:rPr lang="en-US" dirty="0"/>
              <a:t>Platform life &lt;&lt;&lt; code lifecycle</a:t>
            </a:r>
          </a:p>
          <a:p>
            <a:pPr lvl="1"/>
            <a:r>
              <a:rPr lang="en-US" dirty="0"/>
              <a:t>Platform life ~= transition time</a:t>
            </a:r>
          </a:p>
          <a:p>
            <a:pPr lvl="1"/>
            <a:r>
              <a:rPr lang="en-US" dirty="0"/>
              <a:t>Same generation has different platforms</a:t>
            </a:r>
          </a:p>
          <a:p>
            <a:r>
              <a:rPr lang="en-US" dirty="0"/>
              <a:t>No single machine model to program to</a:t>
            </a:r>
          </a:p>
          <a:p>
            <a:r>
              <a:rPr lang="en-US" dirty="0"/>
              <a:t>Need to deepen parallel hierarchy and lift abstraction</a:t>
            </a:r>
          </a:p>
          <a:p>
            <a:pPr lvl="1"/>
            <a:r>
              <a:rPr lang="en-US" dirty="0"/>
              <a:t>Let abstraction and middle layers do the heavy lifting for portability</a:t>
            </a:r>
          </a:p>
          <a:p>
            <a:pPr lvl="1"/>
            <a:r>
              <a:rPr lang="en-US" dirty="0"/>
              <a:t>Many ideas, little convergence.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2084907" y="153297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Things to Consider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1799503" y="812745"/>
            <a:ext cx="8654660" cy="417112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534" y="4983871"/>
            <a:ext cx="7312129" cy="969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Institute an extremely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847-61DA-3B48-9F77-626C27F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D5F-A53C-1F41-95EC-B2CA8BF9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524000"/>
            <a:ext cx="7010400" cy="4572000"/>
          </a:xfrm>
        </p:spPr>
        <p:txBody>
          <a:bodyPr/>
          <a:lstStyle/>
          <a:p>
            <a:r>
              <a:rPr lang="en-US" sz="2400" dirty="0"/>
              <a:t>Composing tasks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endParaRPr lang="en-US" dirty="0"/>
          </a:p>
          <a:p>
            <a:r>
              <a:rPr lang="en-US" sz="2400" dirty="0"/>
              <a:t>Task orchestration</a:t>
            </a:r>
          </a:p>
          <a:p>
            <a:pPr lvl="1"/>
            <a:r>
              <a:rPr lang="en-US" dirty="0"/>
              <a:t>Mapping tasks to devices</a:t>
            </a:r>
          </a:p>
          <a:p>
            <a:pPr lvl="2"/>
            <a:r>
              <a:rPr lang="en-US" sz="2400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979612" y="1361343"/>
            <a:ext cx="1752600" cy="1143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Real view : A </a:t>
            </a:r>
          </a:p>
          <a:p>
            <a:r>
              <a:rPr lang="en-US" dirty="0"/>
              <a:t>whole domain </a:t>
            </a:r>
          </a:p>
          <a:p>
            <a:r>
              <a:rPr lang="en-US" dirty="0"/>
              <a:t>with many 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055812" y="2963927"/>
            <a:ext cx="16002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42012" y="1361343"/>
            <a:ext cx="1828800" cy="114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 :</a:t>
            </a:r>
          </a:p>
          <a:p>
            <a:r>
              <a:rPr lang="en-US" dirty="0"/>
              <a:t>domain sections </a:t>
            </a:r>
          </a:p>
          <a:p>
            <a:r>
              <a:rPr lang="en-US" dirty="0"/>
              <a:t>as stand-alone </a:t>
            </a:r>
          </a:p>
          <a:p>
            <a:r>
              <a:rPr lang="en-US" dirty="0"/>
              <a:t>computation unit </a:t>
            </a:r>
          </a:p>
          <a:p>
            <a:endParaRPr 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987190" y="4126639"/>
            <a:ext cx="1763174" cy="1295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</a:t>
            </a:r>
          </a:p>
          <a:p>
            <a:r>
              <a:rPr lang="en-US" dirty="0"/>
              <a:t>collection of</a:t>
            </a:r>
          </a:p>
          <a:p>
            <a:r>
              <a:rPr lang="en-US" dirty="0"/>
              <a:t>components </a:t>
            </a:r>
          </a:p>
          <a:p>
            <a:endParaRPr lang="en-US" dirty="0"/>
          </a:p>
        </p:txBody>
      </p:sp>
      <p:cxnSp>
        <p:nvCxnSpPr>
          <p:cNvPr id="24" name="Elbow Connector 23"/>
          <p:cNvCxnSpPr>
            <a:stCxn id="18441" idx="2"/>
            <a:endCxn id="39" idx="1"/>
          </p:cNvCxnSpPr>
          <p:nvPr/>
        </p:nvCxnSpPr>
        <p:spPr>
          <a:xfrm rot="16200000" flipH="1">
            <a:off x="3011645" y="3798794"/>
            <a:ext cx="819812" cy="113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561378" y="2426961"/>
            <a:ext cx="1763174" cy="2995078"/>
            <a:chOff x="7076026" y="2793833"/>
            <a:chExt cx="1763174" cy="2995078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7169698" y="2793833"/>
              <a:ext cx="1632442" cy="1143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Memory</a:t>
              </a:r>
            </a:p>
            <a:p>
              <a:r>
                <a:rPr lang="en-US" dirty="0"/>
                <a:t>access and </a:t>
              </a:r>
            </a:p>
            <a:p>
              <a:r>
                <a:rPr lang="en-US" dirty="0"/>
                <a:t>compute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076026" y="4493510"/>
              <a:ext cx="1763174" cy="1295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Parallelization</a:t>
              </a:r>
            </a:p>
            <a:p>
              <a:r>
                <a:rPr lang="en-US" dirty="0"/>
                <a:t>and scaling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87190" y="1361344"/>
            <a:ext cx="1731252" cy="114379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Spatial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32212" y="1932843"/>
            <a:ext cx="254978" cy="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718442" y="1933241"/>
            <a:ext cx="2235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>
            <a:off x="2855912" y="2504343"/>
            <a:ext cx="0" cy="45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9" idx="3"/>
            <a:endCxn id="18436" idx="2"/>
          </p:cNvCxnSpPr>
          <p:nvPr/>
        </p:nvCxnSpPr>
        <p:spPr>
          <a:xfrm flipV="1">
            <a:off x="5750364" y="2505137"/>
            <a:ext cx="1106048" cy="2269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827212" y="218043"/>
            <a:ext cx="8229600" cy="510909"/>
          </a:xfrm>
        </p:spPr>
        <p:txBody>
          <a:bodyPr/>
          <a:lstStyle/>
          <a:p>
            <a:r>
              <a:rPr lang="en-US" dirty="0"/>
              <a:t>Example: PDE’s</a:t>
            </a:r>
          </a:p>
        </p:txBody>
      </p:sp>
      <p:cxnSp>
        <p:nvCxnSpPr>
          <p:cNvPr id="20" name="Elbow Connector 19"/>
          <p:cNvCxnSpPr>
            <a:stCxn id="18436" idx="3"/>
            <a:endCxn id="18437" idx="0"/>
          </p:cNvCxnSpPr>
          <p:nvPr/>
        </p:nvCxnSpPr>
        <p:spPr>
          <a:xfrm>
            <a:off x="7770813" y="1933241"/>
            <a:ext cx="1700459" cy="4937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6337140" y="1020814"/>
            <a:ext cx="1621500" cy="4590149"/>
          </a:xfrm>
          <a:prstGeom prst="bentConnector3">
            <a:avLst>
              <a:gd name="adj1" fmla="val 71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5978348" y="2987382"/>
            <a:ext cx="17526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Abstraction at </a:t>
            </a:r>
          </a:p>
          <a:p>
            <a:r>
              <a:rPr lang="en-US" dirty="0"/>
              <a:t>solver level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6" name="Straight Arrow Connector 85"/>
          <p:cNvCxnSpPr>
            <a:endCxn id="85" idx="0"/>
          </p:cNvCxnSpPr>
          <p:nvPr/>
        </p:nvCxnSpPr>
        <p:spPr>
          <a:xfrm>
            <a:off x="6854648" y="260638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8561379" y="1359970"/>
            <a:ext cx="1696199" cy="857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code </a:t>
            </a:r>
          </a:p>
          <a:p>
            <a:r>
              <a:rPr lang="en-US"/>
              <a:t>transformation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flipV="1">
            <a:off x="7730948" y="1788654"/>
            <a:ext cx="830430" cy="16940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87" idx="2"/>
          </p:cNvCxnSpPr>
          <p:nvPr/>
        </p:nvCxnSpPr>
        <p:spPr>
          <a:xfrm>
            <a:off x="9409479" y="2217338"/>
            <a:ext cx="0" cy="20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87" idx="1"/>
          </p:cNvCxnSpPr>
          <p:nvPr/>
        </p:nvCxnSpPr>
        <p:spPr>
          <a:xfrm>
            <a:off x="7770812" y="1788654"/>
            <a:ext cx="7905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6187558" y="4213928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Fusing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187558" y="5029634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Dynamic </a:t>
            </a:r>
          </a:p>
          <a:p>
            <a:r>
              <a:rPr lang="en-US" dirty="0"/>
              <a:t>Scheduling</a:t>
            </a:r>
          </a:p>
        </p:txBody>
      </p:sp>
      <p:cxnSp>
        <p:nvCxnSpPr>
          <p:cNvPr id="93" name="Elbow Connector 92"/>
          <p:cNvCxnSpPr>
            <a:endCxn id="91" idx="1"/>
          </p:cNvCxnSpPr>
          <p:nvPr/>
        </p:nvCxnSpPr>
        <p:spPr>
          <a:xfrm flipV="1">
            <a:off x="5748600" y="4537778"/>
            <a:ext cx="438958" cy="3378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2" idx="1"/>
          </p:cNvCxnSpPr>
          <p:nvPr/>
        </p:nvCxnSpPr>
        <p:spPr>
          <a:xfrm>
            <a:off x="5748600" y="4875584"/>
            <a:ext cx="438958" cy="477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1" idx="3"/>
          </p:cNvCxnSpPr>
          <p:nvPr/>
        </p:nvCxnSpPr>
        <p:spPr>
          <a:xfrm flipV="1">
            <a:off x="7950732" y="2998462"/>
            <a:ext cx="704318" cy="1539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92" idx="3"/>
          </p:cNvCxnSpPr>
          <p:nvPr/>
        </p:nvCxnSpPr>
        <p:spPr>
          <a:xfrm flipV="1">
            <a:off x="7950732" y="4774340"/>
            <a:ext cx="610646" cy="5791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infrastructure 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cxnSpLocks/>
          </p:cNvCxnSpPr>
          <p:nvPr/>
        </p:nvCxnSpPr>
        <p:spPr>
          <a:xfrm>
            <a:off x="7352040" y="232212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2118497" y="4050852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AMR infrastructure: refinement, load balancing, work redistribution</a:t>
            </a:r>
          </a:p>
          <a:p>
            <a:r>
              <a:rPr lang="en-US" sz="2400" dirty="0"/>
              <a:t>Scheduling and data movement at block and operator level</a:t>
            </a:r>
          </a:p>
        </p:txBody>
      </p:sp>
    </p:spTree>
    <p:extLst>
      <p:ext uri="{BB962C8B-B14F-4D97-AF65-F5344CB8AC3E}">
        <p14:creationId xmlns:p14="http://schemas.microsoft.com/office/powerpoint/2010/main" val="154915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operators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943161" y="1602678"/>
            <a:ext cx="4472881" cy="237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Data orchestration for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6840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8"/>
            <a:ext cx="11372473" cy="54466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James M. </a:t>
            </a:r>
            <a:r>
              <a:rPr lang="en-US" sz="1800" b="1" dirty="0" err="1"/>
              <a:t>Willenbring</a:t>
            </a:r>
            <a:r>
              <a:rPr lang="en-US" sz="1800" b="1" dirty="0"/>
              <a:t>, Better Scientific Software tutorial, in </a:t>
            </a:r>
            <a:r>
              <a:rPr lang="en-US" sz="1800" b="1" dirty="0" err="1"/>
              <a:t>Exascale</a:t>
            </a:r>
            <a:r>
              <a:rPr lang="en-US" sz="1800" b="1" dirty="0"/>
              <a:t> Computing Project Fourth Annual Meeting, Houston, Texas. DOI: </a:t>
            </a:r>
            <a:r>
              <a:rPr lang="en-US" sz="1800" b="1" dirty="0">
                <a:hlinkClick r:id="rId4"/>
              </a:rPr>
              <a:t>10.6084/m9.figshare.11786868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Module Authors,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Alicia </a:t>
            </a:r>
            <a:r>
              <a:rPr lang="en-US" sz="1600" dirty="0" err="1"/>
              <a:t>Klinvex</a:t>
            </a:r>
            <a:r>
              <a:rPr lang="en-US" sz="1600" dirty="0"/>
              <a:t>, Katherine Riley, and James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7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4996" y="5235087"/>
            <a:ext cx="6894644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14" y="1414246"/>
            <a:ext cx="6741159" cy="47551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F3E3B-8089-3A47-AFE3-819CC2E57B25}"/>
              </a:ext>
            </a:extLst>
          </p:cNvPr>
          <p:cNvSpPr/>
          <p:nvPr/>
        </p:nvSpPr>
        <p:spPr>
          <a:xfrm>
            <a:off x="3762632" y="1066800"/>
            <a:ext cx="8124567" cy="45122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First line of defense – code coverage tools  (demo later)</a:t>
            </a:r>
          </a:p>
          <a:p>
            <a:r>
              <a:rPr lang="en-US" dirty="0"/>
              <a:t>Necessary but not sufficient – don’t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8547341-31C4-FF4E-B34F-A69A93819094}"/>
              </a:ext>
            </a:extLst>
          </p:cNvPr>
          <p:cNvSpPr txBox="1">
            <a:spLocks/>
          </p:cNvSpPr>
          <p:nvPr/>
        </p:nvSpPr>
        <p:spPr bwMode="auto">
          <a:xfrm>
            <a:off x="3762633" y="1218193"/>
            <a:ext cx="7975600" cy="44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Some 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840" y="1208315"/>
            <a:ext cx="7949966" cy="4129181"/>
          </a:xfrm>
        </p:spPr>
        <p:txBody>
          <a:bodyPr/>
          <a:lstStyle/>
          <a:p>
            <a:r>
              <a:rPr lang="en-US" dirty="0"/>
              <a:t>Many efforts to provide tools to application developers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: Integrated Option with polymorphic arrays</a:t>
            </a:r>
          </a:p>
          <a:p>
            <a:pPr lvl="1"/>
            <a:r>
              <a:rPr lang="en-US" dirty="0"/>
              <a:t>Raja : </a:t>
            </a:r>
          </a:p>
          <a:p>
            <a:pPr lvl="1"/>
            <a:r>
              <a:rPr lang="en-US" dirty="0" err="1"/>
              <a:t>TiDA</a:t>
            </a:r>
            <a:r>
              <a:rPr lang="en-US" dirty="0"/>
              <a:t>, HTA : managing tiling abstractions</a:t>
            </a:r>
          </a:p>
          <a:p>
            <a:pPr lvl="1"/>
            <a:r>
              <a:rPr lang="en-US" dirty="0" err="1"/>
              <a:t>GridTools</a:t>
            </a:r>
            <a:r>
              <a:rPr lang="en-US" dirty="0"/>
              <a:t> : comprehensive solution from CSCS-ETH</a:t>
            </a:r>
          </a:p>
          <a:p>
            <a:pPr lvl="1"/>
            <a:r>
              <a:rPr lang="en-US" dirty="0"/>
              <a:t>Dash : managing multilevel locality</a:t>
            </a:r>
          </a:p>
          <a:p>
            <a:pPr lvl="1"/>
            <a:r>
              <a:rPr lang="en-US" dirty="0"/>
              <a:t>Task based processing – OCR, charm++, HPX, Quark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Language based solutions – Julia, Chapel, UPC++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Domain specific languages </a:t>
            </a:r>
          </a:p>
        </p:txBody>
      </p:sp>
    </p:spTree>
    <p:extLst>
      <p:ext uri="{BB962C8B-B14F-4D97-AF65-F5344CB8AC3E}">
        <p14:creationId xmlns:p14="http://schemas.microsoft.com/office/powerpoint/2010/main" val="4163035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411480"/>
            <a:ext cx="11372473" cy="929485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Example From FLASH:</a:t>
            </a:r>
            <a:b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</a:b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EOS interface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8828"/>
            <a:ext cx="6903141" cy="4318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Hierarchy in complexity of interfaces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3"/>
              </a:rPr>
              <a:t>collection of points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4"/>
              </a:rPr>
              <a:t>sections of a block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Different levels in the hierarchy give different degrees of control to the client routines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Most of the complexity is completely hidden from casual users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More sophisticated users can bypass the wrappers for greater control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Done with elaborate machinery of 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  <a:hlinkClick r:id="rId5"/>
              </a:rPr>
              <a:t>masks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and defined constants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  <a:buFont typeface="Zapf Dingbats" charset="0"/>
              <a:buNone/>
            </a:pPr>
            <a:endParaRPr lang="en-US" dirty="0">
              <a:latin typeface="Arial" charset="0"/>
              <a:ea typeface="ヒラギノ角ゴ Pro W3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A35B-2EC2-1346-85B9-FC6B5844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71" y="1468828"/>
            <a:ext cx="412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2:30pm-2:35pm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2:35pm-3:00pm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3:00pm-3:30pm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Jim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3:30pm-4:00pm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4:00pm-4:30pm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4:30pm-5:15pm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5:15pm-5:45pm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Jim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5:45pm-6:00pm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E934B0-5AF1-4732-B988-CEBC9AEB1C51}"/>
              </a:ext>
            </a:extLst>
          </p:cNvPr>
          <p:cNvGrpSpPr/>
          <p:nvPr/>
        </p:nvGrpSpPr>
        <p:grpSpPr>
          <a:xfrm>
            <a:off x="79513" y="3708246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BA4CE6-6494-4E7A-87A7-D9ACD3EF6AB3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90B86C2-C521-4209-B341-CEF82F7DCBF2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C01F38B-2C75-4658-90E2-676FFBCA60C3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30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</a:p>
          <a:p>
            <a:pPr algn="ctr"/>
            <a:r>
              <a:rPr lang="en-US" dirty="0"/>
              <a:t>Wrong incentives</a:t>
            </a:r>
          </a:p>
          <a:p>
            <a:pPr algn="ctr"/>
            <a:r>
              <a:rPr lang="en-US" dirty="0"/>
              <a:t>Designing good tests is hard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1088</TotalTime>
  <Words>2339</Words>
  <Application>Microsoft Office PowerPoint</Application>
  <PresentationFormat>Custom</PresentationFormat>
  <Paragraphs>548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Wingdings</vt:lpstr>
      <vt:lpstr>Zapf Dingbats</vt:lpstr>
      <vt:lpstr>Presentations (Wide Screen)</vt:lpstr>
      <vt:lpstr>Software Design and Testing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successful model</vt:lpstr>
      <vt:lpstr>Preparing for future</vt:lpstr>
      <vt:lpstr>Things to Consider</vt:lpstr>
      <vt:lpstr>Design Approach </vt:lpstr>
      <vt:lpstr>Example: PDE’s</vt:lpstr>
      <vt:lpstr>Components in play: infrastructure </vt:lpstr>
      <vt:lpstr>Components in Play: operators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Good Testing Practices</vt:lpstr>
      <vt:lpstr>Test Development</vt:lpstr>
      <vt:lpstr>Challenges with legacy codes</vt:lpstr>
      <vt:lpstr>Example from E3SM </vt:lpstr>
      <vt:lpstr>Workarounds for Granularity</vt:lpstr>
      <vt:lpstr>Example from FLASH</vt:lpstr>
      <vt:lpstr>Example from Flash</vt:lpstr>
      <vt:lpstr>Example from FLASH</vt:lpstr>
      <vt:lpstr>Example from FLASH</vt:lpstr>
      <vt:lpstr>Selection of tests</vt:lpstr>
      <vt:lpstr>Why not always use the most stringent testing?</vt:lpstr>
      <vt:lpstr>Test Selection</vt:lpstr>
      <vt:lpstr>Example </vt:lpstr>
      <vt:lpstr>PowerPoint Presentation</vt:lpstr>
      <vt:lpstr>Some available Options</vt:lpstr>
      <vt:lpstr>Example From FLASH: EOS interface Design</vt:lpstr>
      <vt:lpstr>Regular Testing</vt:lpstr>
      <vt:lpstr>Commonalities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329</cp:revision>
  <cp:lastPrinted>2017-11-02T18:35:01Z</cp:lastPrinted>
  <dcterms:created xsi:type="dcterms:W3CDTF">2018-11-06T17:28:56Z</dcterms:created>
  <dcterms:modified xsi:type="dcterms:W3CDTF">2020-02-03T16:22:03Z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