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562" r:id="rId5"/>
    <p:sldId id="537" r:id="rId6"/>
    <p:sldId id="538" r:id="rId7"/>
    <p:sldId id="565" r:id="rId8"/>
    <p:sldId id="543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6327" autoAdjust="0"/>
  </p:normalViewPr>
  <p:slideViewPr>
    <p:cSldViewPr snapToGrid="0" showGuides="1">
      <p:cViewPr varScale="1">
        <p:scale>
          <a:sx n="119" d="100"/>
          <a:sy n="119" d="100"/>
        </p:scale>
        <p:origin x="1168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example to use GitLab? Should we even have this part? Stress getting things generally in order so they are adaptable to ECP 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should reference other presentations at the annual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7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example to use GitLab? Should we even have this part? Stress getting things generally in order so they are adaptable to ECP 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8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dropping this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i.gitla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91F-B429-844D-A9A3-EFDF22D0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Alternatives, e.g. </a:t>
            </a:r>
            <a:r>
              <a:rPr lang="en-US" dirty="0" err="1"/>
              <a:t>gitlab</a:t>
            </a:r>
            <a:r>
              <a:rPr lang="en-US" dirty="0"/>
              <a:t>, circle-ci, and Travis CI: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7D88E3-D69A-A047-A73A-C5360D3DB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6" y="1522737"/>
            <a:ext cx="7723941" cy="3820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5C62A-E27E-0A4E-8E14-0B32EAE42BDB}"/>
              </a:ext>
            </a:extLst>
          </p:cNvPr>
          <p:cNvSpPr txBox="1"/>
          <p:nvPr/>
        </p:nvSpPr>
        <p:spPr>
          <a:xfrm>
            <a:off x="4034118" y="1778561"/>
            <a:ext cx="3216536" cy="4339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.</a:t>
            </a:r>
            <a:r>
              <a:rPr lang="en-US" dirty="0" err="1"/>
              <a:t>travis.yml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19DD-9E6F-0944-9C8A-1F9475F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Testing is one part of the “Shift Left” movement in 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ED823-C063-BC42-B321-08875B3B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90" y="1736725"/>
            <a:ext cx="7198744" cy="404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942554-D67B-1449-871A-54E53CB5BB53}"/>
              </a:ext>
            </a:extLst>
          </p:cNvPr>
          <p:cNvSpPr/>
          <p:nvPr/>
        </p:nvSpPr>
        <p:spPr>
          <a:xfrm>
            <a:off x="8242124" y="5106444"/>
            <a:ext cx="918575" cy="158663"/>
          </a:xfrm>
          <a:prstGeom prst="rect">
            <a:avLst/>
          </a:prstGeom>
          <a:solidFill>
            <a:srgbClr val="5AC0F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Advantage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0FD-A37F-BB47-9F27-A87E5C3B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02920"/>
          </a:xfrm>
        </p:spPr>
        <p:txBody>
          <a:bodyPr/>
          <a:lstStyle/>
          <a:p>
            <a:r>
              <a:rPr lang="en-US" dirty="0"/>
              <a:t>ECP CI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4B5D-AF1C-4546-8C2C-E19815C9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70000"/>
            <a:ext cx="11369809" cy="4876800"/>
          </a:xfrm>
        </p:spPr>
        <p:txBody>
          <a:bodyPr/>
          <a:lstStyle/>
          <a:p>
            <a:r>
              <a:rPr lang="en-US" dirty="0"/>
              <a:t>ECP investing in GitLab for complex-wide CI</a:t>
            </a:r>
          </a:p>
          <a:p>
            <a:r>
              <a:rPr lang="en-US" dirty="0"/>
              <a:t>Complex-wide Federation</a:t>
            </a:r>
          </a:p>
          <a:p>
            <a:pPr lvl="1"/>
            <a:r>
              <a:rPr lang="en-US" dirty="0"/>
              <a:t>Many hurdles still to overcome</a:t>
            </a:r>
          </a:p>
          <a:p>
            <a:pPr lvl="1"/>
            <a:endParaRPr lang="en-US" dirty="0"/>
          </a:p>
          <a:p>
            <a:r>
              <a:rPr lang="en-US" dirty="0"/>
              <a:t>More about ECP CI at the Annual Meeting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Benefitting From ECP CI</a:t>
            </a:r>
          </a:p>
          <a:p>
            <a:pPr lvl="2"/>
            <a:r>
              <a:rPr lang="en-US" dirty="0"/>
              <a:t>Wednesday 2:30-3:30 Eastern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ECP CI Startup Tutorial</a:t>
            </a:r>
          </a:p>
          <a:p>
            <a:pPr lvl="2"/>
            <a:r>
              <a:rPr lang="en-US" dirty="0"/>
              <a:t>Friday 2:30-6 Eastern</a:t>
            </a:r>
          </a:p>
          <a:p>
            <a:r>
              <a:rPr lang="en-US" dirty="0"/>
              <a:t>Documentation and on-boarding help</a:t>
            </a:r>
          </a:p>
          <a:p>
            <a:pPr lvl="1"/>
            <a:r>
              <a:rPr lang="en-US" dirty="0">
                <a:hlinkClick r:id="rId3"/>
              </a:rPr>
              <a:t>https://ecp-ci.gitlab.io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oogle Shape;824;p110">
            <a:extLst>
              <a:ext uri="{FF2B5EF4-FFF2-40B4-BE49-F238E27FC236}">
                <a16:creationId xmlns:a16="http://schemas.microsoft.com/office/drawing/2014/main" id="{03AE07CE-79CF-D14F-A7F7-2BE3BBB5E75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64" y="411480"/>
            <a:ext cx="5296184" cy="323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0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91F-B429-844D-A9A3-EFDF22D0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CI: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108B-CD54-E149-B6CA-A0A3EE1AD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Setting up CI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F5472-60F3-D645-83CE-6639ADC9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236" y="464478"/>
            <a:ext cx="5531934" cy="821190"/>
          </a:xfrm>
        </p:spPr>
        <p:txBody>
          <a:bodyPr/>
          <a:lstStyle/>
          <a:p>
            <a:pPr algn="ctr"/>
            <a:r>
              <a:rPr lang="en-US" dirty="0"/>
              <a:t>Example .travis.yml file</a:t>
            </a:r>
            <a:br>
              <a:rPr lang="en-US" dirty="0"/>
            </a:br>
            <a:r>
              <a:rPr lang="en-US" dirty="0"/>
              <a:t>(also doing coverage analysis)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B0EB98-4702-6C4D-A4B7-3126ED4B014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7976" y="2868930"/>
          <a:ext cx="560780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301">
                  <a:extLst>
                    <a:ext uri="{9D8B030D-6E8A-4147-A177-3AD203B41FA5}">
                      <a16:colId xmlns:a16="http://schemas.microsoft.com/office/drawing/2014/main" val="3111521380"/>
                    </a:ext>
                  </a:extLst>
                </a:gridCol>
                <a:gridCol w="2721166">
                  <a:extLst>
                    <a:ext uri="{9D8B030D-6E8A-4147-A177-3AD203B41FA5}">
                      <a16:colId xmlns:a16="http://schemas.microsoft.com/office/drawing/2014/main" val="3277590920"/>
                    </a:ext>
                  </a:extLst>
                </a:gridCol>
                <a:gridCol w="1837339">
                  <a:extLst>
                    <a:ext uri="{9D8B030D-6E8A-4147-A177-3AD203B41FA5}">
                      <a16:colId xmlns:a16="http://schemas.microsoft.com/office/drawing/2014/main" val="188826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repo YAML file [&amp; repo scripts]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/.travis.yml in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root of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page configurator +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repo YAML file [&amp; repo scripts]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/.gitlab-ci.yml in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root of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7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Bamboo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page configurator +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repo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GitHub Actions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Repo YAML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/workflows/&lt;</a:t>
                      </a:r>
                      <a:r>
                        <a:rPr lang="en-US" sz="1600" dirty="0" err="1"/>
                        <a:t>test_name</a:t>
                      </a:r>
                      <a:r>
                        <a:rPr lang="en-US" sz="1600" dirty="0"/>
                        <a:t>&gt;.</a:t>
                      </a:r>
                      <a:r>
                        <a:rPr lang="en-US" sz="1600" dirty="0" err="1"/>
                        <a:t>yml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19693"/>
                  </a:ext>
                </a:extLst>
              </a:tr>
            </a:tbl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C0D2DD-E395-3644-BA4C-26C87C4EB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5"/>
          <a:stretch/>
        </p:blipFill>
        <p:spPr>
          <a:xfrm>
            <a:off x="6244236" y="1630496"/>
            <a:ext cx="5487389" cy="4504874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702A1A8-B22A-4501-B63A-95EC57F4F262}"/>
              </a:ext>
            </a:extLst>
          </p:cNvPr>
          <p:cNvSpPr/>
          <p:nvPr/>
        </p:nvSpPr>
        <p:spPr>
          <a:xfrm rot="10800000">
            <a:off x="8254837" y="5124756"/>
            <a:ext cx="289352" cy="501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EBC9-9F38-478B-8F91-8ACBAD2509E2}"/>
              </a:ext>
            </a:extLst>
          </p:cNvPr>
          <p:cNvSpPr txBox="1"/>
          <p:nvPr/>
        </p:nvSpPr>
        <p:spPr>
          <a:xfrm>
            <a:off x="8544189" y="5171011"/>
            <a:ext cx="2330382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Specify environment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E976A7E-F137-4162-B7DD-2D56C4ECEB97}"/>
              </a:ext>
            </a:extLst>
          </p:cNvPr>
          <p:cNvSpPr/>
          <p:nvPr/>
        </p:nvSpPr>
        <p:spPr>
          <a:xfrm rot="10800000">
            <a:off x="8254837" y="5759280"/>
            <a:ext cx="264488" cy="240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690F6-ABD5-44F9-B720-60FDFD469961}"/>
              </a:ext>
            </a:extLst>
          </p:cNvPr>
          <p:cNvSpPr txBox="1"/>
          <p:nvPr/>
        </p:nvSpPr>
        <p:spPr>
          <a:xfrm>
            <a:off x="8519325" y="5658754"/>
            <a:ext cx="2574039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Commands to run test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A4B79-E36B-4416-81E6-62D1378C9205}"/>
              </a:ext>
            </a:extLst>
          </p:cNvPr>
          <p:cNvCxnSpPr>
            <a:cxnSpLocks/>
          </p:cNvCxnSpPr>
          <p:nvPr/>
        </p:nvCxnSpPr>
        <p:spPr>
          <a:xfrm flipV="1">
            <a:off x="5944589" y="5658756"/>
            <a:ext cx="587829" cy="6290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18D967-5A4E-4B62-8BDE-3AA95A29BE3F}"/>
              </a:ext>
            </a:extLst>
          </p:cNvPr>
          <p:cNvSpPr txBox="1"/>
          <p:nvPr/>
        </p:nvSpPr>
        <p:spPr>
          <a:xfrm>
            <a:off x="2869015" y="6092719"/>
            <a:ext cx="3176767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Keywords defined by service</a:t>
            </a:r>
            <a:br>
              <a:rPr lang="en-US" dirty="0"/>
            </a:br>
            <a:r>
              <a:rPr lang="en-US" dirty="0"/>
              <a:t>provider’s YAML docs</a:t>
            </a:r>
          </a:p>
        </p:txBody>
      </p:sp>
    </p:spTree>
    <p:extLst>
      <p:ext uri="{BB962C8B-B14F-4D97-AF65-F5344CB8AC3E}">
        <p14:creationId xmlns:p14="http://schemas.microsoft.com/office/powerpoint/2010/main" val="42564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0C0E-5E82-574E-B524-B781EB4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69" y="411479"/>
            <a:ext cx="3127512" cy="430317"/>
          </a:xfrm>
        </p:spPr>
        <p:txBody>
          <a:bodyPr/>
          <a:lstStyle/>
          <a:p>
            <a:pPr algn="ctr"/>
            <a:r>
              <a:rPr lang="en-US" dirty="0"/>
              <a:t>travis-ci.com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32597D-EF26-794C-9ADB-0318B7793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491" y="1027372"/>
            <a:ext cx="4953868" cy="558424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B9F989-DF5E-4449-A55E-0CD553CAD4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06678" y="1027373"/>
            <a:ext cx="4759656" cy="59553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4158E8-36C6-FB45-8EB9-DA6E06DF475A}"/>
              </a:ext>
            </a:extLst>
          </p:cNvPr>
          <p:cNvSpPr txBox="1">
            <a:spLocks/>
          </p:cNvSpPr>
          <p:nvPr/>
        </p:nvSpPr>
        <p:spPr bwMode="auto">
          <a:xfrm>
            <a:off x="7853445" y="411479"/>
            <a:ext cx="2266122" cy="43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dirty="0"/>
              <a:t>codecov.io</a:t>
            </a:r>
          </a:p>
        </p:txBody>
      </p:sp>
    </p:spTree>
    <p:extLst>
      <p:ext uri="{BB962C8B-B14F-4D97-AF65-F5344CB8AC3E}">
        <p14:creationId xmlns:p14="http://schemas.microsoft.com/office/powerpoint/2010/main" val="34628599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6762</TotalTime>
  <Words>270</Words>
  <Application>Microsoft Macintosh PowerPoint</Application>
  <PresentationFormat>Custom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Presentations (Wide Screen)</vt:lpstr>
      <vt:lpstr>Many Alternatives, e.g. gitlab, circle-ci, and Travis CI: </vt:lpstr>
      <vt:lpstr>CI Testing is one part of the “Shift Left” movement in DevOps</vt:lpstr>
      <vt:lpstr>ECP CI Resources</vt:lpstr>
      <vt:lpstr>Getting started with CI: </vt:lpstr>
      <vt:lpstr>travis-ci.com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Watson, Gregory</cp:lastModifiedBy>
  <cp:revision>226</cp:revision>
  <cp:lastPrinted>2017-11-02T18:35:01Z</cp:lastPrinted>
  <dcterms:created xsi:type="dcterms:W3CDTF">2018-11-06T17:28:56Z</dcterms:created>
  <dcterms:modified xsi:type="dcterms:W3CDTF">2021-10-04T21:32:34Z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