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256" r:id="rId5"/>
    <p:sldId id="321" r:id="rId6"/>
    <p:sldId id="322" r:id="rId7"/>
    <p:sldId id="323" r:id="rId8"/>
    <p:sldId id="325" r:id="rId9"/>
    <p:sldId id="326" r:id="rId10"/>
    <p:sldId id="327" r:id="rId11"/>
    <p:sldId id="328" r:id="rId12"/>
    <p:sldId id="329" r:id="rId13"/>
    <p:sldId id="330" r:id="rId14"/>
    <p:sldId id="332" r:id="rId15"/>
    <p:sldId id="331" r:id="rId16"/>
    <p:sldId id="336" r:id="rId17"/>
    <p:sldId id="341" r:id="rId18"/>
    <p:sldId id="346" r:id="rId19"/>
    <p:sldId id="338" r:id="rId20"/>
    <p:sldId id="345" r:id="rId21"/>
    <p:sldId id="335" r:id="rId22"/>
    <p:sldId id="342" r:id="rId23"/>
    <p:sldId id="343" r:id="rId24"/>
    <p:sldId id="339" r:id="rId25"/>
    <p:sldId id="344"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4" autoAdjust="0"/>
    <p:restoredTop sz="75600" autoAdjust="0"/>
  </p:normalViewPr>
  <p:slideViewPr>
    <p:cSldViewPr snapToGrid="0" showGuides="1">
      <p:cViewPr varScale="1">
        <p:scale>
          <a:sx n="167" d="100"/>
          <a:sy n="167" d="100"/>
        </p:scale>
        <p:origin x="348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believe that this is also known as debriefing.</a:t>
            </a:r>
          </a:p>
          <a:p>
            <a:endParaRPr lang="en-US" dirty="0"/>
          </a:p>
          <a:p>
            <a:r>
              <a:rPr lang="en-US" dirty="0"/>
              <a:t>When we go through experiences we can grow and improve.  But processes exist to help us maximize that growth and improvement.</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documents are alike.</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no filtering.  We often believe in the moment that we can predict what will be relevant and useful.  We are usually wrong.</a:t>
            </a:r>
          </a:p>
          <a:p>
            <a:endParaRPr lang="en-US" dirty="0"/>
          </a:p>
          <a:p>
            <a:r>
              <a:rPr lang="en-US" dirty="0" err="1"/>
              <a:t>Kanare’s</a:t>
            </a:r>
            <a:r>
              <a:rPr lang="en-US" dirty="0"/>
              <a:t> quote does not imply that we need to put in motivation, reasoning, conclusions.  The quote makes it sound more like a cookbook.  I like to expand that so that the content captures the state of my brain and my train of thought.  Then, rereading my notes helps me load that state into my brain.  Hopefully it will do the same for others.</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76866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filtered lab notebook is from the instrument CRIRES+.  You have a team that has worked on the science verification and interfacing with public (user manual, tools), a team that works on data analysis pipelines (pipeline changes), a distributed team that works on the hardware.  We can imagine that each team maintained a true lab notebook for their work.  These were then filtered and merged for the consumption by public.  </a:t>
            </a:r>
          </a:p>
          <a:p>
            <a:endParaRPr lang="en-US" dirty="0"/>
          </a:p>
          <a:p>
            <a:r>
              <a:rPr lang="en-US" dirty="0"/>
              <a:t>The filtering should not be too strong as one cannot know what details are necessary for all the public scientists to do their work.</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21337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if any of the attendees ever sensed in their gut that things were not being done sufficiently cleanly or well.  Does this notion of inventing techniques resonate with them?  Have you reinvented the wheel?</a:t>
            </a:r>
          </a:p>
          <a:p>
            <a:endParaRPr lang="en-US" dirty="0"/>
          </a:p>
          <a:p>
            <a:r>
              <a:rPr lang="en-US" dirty="0"/>
              <a:t>Is this surprising to anyone?  Does anyone already use something akin to a lab notebook?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 next three slides are a review of what is done and what could be done.  The point is to start to understand what we want and what we don’t want.  It’s also to understand some of the difficulties that we face.</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021161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tried playing around with multiple different non-ELN tools to adapt them to my needs.  To date, Microsoft OneNote was the closest to what I expect and need, but still fell short.</a:t>
            </a:r>
          </a:p>
          <a:p>
            <a:endParaRPr lang="en-US" dirty="0"/>
          </a:p>
          <a:p>
            <a:r>
              <a:rPr lang="en-US" dirty="0"/>
              <a:t>I, and I have seen others, end up jumping around, which might work if done well, but could make life harder.</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367537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this slide is a cliffhanger.  We will explore this topic and attempt to answer these questions in the next talk.  Also, be frank and explain that I am presently in the process of re-inventing the wheel and don’t necessarily know the answers to these questions.</a:t>
            </a:r>
          </a:p>
          <a:p>
            <a:endParaRPr lang="en-US" dirty="0"/>
          </a:p>
          <a:p>
            <a:r>
              <a:rPr lang="en-US" dirty="0"/>
              <a:t>If we scatter notes across multiple tools, how do we and should we be able to combine them into something that looks like an actual lab notebook?</a:t>
            </a:r>
          </a:p>
          <a:p>
            <a:endParaRPr lang="en-US" dirty="0"/>
          </a:p>
          <a:p>
            <a:r>
              <a:rPr lang="en-US" dirty="0"/>
              <a:t>I would imagine that many SW engineers would say that this commit message is not great.  In fact GitHub and GitLab often tell me that my messages don’t conform to best practices.</a:t>
            </a:r>
          </a:p>
          <a:p>
            <a:endParaRPr lang="en-US" dirty="0"/>
          </a:p>
          <a:p>
            <a:r>
              <a:rPr lang="en-US" dirty="0"/>
              <a:t>The git commit message is not just about recording changes.  I want it to encapsulate the state of my brain a bit so that I can reload it into my brain if I need to study or revisit the commit.  If I’m hunting for a bug, I want to know how I tested code to understand how a bug was undetected.  These messages can also help me design a set of manual testing in the future.  Therefore, this is as much of a communication to other developers as it is a communication to myself.</a:t>
            </a:r>
          </a:p>
          <a:p>
            <a:endParaRPr lang="en-US" dirty="0"/>
          </a:p>
          <a:p>
            <a:r>
              <a:rPr lang="en-US" dirty="0"/>
              <a:t>Rereading my commit messages as a first part of a code review helps me load the chronology and the big picture.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assume that there are areas of computational science (e.g., nuclear science and engineering, simulations that aid in designing life critical systems such as planes).  This is what I mentioned at the beginning of the talk.  Rather than search out differences, we need to search out </a:t>
            </a:r>
            <a:r>
              <a:rPr lang="en-US" dirty="0" err="1"/>
              <a:t>similiarities</a:t>
            </a:r>
            <a:r>
              <a:rPr lang="en-US" dirty="0"/>
              <a:t> when we talk with people from different disciplines and sub-disciplines.  Ask them about the pain points related to doing low-level foundational science and how they try to overcome them.   Yes, we are reinventing the wheel, but hopefully we can do so quickly and successfully by sharing with and learning from others.</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90868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this as “software engineering”.  I whole-heartedly disagree with this.  I understand this work to be foundational, bedrock science that is required to do high-quality trustworthy high-level science.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should give them context for understanding my point of view.  Emphasize that one main point of this talk is to maintain an open mind when talking to people whose work is slightly different.  Therefore, if role is different from yours, don’t assume that what I will say is useless.  Rather, search out similarities rather than differences.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Physics was mostly about designing, constructing, all aspects of scientific data including data analysis.</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Observatory was working to ensure high-quality results with full context so that public can do science</a:t>
            </a:r>
          </a:p>
          <a:p>
            <a:endParaRPr lang="en-US" dirty="0"/>
          </a:p>
          <a:p>
            <a:pPr marL="171450" indent="-171450">
              <a:buFont typeface="Arial" panose="020B0604020202020204" pitchFamily="34" charset="0"/>
              <a:buChar char="•"/>
            </a:pPr>
            <a:r>
              <a:rPr lang="en-US" dirty="0"/>
              <a:t>While my experimental background was closer to R&amp;D, the laboratory work was clearly more about operations - Paranal is a science factory.  This is different in some ways, very rigorous, and at a very large scale.  To adapt ideas/tips/tricks/tools for observatory, there needs to be some simplification.</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working on scientific instrumentation is understanding how the data is generated and therefore understanding how to correctly and rigorously analyze data and draw conclusions from data.</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Emphasize that implicit in this is my belief that developing scientific software is developing a scientific instrument.  How many people share this view?  If not, how do people view their software and how they use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795729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Please ask me questions.  I will be direct and state strong opinions.  Therefore, please be direct and push back on some of these.</a:t>
            </a:r>
            <a:endParaRPr lang="en-US" dirty="0"/>
          </a:p>
          <a:p>
            <a:endParaRPr lang="en-US" dirty="0"/>
          </a:p>
          <a:p>
            <a:r>
              <a:rPr lang="en-US" dirty="0"/>
              <a:t>Point out that if they search for this, they will find many pages.  Those pages have changed over time – it used to be DIKUW, not it’s the DIKW pyramid.  For instance, I often times no longer see understanding included.  I don’t know much beyond this classification, but find the classification to be quite useful.</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r>
              <a:rPr lang="en-US" dirty="0"/>
              <a:t>It’s hard to define understanding.  I have just written down my best guesses.</a:t>
            </a:r>
          </a:p>
          <a:p>
            <a:endParaRPr lang="en-US" dirty="0"/>
          </a:p>
          <a:p>
            <a:r>
              <a:rPr lang="en-US" dirty="0"/>
              <a:t>I didn’t use the given timeseries information to derive this knowledge.  Someone with understanding of meteorology did. </a:t>
            </a:r>
            <a:r>
              <a:rPr lang="en-US" dirty="0" err="1"/>
              <a:t>Tthey</a:t>
            </a:r>
            <a:r>
              <a:rPr lang="en-US" dirty="0"/>
              <a:t> have a deep understanding derived from years of study and experience. However, that person presented and communicated the knowledge for consumption by those without understanding.</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explain some of the difficulties that occur when a git expert is forced to use a workflow designed for a team with only git knowledge.  They aren’t allowed to work in a more powerful, efficient, and effective way.  If they do work in their powerful, they can upset all those with insufficient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5394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some sort of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39927715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eso.org/sci/facilities/paranal/instruments/crires/new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nature.com/articles/d41586-018-05895-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5D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 Journey Toward Lab Notebooks</a:t>
            </a:r>
            <a:br>
              <a:rPr lang="en-US" dirty="0"/>
            </a:br>
            <a:r>
              <a:rPr lang="en-US" sz="2000" b="0" dirty="0"/>
              <a:t>One ex-experimentalist’s perspective</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6543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369332"/>
          </a:xfrm>
        </p:spPr>
        <p:txBody>
          <a:bodyPr/>
          <a:lstStyle/>
          <a:p>
            <a:r>
              <a:rPr lang="en-US" dirty="0"/>
              <a:t>Contributors: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about knowledge management.</a:t>
            </a:r>
          </a:p>
          <a:p>
            <a:r>
              <a:rPr lang="en-US" dirty="0"/>
              <a:t>Performing scientific work including developing/maintaining scientific instruments can benefit from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5085977"/>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An 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Take the time to study the experience to create and capture knowledge so that we can grow, improve, and avoid difficulties/mistakes</a:t>
            </a:r>
          </a:p>
          <a:p>
            <a:r>
              <a:rPr lang="en-US" dirty="0"/>
              <a:t>We get more if we derive lessons learned together.</a:t>
            </a:r>
          </a:p>
          <a:p>
            <a:pPr lvl="1"/>
            <a:r>
              <a:rPr lang="en-US" dirty="0"/>
              <a:t>Create more or higher quality knowledge</a:t>
            </a:r>
          </a:p>
          <a:p>
            <a:pPr lvl="1"/>
            <a:r>
              <a:rPr lang="en-US" dirty="0"/>
              <a:t>Communicate the knowledge implicitly</a:t>
            </a:r>
          </a:p>
          <a:p>
            <a:r>
              <a:rPr lang="en-US" dirty="0"/>
              <a:t>We hope that understanding can be improved or generated.</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268073"/>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3" name="Content Placeholder 2">
            <a:extLst>
              <a:ext uri="{FF2B5EF4-FFF2-40B4-BE49-F238E27FC236}">
                <a16:creationId xmlns:a16="http://schemas.microsoft.com/office/drawing/2014/main" id="{5BE9B2DA-E858-1EB6-45DC-E8398F9475E3}"/>
              </a:ext>
            </a:extLst>
          </p:cNvPr>
          <p:cNvSpPr>
            <a:spLocks noGrp="1"/>
          </p:cNvSpPr>
          <p:nvPr>
            <p:ph idx="1"/>
          </p:nvPr>
        </p:nvSpPr>
        <p:spPr>
          <a:xfrm>
            <a:off x="744239" y="3575491"/>
            <a:ext cx="10700346" cy="2358779"/>
          </a:xfrm>
        </p:spPr>
        <p:txBody>
          <a:bodyPr/>
          <a:lstStyle/>
          <a:p>
            <a:pPr marL="0" indent="0">
              <a:buNone/>
            </a:pPr>
            <a:r>
              <a:rPr lang="en-US" dirty="0"/>
              <a:t>"...to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t>Writing the Laboratory Notebook</a:t>
            </a:r>
            <a:r>
              <a:rPr lang="en-US" dirty="0"/>
              <a:t>”, 1985</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1308152"/>
            <a:ext cx="10536470" cy="1631216"/>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tool for preventing scientific fraud and for defending against allegations of fraud,</a:t>
            </a:r>
          </a:p>
          <a:p>
            <a:pPr marL="285750" indent="-285750">
              <a:buFont typeface="Arial" panose="020B0604020202020204" pitchFamily="34" charset="0"/>
              <a:buChar char="•"/>
            </a:pPr>
            <a:r>
              <a:rPr lang="en-US" sz="2000" dirty="0"/>
              <a:t>a common-place or required part of an experimental laboratory, and</a:t>
            </a:r>
          </a:p>
          <a:p>
            <a:pPr marL="285750" indent="-285750">
              <a:buFont typeface="Arial" panose="020B0604020202020204" pitchFamily="34" charset="0"/>
              <a:buChar char="•"/>
            </a:pPr>
            <a:r>
              <a:rPr lang="en-US" sz="2000" dirty="0"/>
              <a:t>Populating a scientific “lab notebook” was an “automated” process at the observatory.</a:t>
            </a:r>
          </a:p>
        </p:txBody>
      </p:sp>
    </p:spTree>
    <p:extLst>
      <p:ext uri="{BB962C8B-B14F-4D97-AF65-F5344CB8AC3E}">
        <p14:creationId xmlns:p14="http://schemas.microsoft.com/office/powerpoint/2010/main" val="152637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3A35-D31B-5202-5327-3F2E4D74433D}"/>
              </a:ext>
            </a:extLst>
          </p:cNvPr>
          <p:cNvSpPr>
            <a:spLocks noGrp="1"/>
          </p:cNvSpPr>
          <p:nvPr>
            <p:ph type="title"/>
          </p:nvPr>
        </p:nvSpPr>
        <p:spPr/>
        <p:txBody>
          <a:bodyPr/>
          <a:lstStyle/>
          <a:p>
            <a:r>
              <a:rPr lang="en-US" dirty="0"/>
              <a:t>Lab notebooks in the hierarchy</a:t>
            </a:r>
          </a:p>
        </p:txBody>
      </p:sp>
      <p:sp>
        <p:nvSpPr>
          <p:cNvPr id="3" name="Content Placeholder 2">
            <a:extLst>
              <a:ext uri="{FF2B5EF4-FFF2-40B4-BE49-F238E27FC236}">
                <a16:creationId xmlns:a16="http://schemas.microsoft.com/office/drawing/2014/main" id="{2E4B68F5-6213-73EF-47E8-D46F30CA4597}"/>
              </a:ext>
            </a:extLst>
          </p:cNvPr>
          <p:cNvSpPr>
            <a:spLocks noGrp="1"/>
          </p:cNvSpPr>
          <p:nvPr>
            <p:ph idx="1"/>
          </p:nvPr>
        </p:nvSpPr>
        <p:spPr>
          <a:xfrm>
            <a:off x="365760" y="1242835"/>
            <a:ext cx="11369809" cy="4047778"/>
          </a:xfrm>
        </p:spPr>
        <p:txBody>
          <a:bodyPr/>
          <a:lstStyle/>
          <a:p>
            <a:pPr marL="0" indent="0">
              <a:buNone/>
            </a:pPr>
            <a:r>
              <a:rPr lang="en-US" dirty="0"/>
              <a:t>Lab notebooks</a:t>
            </a:r>
          </a:p>
          <a:p>
            <a:r>
              <a:rPr lang="en-US" dirty="0"/>
              <a:t>Should be used regularly,</a:t>
            </a:r>
          </a:p>
          <a:p>
            <a:r>
              <a:rPr lang="en-US" dirty="0"/>
              <a:t>Should be comprehensive and never filtered,</a:t>
            </a:r>
          </a:p>
          <a:p>
            <a:r>
              <a:rPr lang="en-US" dirty="0"/>
              <a:t>Don’t need perfect grammar and full sentences,</a:t>
            </a:r>
          </a:p>
          <a:p>
            <a:r>
              <a:rPr lang="en-US" dirty="0"/>
              <a:t>Content is frozen at creation, and</a:t>
            </a:r>
          </a:p>
          <a:p>
            <a:r>
              <a:rPr lang="en-US" dirty="0"/>
              <a:t>Hopefully contains more than just data (e.g., motivation, reasoning, conclusions).</a:t>
            </a:r>
          </a:p>
        </p:txBody>
      </p:sp>
      <p:sp>
        <p:nvSpPr>
          <p:cNvPr id="4" name="TextBox 3">
            <a:extLst>
              <a:ext uri="{FF2B5EF4-FFF2-40B4-BE49-F238E27FC236}">
                <a16:creationId xmlns:a16="http://schemas.microsoft.com/office/drawing/2014/main" id="{78DBDA0F-751C-1E3D-AABD-B45E1F71804C}"/>
              </a:ext>
            </a:extLst>
          </p:cNvPr>
          <p:cNvSpPr txBox="1"/>
          <p:nvPr/>
        </p:nvSpPr>
        <p:spPr>
          <a:xfrm>
            <a:off x="1007808" y="4765702"/>
            <a:ext cx="10085711" cy="849463"/>
          </a:xfrm>
          <a:prstGeom prst="rect">
            <a:avLst/>
          </a:prstGeom>
          <a:noFill/>
        </p:spPr>
        <p:txBody>
          <a:bodyPr wrap="none" lIns="118872" tIns="91440" rIns="118872" bIns="91440" rtlCol="0" anchor="ctr" anchorCtr="0">
            <a:spAutoFit/>
          </a:bodyPr>
          <a:lstStyle/>
          <a:p>
            <a:pPr algn="ctr">
              <a:lnSpc>
                <a:spcPct val="90000"/>
              </a:lnSpc>
            </a:pPr>
            <a:r>
              <a:rPr lang="en-US" sz="2400" dirty="0"/>
              <a:t>They aren’t good at communicating knowledge, </a:t>
            </a:r>
            <a:r>
              <a:rPr lang="en-US" sz="2400" b="1" dirty="0"/>
              <a:t>but</a:t>
            </a:r>
          </a:p>
          <a:p>
            <a:pPr algn="ctr">
              <a:lnSpc>
                <a:spcPct val="90000"/>
              </a:lnSpc>
            </a:pPr>
            <a:r>
              <a:rPr lang="en-US" sz="2400" dirty="0"/>
              <a:t>people interact, evolve, and grow by collaborating through the notebook.</a:t>
            </a:r>
          </a:p>
        </p:txBody>
      </p:sp>
    </p:spTree>
    <p:extLst>
      <p:ext uri="{BB962C8B-B14F-4D97-AF65-F5344CB8AC3E}">
        <p14:creationId xmlns:p14="http://schemas.microsoft.com/office/powerpoint/2010/main" val="3444215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3" name="Content Placeholder 2">
            <a:extLst>
              <a:ext uri="{FF2B5EF4-FFF2-40B4-BE49-F238E27FC236}">
                <a16:creationId xmlns:a16="http://schemas.microsoft.com/office/drawing/2014/main" id="{FD2BB90A-5F89-FD52-A0CA-88B6C58DE3A3}"/>
              </a:ext>
            </a:extLst>
          </p:cNvPr>
          <p:cNvSpPr>
            <a:spLocks noGrp="1"/>
          </p:cNvSpPr>
          <p:nvPr>
            <p:ph idx="1"/>
          </p:nvPr>
        </p:nvSpPr>
        <p:spPr/>
        <p:txBody>
          <a:bodyPr/>
          <a:lstStyle/>
          <a:p>
            <a:r>
              <a:rPr lang="en-US" dirty="0">
                <a:solidFill>
                  <a:srgbClr val="FF0000"/>
                </a:solidFill>
              </a:rPr>
              <a:t>TODO: Add in bad and good examples.</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B951-67DB-4419-93FD-4CAD47176224}"/>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5C86F130-DE76-7359-06FA-B27539011EC1}"/>
              </a:ext>
            </a:extLst>
          </p:cNvPr>
          <p:cNvSpPr>
            <a:spLocks noGrp="1"/>
          </p:cNvSpPr>
          <p:nvPr>
            <p:ph idx="1"/>
          </p:nvPr>
        </p:nvSpPr>
        <p:spPr>
          <a:xfrm>
            <a:off x="367091" y="1046886"/>
            <a:ext cx="11369809" cy="4047778"/>
          </a:xfrm>
        </p:spPr>
        <p:txBody>
          <a:bodyPr/>
          <a:lstStyle/>
          <a:p>
            <a:r>
              <a:rPr lang="en-US" sz="2000" dirty="0"/>
              <a:t>Lab notebooks to record work done on instrument</a:t>
            </a:r>
          </a:p>
          <a:p>
            <a:r>
              <a:rPr lang="en-US" sz="2000" dirty="0"/>
              <a:t>Lab notebooks to record acquisition of data</a:t>
            </a:r>
          </a:p>
          <a:p>
            <a:r>
              <a:rPr lang="en-US" sz="2000" b="1" dirty="0"/>
              <a:t>Filtered</a:t>
            </a:r>
            <a:r>
              <a:rPr lang="en-US" sz="2000" dirty="0"/>
              <a:t> lab notebook for users – higher up the hierarchy</a:t>
            </a:r>
          </a:p>
        </p:txBody>
      </p:sp>
      <p:pic>
        <p:nvPicPr>
          <p:cNvPr id="5" name="Picture 4">
            <a:extLst>
              <a:ext uri="{FF2B5EF4-FFF2-40B4-BE49-F238E27FC236}">
                <a16:creationId xmlns:a16="http://schemas.microsoft.com/office/drawing/2014/main" id="{165DF1E6-57EE-EE4F-D378-1F1E7128CB25}"/>
              </a:ext>
            </a:extLst>
          </p:cNvPr>
          <p:cNvPicPr>
            <a:picLocks noChangeAspect="1"/>
          </p:cNvPicPr>
          <p:nvPr/>
        </p:nvPicPr>
        <p:blipFill>
          <a:blip r:embed="rId3"/>
          <a:stretch>
            <a:fillRect/>
          </a:stretch>
        </p:blipFill>
        <p:spPr>
          <a:xfrm>
            <a:off x="408175" y="2741965"/>
            <a:ext cx="11372473" cy="3329934"/>
          </a:xfrm>
          <a:prstGeom prst="rect">
            <a:avLst/>
          </a:prstGeom>
        </p:spPr>
      </p:pic>
      <p:sp>
        <p:nvSpPr>
          <p:cNvPr id="6" name="TextBox 5">
            <a:extLst>
              <a:ext uri="{FF2B5EF4-FFF2-40B4-BE49-F238E27FC236}">
                <a16:creationId xmlns:a16="http://schemas.microsoft.com/office/drawing/2014/main" id="{2A061F78-B910-0B84-FDDE-E692607A67D2}"/>
              </a:ext>
            </a:extLst>
          </p:cNvPr>
          <p:cNvSpPr txBox="1"/>
          <p:nvPr/>
        </p:nvSpPr>
        <p:spPr>
          <a:xfrm>
            <a:off x="4015508" y="2524982"/>
            <a:ext cx="4157805" cy="433965"/>
          </a:xfrm>
          <a:prstGeom prst="rect">
            <a:avLst/>
          </a:prstGeom>
          <a:noFill/>
        </p:spPr>
        <p:txBody>
          <a:bodyPr wrap="none" lIns="118872" tIns="91440" rIns="118872" bIns="91440" rtlCol="0" anchor="ctr" anchorCtr="0">
            <a:spAutoFit/>
          </a:bodyPr>
          <a:lstStyle/>
          <a:p>
            <a:pPr algn="l">
              <a:lnSpc>
                <a:spcPct val="90000"/>
              </a:lnSpc>
            </a:pPr>
            <a:r>
              <a:rPr lang="en-US" dirty="0"/>
              <a:t>From the </a:t>
            </a:r>
            <a:r>
              <a:rPr lang="en-US" dirty="0">
                <a:hlinkClick r:id="rId4"/>
              </a:rPr>
              <a:t>CRIRES+ News (ESO)</a:t>
            </a:r>
            <a:r>
              <a:rPr lang="en-US" dirty="0"/>
              <a:t> page</a:t>
            </a:r>
          </a:p>
        </p:txBody>
      </p:sp>
    </p:spTree>
    <p:extLst>
      <p:ext uri="{BB962C8B-B14F-4D97-AF65-F5344CB8AC3E}">
        <p14:creationId xmlns:p14="http://schemas.microsoft.com/office/powerpoint/2010/main" val="198176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DB0C-F0BD-C810-0320-3476DE4A6F55}"/>
              </a:ext>
            </a:extLst>
          </p:cNvPr>
          <p:cNvSpPr>
            <a:spLocks noGrp="1"/>
          </p:cNvSpPr>
          <p:nvPr>
            <p:ph type="title"/>
          </p:nvPr>
        </p:nvSpPr>
        <p:spPr/>
        <p:txBody>
          <a:bodyPr/>
          <a:lstStyle/>
          <a:p>
            <a:r>
              <a:rPr lang="en-US" dirty="0"/>
              <a:t>No one likes writing lab notes…</a:t>
            </a:r>
          </a:p>
        </p:txBody>
      </p:sp>
      <p:sp>
        <p:nvSpPr>
          <p:cNvPr id="3" name="Content Placeholder 2">
            <a:extLst>
              <a:ext uri="{FF2B5EF4-FFF2-40B4-BE49-F238E27FC236}">
                <a16:creationId xmlns:a16="http://schemas.microsoft.com/office/drawing/2014/main" id="{F100E866-8F79-2218-7AE0-147862690C86}"/>
              </a:ext>
            </a:extLst>
          </p:cNvPr>
          <p:cNvSpPr>
            <a:spLocks noGrp="1"/>
          </p:cNvSpPr>
          <p:nvPr>
            <p:ph idx="1"/>
          </p:nvPr>
        </p:nvSpPr>
        <p:spPr>
          <a:xfrm>
            <a:off x="409507" y="2092357"/>
            <a:ext cx="5440787" cy="4047778"/>
          </a:xfrm>
        </p:spPr>
        <p:txBody>
          <a:bodyPr/>
          <a:lstStyle/>
          <a:p>
            <a:pPr marL="0" indent="0">
              <a:buNone/>
            </a:pPr>
            <a:r>
              <a:rPr lang="en-US" sz="2000" dirty="0"/>
              <a:t>Optimistic</a:t>
            </a:r>
          </a:p>
          <a:p>
            <a:r>
              <a:rPr lang="en-US" sz="2000" dirty="0"/>
              <a:t>Lack of experience</a:t>
            </a:r>
          </a:p>
          <a:p>
            <a:r>
              <a:rPr lang="en-US" sz="2000" dirty="0"/>
              <a:t>Lack of training</a:t>
            </a:r>
          </a:p>
          <a:p>
            <a:r>
              <a:rPr lang="en-US" sz="2000" dirty="0"/>
              <a:t>Lack of appreciation</a:t>
            </a:r>
          </a:p>
          <a:p>
            <a:r>
              <a:rPr lang="en-US" sz="2000" dirty="0"/>
              <a:t>Lack of incentives</a:t>
            </a:r>
          </a:p>
        </p:txBody>
      </p:sp>
      <p:sp>
        <p:nvSpPr>
          <p:cNvPr id="4" name="Content Placeholder 2">
            <a:extLst>
              <a:ext uri="{FF2B5EF4-FFF2-40B4-BE49-F238E27FC236}">
                <a16:creationId xmlns:a16="http://schemas.microsoft.com/office/drawing/2014/main" id="{4F285C41-25FD-7164-0152-69A4495BCC55}"/>
              </a:ext>
            </a:extLst>
          </p:cNvPr>
          <p:cNvSpPr txBox="1">
            <a:spLocks/>
          </p:cNvSpPr>
          <p:nvPr/>
        </p:nvSpPr>
        <p:spPr bwMode="auto">
          <a:xfrm>
            <a:off x="5934268" y="2092357"/>
            <a:ext cx="5801300" cy="24796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Cynical</a:t>
            </a:r>
          </a:p>
          <a:p>
            <a:r>
              <a:rPr lang="en-US" sz="2000" dirty="0"/>
              <a:t>We want and appreciate it when others share knowledge with us.</a:t>
            </a:r>
          </a:p>
          <a:p>
            <a:r>
              <a:rPr lang="en-US" sz="2000" dirty="0"/>
              <a:t>We don’t want to take the time to capture, preserve, and communicate knowledge we generate.</a:t>
            </a:r>
          </a:p>
        </p:txBody>
      </p:sp>
      <p:sp>
        <p:nvSpPr>
          <p:cNvPr id="5" name="TextBox 4">
            <a:extLst>
              <a:ext uri="{FF2B5EF4-FFF2-40B4-BE49-F238E27FC236}">
                <a16:creationId xmlns:a16="http://schemas.microsoft.com/office/drawing/2014/main" id="{62A06DBE-0C76-4BBC-6218-0B193ACAD5FE}"/>
              </a:ext>
            </a:extLst>
          </p:cNvPr>
          <p:cNvSpPr txBox="1"/>
          <p:nvPr/>
        </p:nvSpPr>
        <p:spPr>
          <a:xfrm>
            <a:off x="1642805" y="1157496"/>
            <a:ext cx="8582927" cy="803297"/>
          </a:xfrm>
          <a:prstGeom prst="rect">
            <a:avLst/>
          </a:prstGeom>
          <a:noFill/>
        </p:spPr>
        <p:txBody>
          <a:bodyPr wrap="none" lIns="118872" tIns="91440" rIns="118872" bIns="91440" rtlCol="0" anchor="ctr" anchorCtr="0">
            <a:spAutoFit/>
          </a:bodyPr>
          <a:lstStyle/>
          <a:p>
            <a:pPr lvl="1"/>
            <a:r>
              <a:rPr lang="en-US" sz="2400" dirty="0"/>
              <a:t>We love to consume documentation; write it, not so much.</a:t>
            </a:r>
          </a:p>
          <a:p>
            <a:pPr algn="l">
              <a:lnSpc>
                <a:spcPct val="90000"/>
              </a:lnSpc>
            </a:pPr>
            <a:endParaRPr lang="en-US" dirty="0"/>
          </a:p>
        </p:txBody>
      </p:sp>
      <p:sp>
        <p:nvSpPr>
          <p:cNvPr id="6" name="TextBox 5">
            <a:extLst>
              <a:ext uri="{FF2B5EF4-FFF2-40B4-BE49-F238E27FC236}">
                <a16:creationId xmlns:a16="http://schemas.microsoft.com/office/drawing/2014/main" id="{2DB2D50D-DAD0-2A00-E9BE-362D6401030C}"/>
              </a:ext>
            </a:extLst>
          </p:cNvPr>
          <p:cNvSpPr txBox="1"/>
          <p:nvPr/>
        </p:nvSpPr>
        <p:spPr>
          <a:xfrm>
            <a:off x="1306285" y="4618653"/>
            <a:ext cx="9088017" cy="1541961"/>
          </a:xfrm>
          <a:prstGeom prst="rect">
            <a:avLst/>
          </a:prstGeom>
          <a:noFill/>
        </p:spPr>
        <p:txBody>
          <a:bodyPr wrap="square" lIns="118872" tIns="91440" rIns="118872" bIns="91440" rtlCol="0" anchor="ctr" anchorCtr="0">
            <a:spAutoFit/>
          </a:bodyPr>
          <a:lstStyle/>
          <a:p>
            <a:pPr algn="ctr"/>
            <a:r>
              <a:rPr lang="en-US" sz="2400" b="1" dirty="0"/>
              <a:t>One aspect of productivity</a:t>
            </a:r>
          </a:p>
          <a:p>
            <a:pPr lvl="1" algn="ctr"/>
            <a:r>
              <a:rPr lang="en-US" sz="2400" dirty="0"/>
              <a:t>One person decreases their short-term efficiency so that many (and the team) achieve long-term efficiency and quality.</a:t>
            </a:r>
          </a:p>
          <a:p>
            <a:pPr algn="ctr">
              <a:lnSpc>
                <a:spcPct val="90000"/>
              </a:lnSpc>
            </a:pPr>
            <a:endParaRPr lang="en-US" dirty="0"/>
          </a:p>
        </p:txBody>
      </p:sp>
    </p:spTree>
    <p:extLst>
      <p:ext uri="{BB962C8B-B14F-4D97-AF65-F5344CB8AC3E}">
        <p14:creationId xmlns:p14="http://schemas.microsoft.com/office/powerpoint/2010/main" val="87258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769247" cy="4047778"/>
          </a:xfrm>
        </p:spPr>
        <p:txBody>
          <a:bodyPr/>
          <a:lstStyle/>
          <a:p>
            <a:pPr marL="0" indent="0">
              <a:buNone/>
            </a:pPr>
            <a:endParaRPr lang="en-US" dirty="0"/>
          </a:p>
          <a:p>
            <a:pPr marL="0" indent="0">
              <a:buNone/>
            </a:pPr>
            <a:r>
              <a:rPr lang="en-US" dirty="0"/>
              <a:t>My take away from the article and conversations </a:t>
            </a:r>
          </a:p>
          <a:p>
            <a:r>
              <a:rPr lang="en-US" dirty="0"/>
              <a:t>As junior researchers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 and</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 and author of the BSSW blog article </a:t>
            </a:r>
            <a:r>
              <a:rPr lang="en-US" sz="2000" dirty="0">
                <a:hlinkClick r:id="rId4"/>
              </a:rPr>
              <a:t>HPC and the Lab Manager</a:t>
            </a:r>
            <a:endParaRPr lang="en-US" sz="2000"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8844-F8F5-FE2F-1739-60DE75BBE948}"/>
              </a:ext>
            </a:extLst>
          </p:cNvPr>
          <p:cNvSpPr>
            <a:spLocks noGrp="1"/>
          </p:cNvSpPr>
          <p:nvPr>
            <p:ph type="title"/>
          </p:nvPr>
        </p:nvSpPr>
        <p:spPr/>
        <p:txBody>
          <a:bodyPr/>
          <a:lstStyle/>
          <a:p>
            <a:r>
              <a:rPr lang="en-US" dirty="0"/>
              <a:t>Tried and True</a:t>
            </a:r>
          </a:p>
        </p:txBody>
      </p:sp>
      <p:sp>
        <p:nvSpPr>
          <p:cNvPr id="3" name="Content Placeholder 2">
            <a:extLst>
              <a:ext uri="{FF2B5EF4-FFF2-40B4-BE49-F238E27FC236}">
                <a16:creationId xmlns:a16="http://schemas.microsoft.com/office/drawing/2014/main" id="{B745DA1A-B760-AD97-531D-3C6EA0486C89}"/>
              </a:ext>
            </a:extLst>
          </p:cNvPr>
          <p:cNvSpPr>
            <a:spLocks noGrp="1"/>
          </p:cNvSpPr>
          <p:nvPr>
            <p:ph idx="1"/>
          </p:nvPr>
        </p:nvSpPr>
        <p:spPr/>
        <p:txBody>
          <a:bodyPr/>
          <a:lstStyle/>
          <a:p>
            <a:pPr marL="0" indent="0" algn="ctr">
              <a:buNone/>
            </a:pPr>
            <a:r>
              <a:rPr lang="en-US" dirty="0"/>
              <a:t>Nothing will ever beat good </a:t>
            </a:r>
            <a:r>
              <a:rPr lang="en-US" dirty="0" err="1"/>
              <a:t>ol</a:t>
            </a:r>
            <a:r>
              <a:rPr lang="en-US" dirty="0"/>
              <a:t>’ paper and pencil.</a:t>
            </a:r>
          </a:p>
          <a:p>
            <a:pPr marL="0" indent="0">
              <a:buNone/>
            </a:pPr>
            <a:endParaRPr lang="en-US" dirty="0"/>
          </a:p>
          <a:p>
            <a:r>
              <a:rPr lang="en-US" dirty="0"/>
              <a:t>Anyone can use paper and pencil in any situation</a:t>
            </a:r>
          </a:p>
          <a:p>
            <a:r>
              <a:rPr lang="en-US" dirty="0"/>
              <a:t>Concentrate on the work that I am performing rather than on tooling</a:t>
            </a:r>
          </a:p>
          <a:p>
            <a:r>
              <a:rPr lang="en-US" dirty="0"/>
              <a:t>It can be quicker to scribble down notes than to use a digital tool</a:t>
            </a:r>
          </a:p>
          <a:p>
            <a:r>
              <a:rPr lang="en-US" dirty="0"/>
              <a:t>Sometimes it’s good if notetaking slows down progress</a:t>
            </a:r>
          </a:p>
          <a:p>
            <a:r>
              <a:rPr lang="en-US" dirty="0"/>
              <a:t>Open format can allow for creativity and easier annotation</a:t>
            </a:r>
          </a:p>
          <a:p>
            <a:r>
              <a:rPr lang="en-US" dirty="0"/>
              <a:t>The notebook is stored </a:t>
            </a:r>
            <a:r>
              <a:rPr lang="en-US" b="1" dirty="0"/>
              <a:t>publicly</a:t>
            </a:r>
            <a:r>
              <a:rPr lang="en-US" dirty="0"/>
              <a:t> next to where it is used</a:t>
            </a:r>
          </a:p>
        </p:txBody>
      </p:sp>
    </p:spTree>
    <p:extLst>
      <p:ext uri="{BB962C8B-B14F-4D97-AF65-F5344CB8AC3E}">
        <p14:creationId xmlns:p14="http://schemas.microsoft.com/office/powerpoint/2010/main" val="267318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255F-6B22-D90A-D3FA-6B3758CEF6F0}"/>
              </a:ext>
            </a:extLst>
          </p:cNvPr>
          <p:cNvSpPr>
            <a:spLocks noGrp="1"/>
          </p:cNvSpPr>
          <p:nvPr>
            <p:ph type="title"/>
          </p:nvPr>
        </p:nvSpPr>
        <p:spPr/>
        <p:txBody>
          <a:bodyPr/>
          <a:lstStyle/>
          <a:p>
            <a:r>
              <a:rPr lang="en-US" dirty="0"/>
              <a:t>No really.  I’m not joking…</a:t>
            </a:r>
          </a:p>
        </p:txBody>
      </p:sp>
      <p:sp>
        <p:nvSpPr>
          <p:cNvPr id="3" name="Content Placeholder 2">
            <a:extLst>
              <a:ext uri="{FF2B5EF4-FFF2-40B4-BE49-F238E27FC236}">
                <a16:creationId xmlns:a16="http://schemas.microsoft.com/office/drawing/2014/main" id="{2A5FC098-DAFE-4D6E-F648-3A3DB5E24581}"/>
              </a:ext>
            </a:extLst>
          </p:cNvPr>
          <p:cNvSpPr>
            <a:spLocks noGrp="1"/>
          </p:cNvSpPr>
          <p:nvPr>
            <p:ph idx="1"/>
          </p:nvPr>
        </p:nvSpPr>
        <p:spPr>
          <a:xfrm>
            <a:off x="365760" y="1018897"/>
            <a:ext cx="11369809" cy="4047778"/>
          </a:xfrm>
        </p:spPr>
        <p:txBody>
          <a:bodyPr/>
          <a:lstStyle/>
          <a:p>
            <a:pPr marL="0" indent="0">
              <a:buNone/>
            </a:pPr>
            <a:r>
              <a:rPr lang="en-US"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dirty="0"/>
              <a:t>	- </a:t>
            </a:r>
            <a:r>
              <a:rPr lang="en-US" sz="1800" dirty="0"/>
              <a:t>Roberta Kwok, </a:t>
            </a:r>
            <a:r>
              <a:rPr lang="en-US" sz="1800" dirty="0">
                <a:hlinkClick r:id="rId3"/>
              </a:rPr>
              <a:t>“How to pick an electronic laboratory notebook”</a:t>
            </a:r>
            <a:r>
              <a:rPr lang="en-US" sz="1800" dirty="0"/>
              <a:t>, Nature, 2017.</a:t>
            </a:r>
          </a:p>
          <a:p>
            <a:pPr marL="0" indent="0">
              <a:buNone/>
            </a:pPr>
            <a:endParaRPr lang="en-US" sz="1800" dirty="0"/>
          </a:p>
          <a:p>
            <a:r>
              <a:rPr lang="en-US" sz="1800" dirty="0"/>
              <a:t>Some must be purchased to access features and lift resource limits</a:t>
            </a:r>
          </a:p>
          <a:p>
            <a:r>
              <a:rPr lang="en-US" sz="1800" dirty="0"/>
              <a:t>Some include templates and collaboration tools</a:t>
            </a:r>
          </a:p>
          <a:p>
            <a:r>
              <a:rPr lang="en-US" sz="1800" dirty="0"/>
              <a:t>Tied to technology that could fail</a:t>
            </a:r>
          </a:p>
          <a:p>
            <a:r>
              <a:rPr lang="en-US" sz="1800" b="1" dirty="0"/>
              <a:t>Overwhelming variety of possible solutions with different pros and cons</a:t>
            </a:r>
          </a:p>
          <a:p>
            <a:r>
              <a:rPr lang="en-US" sz="1800" b="1" dirty="0"/>
              <a:t>Uncertainty about future of tool, increased costs, inability to export</a:t>
            </a:r>
          </a:p>
          <a:p>
            <a:r>
              <a:rPr lang="en-US" sz="1800" b="1" dirty="0"/>
              <a:t>Does funding restrict where and how digital notes can be stored?</a:t>
            </a:r>
          </a:p>
          <a:p>
            <a:endParaRPr lang="en-US" sz="1800" dirty="0"/>
          </a:p>
        </p:txBody>
      </p:sp>
    </p:spTree>
    <p:extLst>
      <p:ext uri="{BB962C8B-B14F-4D97-AF65-F5344CB8AC3E}">
        <p14:creationId xmlns:p14="http://schemas.microsoft.com/office/powerpoint/2010/main" val="119285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3B6A-EE49-5CE4-E131-37168F913EC8}"/>
              </a:ext>
            </a:extLst>
          </p:cNvPr>
          <p:cNvSpPr>
            <a:spLocks noGrp="1"/>
          </p:cNvSpPr>
          <p:nvPr>
            <p:ph type="title"/>
          </p:nvPr>
        </p:nvSpPr>
        <p:spPr/>
        <p:txBody>
          <a:bodyPr/>
          <a:lstStyle/>
          <a:p>
            <a:r>
              <a:rPr lang="en-US" dirty="0"/>
              <a:t>What would a lab notebook look like for us?</a:t>
            </a:r>
          </a:p>
        </p:txBody>
      </p:sp>
      <p:sp>
        <p:nvSpPr>
          <p:cNvPr id="3" name="Content Placeholder 2">
            <a:extLst>
              <a:ext uri="{FF2B5EF4-FFF2-40B4-BE49-F238E27FC236}">
                <a16:creationId xmlns:a16="http://schemas.microsoft.com/office/drawing/2014/main" id="{87FC7B46-6306-EDA8-27BF-A17A474C2A6E}"/>
              </a:ext>
            </a:extLst>
          </p:cNvPr>
          <p:cNvSpPr>
            <a:spLocks noGrp="1"/>
          </p:cNvSpPr>
          <p:nvPr>
            <p:ph idx="1"/>
          </p:nvPr>
        </p:nvSpPr>
        <p:spPr>
          <a:xfrm>
            <a:off x="365760" y="1093543"/>
            <a:ext cx="11369809" cy="4047778"/>
          </a:xfrm>
        </p:spPr>
        <p:txBody>
          <a:bodyPr/>
          <a:lstStyle/>
          <a:p>
            <a:r>
              <a:rPr lang="en-US" sz="2000" dirty="0"/>
              <a:t>We work anywhere and sometimes in distributed way.  Paper won’t work.</a:t>
            </a:r>
          </a:p>
          <a:p>
            <a:r>
              <a:rPr lang="en-US" sz="2000" dirty="0"/>
              <a:t>Should notebooks be public and how to do that?</a:t>
            </a:r>
          </a:p>
          <a:p>
            <a:r>
              <a:rPr lang="en-US" sz="2000" dirty="0"/>
              <a:t>How many different types of notebooks do we need?</a:t>
            </a:r>
          </a:p>
          <a:p>
            <a:r>
              <a:rPr lang="en-US" sz="2000" dirty="0"/>
              <a:t>Do we use a single ELN or distribute notes across a suite of tools?</a:t>
            </a:r>
          </a:p>
          <a:p>
            <a:r>
              <a:rPr lang="en-US" sz="2000" dirty="0"/>
              <a:t>How can we use automation appropriately to overcome difficulties and increase productivity?</a:t>
            </a:r>
          </a:p>
        </p:txBody>
      </p:sp>
      <p:pic>
        <p:nvPicPr>
          <p:cNvPr id="4" name="Picture 3">
            <a:extLst>
              <a:ext uri="{FF2B5EF4-FFF2-40B4-BE49-F238E27FC236}">
                <a16:creationId xmlns:a16="http://schemas.microsoft.com/office/drawing/2014/main" id="{DEBAF7D5-A08B-07C1-D340-1E11DC5F4E80}"/>
              </a:ext>
            </a:extLst>
          </p:cNvPr>
          <p:cNvPicPr>
            <a:picLocks noChangeAspect="1"/>
          </p:cNvPicPr>
          <p:nvPr/>
        </p:nvPicPr>
        <p:blipFill>
          <a:blip r:embed="rId3"/>
          <a:stretch>
            <a:fillRect/>
          </a:stretch>
        </p:blipFill>
        <p:spPr>
          <a:xfrm>
            <a:off x="453256" y="3614022"/>
            <a:ext cx="6936197" cy="2345477"/>
          </a:xfrm>
          <a:prstGeom prst="rect">
            <a:avLst/>
          </a:prstGeom>
        </p:spPr>
      </p:pic>
      <p:sp>
        <p:nvSpPr>
          <p:cNvPr id="5" name="TextBox 4">
            <a:extLst>
              <a:ext uri="{FF2B5EF4-FFF2-40B4-BE49-F238E27FC236}">
                <a16:creationId xmlns:a16="http://schemas.microsoft.com/office/drawing/2014/main" id="{73FEB8E6-5508-340A-DE1E-0F7279FEC66B}"/>
              </a:ext>
            </a:extLst>
          </p:cNvPr>
          <p:cNvSpPr txBox="1"/>
          <p:nvPr/>
        </p:nvSpPr>
        <p:spPr>
          <a:xfrm>
            <a:off x="7686768" y="4074825"/>
            <a:ext cx="4048801" cy="683264"/>
          </a:xfrm>
          <a:prstGeom prst="rect">
            <a:avLst/>
          </a:prstGeom>
          <a:noFill/>
        </p:spPr>
        <p:txBody>
          <a:bodyPr wrap="none" lIns="118872" tIns="91440" rIns="118872" bIns="91440" rtlCol="0" anchor="ctr" anchorCtr="0">
            <a:spAutoFit/>
          </a:bodyPr>
          <a:lstStyle/>
          <a:p>
            <a:pPr algn="l">
              <a:lnSpc>
                <a:spcPct val="90000"/>
              </a:lnSpc>
            </a:pPr>
            <a:r>
              <a:rPr lang="en-US" dirty="0"/>
              <a:t>Details not obvious from commit diff:</a:t>
            </a:r>
          </a:p>
          <a:p>
            <a:pPr algn="l">
              <a:lnSpc>
                <a:spcPct val="90000"/>
              </a:lnSpc>
            </a:pPr>
            <a:r>
              <a:rPr lang="en-US" dirty="0"/>
              <a:t>Motivation, reasoning, consequences</a:t>
            </a:r>
          </a:p>
        </p:txBody>
      </p:sp>
      <p:sp>
        <p:nvSpPr>
          <p:cNvPr id="6" name="TextBox 5">
            <a:extLst>
              <a:ext uri="{FF2B5EF4-FFF2-40B4-BE49-F238E27FC236}">
                <a16:creationId xmlns:a16="http://schemas.microsoft.com/office/drawing/2014/main" id="{9376D524-9A68-7982-3181-D5BB3240B277}"/>
              </a:ext>
            </a:extLst>
          </p:cNvPr>
          <p:cNvSpPr txBox="1"/>
          <p:nvPr/>
        </p:nvSpPr>
        <p:spPr>
          <a:xfrm>
            <a:off x="7686768" y="5277461"/>
            <a:ext cx="1599477" cy="433965"/>
          </a:xfrm>
          <a:prstGeom prst="rect">
            <a:avLst/>
          </a:prstGeom>
          <a:noFill/>
        </p:spPr>
        <p:txBody>
          <a:bodyPr wrap="none" lIns="118872" tIns="91440" rIns="118872" bIns="91440" rtlCol="0" anchor="ctr" anchorCtr="0">
            <a:spAutoFit/>
          </a:bodyPr>
          <a:lstStyle/>
          <a:p>
            <a:pPr algn="l">
              <a:lnSpc>
                <a:spcPct val="90000"/>
              </a:lnSpc>
            </a:pPr>
            <a:r>
              <a:rPr lang="en-US" dirty="0"/>
              <a:t>Testing notes</a:t>
            </a:r>
          </a:p>
        </p:txBody>
      </p:sp>
    </p:spTree>
    <p:extLst>
      <p:ext uri="{BB962C8B-B14F-4D97-AF65-F5344CB8AC3E}">
        <p14:creationId xmlns:p14="http://schemas.microsoft.com/office/powerpoint/2010/main" val="2420427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idx="1"/>
          </p:nvPr>
        </p:nvSpPr>
        <p:spPr/>
        <p:txBody>
          <a:bodyPr/>
          <a:lstStyle/>
          <a:p>
            <a:r>
              <a:rPr lang="en-US" dirty="0">
                <a:solidFill>
                  <a:srgbClr val="FF0000"/>
                </a:solidFill>
              </a:rPr>
              <a:t>TODO: Add in all citations</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ATPESC 2019</a:t>
            </a:r>
          </a:p>
          <a:p>
            <a:pPr marL="0" indent="0">
              <a:buNone/>
            </a:pPr>
            <a:endParaRPr lang="en-US" sz="2000" dirty="0"/>
          </a:p>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dirty="0">
                <a:hlinkClick r:id="rId3"/>
              </a:rPr>
              <a:t>BSSW blog article </a:t>
            </a:r>
            <a:endParaRPr lang="en-US" sz="2000" dirty="0"/>
          </a:p>
          <a:p>
            <a:r>
              <a:rPr lang="en-US" dirty="0">
                <a:solidFill>
                  <a:srgbClr val="FF0000"/>
                </a:solidFill>
              </a:rPr>
              <a:t>Find Mike’s quote</a:t>
            </a:r>
          </a:p>
          <a:p>
            <a:r>
              <a:rPr lang="en-US" dirty="0">
                <a:solidFill>
                  <a:srgbClr val="FF0000"/>
                </a:solidFill>
              </a:rPr>
              <a:t>Refer back to content in Intro?</a:t>
            </a:r>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26F5-3910-8BD6-E06A-CE367C4572DD}"/>
              </a:ext>
            </a:extLst>
          </p:cNvPr>
          <p:cNvSpPr>
            <a:spLocks noGrp="1"/>
          </p:cNvSpPr>
          <p:nvPr>
            <p:ph type="title"/>
          </p:nvPr>
        </p:nvSpPr>
        <p:spPr/>
        <p:txBody>
          <a:bodyPr/>
          <a:lstStyle/>
          <a:p>
            <a:r>
              <a:rPr lang="en-US" dirty="0"/>
              <a:t>Why me?</a:t>
            </a:r>
          </a:p>
        </p:txBody>
      </p:sp>
      <p:sp>
        <p:nvSpPr>
          <p:cNvPr id="3" name="Content Placeholder 2">
            <a:extLst>
              <a:ext uri="{FF2B5EF4-FFF2-40B4-BE49-F238E27FC236}">
                <a16:creationId xmlns:a16="http://schemas.microsoft.com/office/drawing/2014/main" id="{EBD2BFD3-91EC-7E65-A99A-FDC0ED7B4620}"/>
              </a:ext>
            </a:extLst>
          </p:cNvPr>
          <p:cNvSpPr>
            <a:spLocks noGrp="1"/>
          </p:cNvSpPr>
          <p:nvPr>
            <p:ph idx="1"/>
          </p:nvPr>
        </p:nvSpPr>
        <p:spPr>
          <a:xfrm>
            <a:off x="365760" y="1438778"/>
            <a:ext cx="11369809" cy="4047778"/>
          </a:xfrm>
        </p:spPr>
        <p:txBody>
          <a:bodyPr/>
          <a:lstStyle/>
          <a:p>
            <a:r>
              <a:rPr lang="en-US" dirty="0"/>
              <a:t>Experimental condensed matter physics background</a:t>
            </a:r>
          </a:p>
          <a:p>
            <a:pPr lvl="1"/>
            <a:r>
              <a:rPr lang="en-US" dirty="0"/>
              <a:t>Low-energy positron diffraction</a:t>
            </a:r>
          </a:p>
          <a:p>
            <a:pPr lvl="1"/>
            <a:r>
              <a:rPr lang="en-US" dirty="0"/>
              <a:t>Low-temperature, ultra-high-vacuum scanning tunneling microscopy</a:t>
            </a:r>
          </a:p>
          <a:p>
            <a:r>
              <a:rPr lang="en-US" dirty="0"/>
              <a:t>Professional experience in observational science environment</a:t>
            </a:r>
          </a:p>
          <a:p>
            <a:pPr lvl="1"/>
            <a:r>
              <a:rPr lang="en-US" dirty="0"/>
              <a:t>European Southern Observatory’s Paranal Observatory</a:t>
            </a:r>
          </a:p>
          <a:p>
            <a:pPr lvl="1"/>
            <a:r>
              <a:rPr lang="en-US" dirty="0"/>
              <a:t>Systems engineer specialized in adaptive optics</a:t>
            </a:r>
          </a:p>
          <a:p>
            <a:r>
              <a:rPr lang="en-US" dirty="0"/>
              <a:t>Scientific software developer</a:t>
            </a:r>
          </a:p>
          <a:p>
            <a:pPr lvl="1"/>
            <a:r>
              <a:rPr lang="en-US" dirty="0"/>
              <a:t>Primarily focused on applications</a:t>
            </a:r>
          </a:p>
          <a:p>
            <a:pPr marL="0" indent="0">
              <a:buNone/>
            </a:pPr>
            <a:endParaRPr lang="en-US" dirty="0"/>
          </a:p>
        </p:txBody>
      </p:sp>
      <p:sp>
        <p:nvSpPr>
          <p:cNvPr id="5" name="TextBox 4">
            <a:extLst>
              <a:ext uri="{FF2B5EF4-FFF2-40B4-BE49-F238E27FC236}">
                <a16:creationId xmlns:a16="http://schemas.microsoft.com/office/drawing/2014/main" id="{32FF8EC1-19AD-86DC-1D34-D5AA90E512D2}"/>
              </a:ext>
            </a:extLst>
          </p:cNvPr>
          <p:cNvSpPr txBox="1"/>
          <p:nvPr/>
        </p:nvSpPr>
        <p:spPr>
          <a:xfrm>
            <a:off x="3121573" y="5232715"/>
            <a:ext cx="6620017" cy="766364"/>
          </a:xfrm>
          <a:prstGeom prst="rect">
            <a:avLst/>
          </a:prstGeom>
          <a:noFill/>
        </p:spPr>
        <p:txBody>
          <a:bodyPr wrap="none" lIns="118872" tIns="91440" rIns="118872" bIns="91440" rtlCol="0" anchor="ctr" anchorCtr="0">
            <a:spAutoFit/>
          </a:bodyPr>
          <a:lstStyle/>
          <a:p>
            <a:pPr>
              <a:lnSpc>
                <a:spcPct val="90000"/>
              </a:lnSpc>
            </a:pPr>
            <a:r>
              <a:rPr lang="en-US" sz="2400" dirty="0"/>
              <a:t>Always working on </a:t>
            </a:r>
            <a:r>
              <a:rPr lang="en-US" sz="2400" b="1" dirty="0"/>
              <a:t>scientific instrumentation</a:t>
            </a:r>
          </a:p>
          <a:p>
            <a:pPr algn="l">
              <a:lnSpc>
                <a:spcPct val="90000"/>
              </a:lnSpc>
            </a:pPr>
            <a:endParaRPr lang="en-US" dirty="0"/>
          </a:p>
        </p:txBody>
      </p:sp>
    </p:spTree>
    <p:extLst>
      <p:ext uri="{BB962C8B-B14F-4D97-AF65-F5344CB8AC3E}">
        <p14:creationId xmlns:p14="http://schemas.microsoft.com/office/powerpoint/2010/main" val="159759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p:txBody>
          <a:bodyPr/>
          <a:lstStyle/>
          <a:p>
            <a:pPr marL="0" indent="0">
              <a:buNone/>
            </a:pPr>
            <a:r>
              <a:rPr lang="en-US" dirty="0"/>
              <a:t>A classification scheme that overloads every day words so that we can use the same language and understand each other.</a:t>
            </a:r>
          </a:p>
          <a:p>
            <a:r>
              <a:rPr lang="en-US" dirty="0"/>
              <a:t>Data</a:t>
            </a:r>
          </a:p>
          <a:p>
            <a:r>
              <a:rPr lang="en-US" dirty="0"/>
              <a:t>Information</a:t>
            </a:r>
          </a:p>
          <a:p>
            <a:r>
              <a:rPr lang="en-US" dirty="0"/>
              <a:t>Knowledge</a:t>
            </a:r>
          </a:p>
          <a:p>
            <a:r>
              <a:rPr lang="en-US" dirty="0"/>
              <a:t>Understanding</a:t>
            </a:r>
          </a:p>
          <a:p>
            <a:r>
              <a:rPr lang="en-US" dirty="0"/>
              <a:t>Wisdom</a:t>
            </a:r>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dirty="0"/>
              <a:t>Example: Timeseries data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dirty="0"/>
              <a:t>Example: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there is an increased probability of precipitation. </a:t>
            </a:r>
            <a:r>
              <a:rPr lang="en-US" dirty="0">
                <a:solidFill>
                  <a:srgbClr val="FF0000"/>
                </a:solidFill>
              </a:rPr>
              <a:t>TODO: Add in better paragraph.</a:t>
            </a: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justify the knowledge.</a:t>
            </a:r>
          </a:p>
          <a:p>
            <a:pPr marL="0" indent="0">
              <a:buNone/>
            </a:pPr>
            <a:endParaRPr lang="en-US" dirty="0"/>
          </a:p>
        </p:txBody>
      </p:sp>
      <p:sp>
        <p:nvSpPr>
          <p:cNvPr id="4" name="TextBox 3">
            <a:extLst>
              <a:ext uri="{FF2B5EF4-FFF2-40B4-BE49-F238E27FC236}">
                <a16:creationId xmlns:a16="http://schemas.microsoft.com/office/drawing/2014/main" id="{F55B5B07-2D57-D639-458E-BFF94A99FE7A}"/>
              </a:ext>
            </a:extLst>
          </p:cNvPr>
          <p:cNvSpPr txBox="1"/>
          <p:nvPr/>
        </p:nvSpPr>
        <p:spPr>
          <a:xfrm>
            <a:off x="2057954" y="5311200"/>
            <a:ext cx="8072916" cy="517065"/>
          </a:xfrm>
          <a:prstGeom prst="rect">
            <a:avLst/>
          </a:prstGeom>
          <a:noFill/>
        </p:spPr>
        <p:txBody>
          <a:bodyPr wrap="none" lIns="118872" tIns="91440" rIns="118872" bIns="91440" rtlCol="0" anchor="ctr" anchorCtr="0">
            <a:spAutoFit/>
          </a:bodyPr>
          <a:lstStyle/>
          <a:p>
            <a:pPr algn="l">
              <a:lnSpc>
                <a:spcPct val="90000"/>
              </a:lnSpc>
            </a:pPr>
            <a:r>
              <a:rPr lang="en-US" sz="2400" dirty="0"/>
              <a:t>You can share knowledge, can you share understanding?</a:t>
            </a:r>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91983"/>
            <a:ext cx="9707880" cy="3093154"/>
          </a:xfrm>
          <a:prstGeom prst="rect">
            <a:avLst/>
          </a:prstGeom>
          <a:noFill/>
        </p:spPr>
        <p:txBody>
          <a:bodyPr wrap="square" lIns="118872" tIns="91440" rIns="118872" bIns="91440" rtlCol="0" anchor="ctr" anchorCtr="0">
            <a:spAutoFit/>
          </a:bodyPr>
          <a:lstStyle/>
          <a:p>
            <a:pPr marL="285750" indent="-285750">
              <a:lnSpc>
                <a:spcPct val="90000"/>
              </a:lnSpc>
              <a:buFont typeface="Arial" panose="020B0604020202020204" pitchFamily="34" charset="0"/>
              <a:buChar char="•"/>
            </a:pPr>
            <a:r>
              <a:rPr lang="en-US" sz="2400" dirty="0"/>
              <a:t>Is understanding always the ultimate goal?</a:t>
            </a:r>
          </a:p>
          <a:p>
            <a:pPr marL="285750" indent="-285750">
              <a:lnSpc>
                <a:spcPct val="90000"/>
              </a:lnSpc>
              <a:buFont typeface="Arial" panose="020B0604020202020204" pitchFamily="34" charset="0"/>
              <a:buChar char="•"/>
            </a:pPr>
            <a:r>
              <a:rPr lang="en-US" sz="2400" dirty="0"/>
              <a:t>Are there times when mere knowledge is sufficient?</a:t>
            </a:r>
          </a:p>
          <a:p>
            <a:pPr marL="285750" indent="-285750">
              <a:lnSpc>
                <a:spcPct val="90000"/>
              </a:lnSpc>
              <a:buFont typeface="Arial" panose="020B0604020202020204" pitchFamily="34" charset="0"/>
              <a:buChar char="•"/>
            </a:pPr>
            <a:endParaRPr lang="en-US" sz="2400" dirty="0"/>
          </a:p>
          <a:p>
            <a:pPr>
              <a:lnSpc>
                <a:spcPct val="90000"/>
              </a:lnSpc>
            </a:pPr>
            <a:endParaRPr lang="en-US" sz="2400" dirty="0"/>
          </a:p>
          <a:p>
            <a:pPr algn="ctr">
              <a:lnSpc>
                <a:spcPct val="90000"/>
              </a:lnSpc>
            </a:pPr>
            <a:r>
              <a:rPr lang="en-US" sz="2400" dirty="0"/>
              <a:t>I don’t need to understand atmospheric science or weather prediction.  I just need basic knowledge to determine if I should take an umbrella with me.</a:t>
            </a:r>
          </a:p>
          <a:p>
            <a:pPr>
              <a:lnSpc>
                <a:spcPct val="90000"/>
              </a:lnSpc>
            </a:pPr>
            <a:endParaRPr lang="en-US" sz="2400" dirty="0"/>
          </a:p>
          <a:p>
            <a:pPr algn="l">
              <a:lnSpc>
                <a:spcPct val="90000"/>
              </a:lnSpc>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36B9-6C84-3FAA-9EB8-F4892CA417F6}"/>
              </a:ext>
            </a:extLst>
          </p:cNvPr>
          <p:cNvSpPr>
            <a:spLocks noGrp="1"/>
          </p:cNvSpPr>
          <p:nvPr>
            <p:ph type="title"/>
          </p:nvPr>
        </p:nvSpPr>
        <p:spPr/>
        <p:txBody>
          <a:bodyPr/>
          <a:lstStyle/>
          <a:p>
            <a:r>
              <a:rPr lang="en-US" dirty="0"/>
              <a:t>Sometimes we just want “good enough”</a:t>
            </a:r>
            <a:br>
              <a:rPr lang="en-US" dirty="0"/>
            </a:br>
            <a:endParaRPr lang="en-US" dirty="0"/>
          </a:p>
        </p:txBody>
      </p:sp>
      <p:sp>
        <p:nvSpPr>
          <p:cNvPr id="3" name="Content Placeholder 2">
            <a:extLst>
              <a:ext uri="{FF2B5EF4-FFF2-40B4-BE49-F238E27FC236}">
                <a16:creationId xmlns:a16="http://schemas.microsoft.com/office/drawing/2014/main" id="{91CD74C3-5BD5-8A90-67BE-B26792277680}"/>
              </a:ext>
            </a:extLst>
          </p:cNvPr>
          <p:cNvSpPr>
            <a:spLocks noGrp="1"/>
          </p:cNvSpPr>
          <p:nvPr>
            <p:ph idx="1"/>
          </p:nvPr>
        </p:nvSpPr>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in git requires minimal git </a:t>
            </a:r>
            <a:r>
              <a:rPr lang="en-US" b="1" dirty="0"/>
              <a:t>knowledge</a:t>
            </a:r>
          </a:p>
          <a:p>
            <a:pPr lvl="1"/>
            <a:r>
              <a:rPr lang="en-US" dirty="0"/>
              <a:t>This workflow should protect code so that we can’t do damage</a:t>
            </a:r>
          </a:p>
          <a:p>
            <a:pPr lvl="1"/>
            <a:r>
              <a:rPr lang="en-US" dirty="0"/>
              <a:t>Focus on the development/testing and not on git</a:t>
            </a:r>
          </a:p>
          <a:p>
            <a:pPr lvl="1"/>
            <a:r>
              <a:rPr lang="en-US" dirty="0"/>
              <a:t>Lower barrier for newcomers</a:t>
            </a:r>
          </a:p>
          <a:p>
            <a:endParaRPr lang="en-US" dirty="0"/>
          </a:p>
        </p:txBody>
      </p:sp>
    </p:spTree>
    <p:extLst>
      <p:ext uri="{BB962C8B-B14F-4D97-AF65-F5344CB8AC3E}">
        <p14:creationId xmlns:p14="http://schemas.microsoft.com/office/powerpoint/2010/main" val="240860280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7546</TotalTime>
  <Words>3708</Words>
  <Application>Microsoft Macintosh PowerPoint</Application>
  <PresentationFormat>Custom</PresentationFormat>
  <Paragraphs>275</Paragraphs>
  <Slides>22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Presentations (Wide Screen)</vt:lpstr>
      <vt:lpstr>A Journey Toward Lab Notebooks One ex-experimentalist’s perspective</vt:lpstr>
      <vt:lpstr>TODO: Add license page in accord with official process</vt:lpstr>
      <vt:lpstr>Why discuss experimental sciences at ATPESC?</vt:lpstr>
      <vt:lpstr>Why me?</vt:lpstr>
      <vt:lpstr>DIKUW</vt:lpstr>
      <vt:lpstr>Data &amp; Information</vt:lpstr>
      <vt:lpstr>Knowledge &amp; Understanding</vt:lpstr>
      <vt:lpstr>Obligatory Einstein Quote </vt:lpstr>
      <vt:lpstr>Sometimes we just want “good enough” </vt:lpstr>
      <vt:lpstr>Knowledge Management</vt:lpstr>
      <vt:lpstr>An Example: Lessons Learned</vt:lpstr>
      <vt:lpstr>Which leads us to documentation</vt:lpstr>
      <vt:lpstr>And finally we reach our destination</vt:lpstr>
      <vt:lpstr>Lab notebooks in the hierarchy</vt:lpstr>
      <vt:lpstr>Example notebook entries</vt:lpstr>
      <vt:lpstr>Not all lab notebooks are alike</vt:lpstr>
      <vt:lpstr>No one likes writing lab notes…</vt:lpstr>
      <vt:lpstr>Conversations with Carlo</vt:lpstr>
      <vt:lpstr>Tried and True</vt:lpstr>
      <vt:lpstr>No really.  I’m not joking…</vt:lpstr>
      <vt:lpstr>What would a lab notebook look like for us?</vt:lpstr>
      <vt:lpstr>Citations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888</cp:revision>
  <cp:lastPrinted>2017-11-02T18:35:01Z</cp:lastPrinted>
  <dcterms:created xsi:type="dcterms:W3CDTF">2018-11-06T17:28:56Z</dcterms:created>
  <dcterms:modified xsi:type="dcterms:W3CDTF">2022-07-25T14:54:42Z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