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631" r:id="rId5"/>
    <p:sldId id="626" r:id="rId6"/>
    <p:sldId id="487" r:id="rId7"/>
    <p:sldId id="465" r:id="rId8"/>
    <p:sldId id="579" r:id="rId9"/>
    <p:sldId id="580" r:id="rId10"/>
    <p:sldId id="299" r:id="rId11"/>
    <p:sldId id="581" r:id="rId12"/>
    <p:sldId id="469" r:id="rId13"/>
    <p:sldId id="472" r:id="rId14"/>
    <p:sldId id="486" r:id="rId15"/>
    <p:sldId id="586" r:id="rId16"/>
    <p:sldId id="571"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15FF04"/>
    <a:srgbClr val="C39C2F"/>
    <a:srgbClr val="C59C27"/>
    <a:srgbClr val="D13940"/>
    <a:srgbClr val="EF9A1A"/>
    <a:srgbClr val="907262"/>
    <a:srgbClr val="B3CD1F"/>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9" autoAdjust="0"/>
    <p:restoredTop sz="56618" autoAdjust="0"/>
  </p:normalViewPr>
  <p:slideViewPr>
    <p:cSldViewPr snapToGrid="0" showGuides="1">
      <p:cViewPr varScale="1">
        <p:scale>
          <a:sx n="49" d="100"/>
          <a:sy n="49" d="100"/>
        </p:scale>
        <p:origin x="688" y="184"/>
      </p:cViewPr>
      <p:guideLst>
        <p:guide orient="horz" pos="888"/>
        <p:guide pos="383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3/16/21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3/16/21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Changing out the uniform grid for an adaptive mesh, or turning on options for re-gridding should reduce the errors.  If this is not the case, there is a way to quickly pinpoint the underlying cause.</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shows different kinds of physical models implemented in FLASH.  The y-axis shows functionalities of the code.  List out all your unit tests and example applications, and put each one in one or more squares.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"SV" exercises the hydro, EOS, and particle models on a uniform grid.  This type of map will show you weak-spots in your testing design.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here are the key takeaways from this talk.  Testing requires a thoughtful plan that works in the context of your project.  You should pick tests for their ability to quickly pinpoint the source of potential errors.  This includes both unit-level and integration tests.  It also includes tests that run as quick correctness checks and longer-</a:t>
            </a:r>
            <a:r>
              <a:rPr lang="en-US" sz="1200" kern="1200" dirty="0" err="1">
                <a:solidFill>
                  <a:schemeClr val="tx1"/>
                </a:solidFill>
                <a:effectLst/>
                <a:latin typeface="+mn-lt"/>
                <a:ea typeface="+mn-ea"/>
                <a:cs typeface="+mn-cs"/>
              </a:rPr>
              <a:t>runnning</a:t>
            </a:r>
            <a:r>
              <a:rPr lang="en-US" sz="1200" kern="1200" dirty="0">
                <a:solidFill>
                  <a:schemeClr val="tx1"/>
                </a:solidFill>
                <a:effectLst/>
                <a:latin typeface="+mn-lt"/>
                <a:ea typeface="+mn-ea"/>
                <a:cs typeface="+mn-cs"/>
              </a:rPr>
              <a:t> regression testing.  Finally, testing is part of a holistic validation strategy.  As you iterate on the science problem, the importance of features changes, and the implementations can move a lot.  Time and effort spent testing should move your project forward by providing stability where it's most critical.</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38286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a:t>
            </a:r>
            <a:r>
              <a:rPr lang="en-US" sz="1200" kern="1200" dirty="0" err="1">
                <a:solidFill>
                  <a:schemeClr val="tx1"/>
                </a:solidFill>
                <a:effectLst/>
                <a:latin typeface="+mn-lt"/>
                <a:ea typeface="+mn-ea"/>
                <a:cs typeface="+mn-cs"/>
              </a:rPr>
              <a:t>mesures</a:t>
            </a:r>
            <a:r>
              <a:rPr lang="en-US" sz="1200" kern="1200" dirty="0">
                <a:solidFill>
                  <a:schemeClr val="tx1"/>
                </a:solidFill>
                <a:effectLst/>
                <a:latin typeface="+mn-lt"/>
                <a:ea typeface="+mn-ea"/>
                <a:cs typeface="+mn-cs"/>
              </a:rPr>
              <a:t> - like known solutions and example run cases.  These tests can be long-running, and need interpretation to understand what's going on.  Such tests are often better suited for regression testing - which can be set up to run on dedicated servers on a nightly or weekly schedule.</a:t>
            </a:r>
          </a:p>
          <a:p>
            <a:r>
              <a:rPr lang="en-US" sz="1200" kern="1200" dirty="0">
                <a:solidFill>
                  <a:schemeClr val="tx1"/>
                </a:solidFill>
                <a:effectLst/>
                <a:latin typeface="+mn-lt"/>
                <a:ea typeface="+mn-ea"/>
                <a:cs typeface="+mn-cs"/>
              </a:rPr>
              <a:t>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next,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As a combination of many modules, it was difficult to create an overall testing strategy.</a:t>
            </a:r>
          </a:p>
          <a:p>
            <a:r>
              <a:rPr lang="en-US" sz="1200" kern="1200" dirty="0">
                <a:solidFill>
                  <a:schemeClr val="tx1"/>
                </a:solidFill>
                <a:effectLst/>
                <a:latin typeface="+mn-lt"/>
                <a:ea typeface="+mn-ea"/>
                <a:cs typeface="+mn-cs"/>
              </a:rPr>
              <a:t>a) Separate a unit.</a:t>
            </a:r>
          </a:p>
          <a:p>
            <a:r>
              <a:rPr lang="en-US" sz="1200" kern="1200" dirty="0">
                <a:solidFill>
                  <a:schemeClr val="tx1"/>
                </a:solidFill>
                <a:effectLst/>
                <a:latin typeface="+mn-lt"/>
                <a:ea typeface="+mn-ea"/>
                <a:cs typeface="+mn-cs"/>
              </a:rPr>
              <a:t>b) Capture the state of the program inputting to that unit.</a:t>
            </a:r>
          </a:p>
          <a:p>
            <a:r>
              <a:rPr lang="en-US" sz="1200" kern="1200" dirty="0">
                <a:solidFill>
                  <a:schemeClr val="tx1"/>
                </a:solidFill>
                <a:effectLst/>
                <a:latin typeface="+mn-lt"/>
                <a:ea typeface="+mn-ea"/>
                <a:cs typeface="+mn-cs"/>
              </a:rPr>
              <a:t>c)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a:t>
            </a:r>
            <a:r>
              <a:rPr lang="en-US" sz="1200" kern="1200" dirty="0" err="1">
                <a:solidFill>
                  <a:schemeClr val="tx1"/>
                </a:solidFill>
                <a:effectLst/>
                <a:latin typeface="+mn-lt"/>
                <a:ea typeface="+mn-ea"/>
                <a:cs typeface="+mn-cs"/>
              </a:rPr>
              <a:t>veryifying</a:t>
            </a:r>
            <a:r>
              <a:rPr lang="en-US" sz="1200" kern="1200" dirty="0">
                <a:solidFill>
                  <a:schemeClr val="tx1"/>
                </a:solidFill>
                <a:effectLst/>
                <a:latin typeface="+mn-lt"/>
                <a:ea typeface="+mn-ea"/>
                <a:cs typeface="+mn-cs"/>
              </a:rPr>
              <a:t>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93532599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Software Testing – Part 2</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xfrm>
            <a:off x="4736917" y="1998821"/>
            <a:ext cx="3539707" cy="2855400"/>
          </a:xfrm>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b="1" dirty="0">
                <a:solidFill>
                  <a:srgbClr val="000000"/>
                </a:solidFill>
              </a:rPr>
              <a:t>David M. Rogers</a:t>
            </a:r>
            <a:br>
              <a:rPr lang="en-US" dirty="0">
                <a:solidFill>
                  <a:srgbClr val="000000"/>
                </a:solidFill>
              </a:rPr>
            </a:br>
            <a:r>
              <a:rPr lang="en-US" sz="1800" dirty="0">
                <a:solidFill>
                  <a:srgbClr val="000000"/>
                </a:solidFill>
              </a:rPr>
              <a:t>Oak Ridge National Laboratory</a:t>
            </a:r>
          </a:p>
          <a:p>
            <a:pPr marL="0" lvl="0" indent="0" algn="l" rtl="0">
              <a:lnSpc>
                <a:spcPct val="90000"/>
              </a:lnSpc>
              <a:spcBef>
                <a:spcPts val="1400"/>
              </a:spcBef>
              <a:spcAft>
                <a:spcPts val="0"/>
              </a:spcAft>
              <a:buSzPts val="2000"/>
              <a:buNone/>
            </a:pPr>
            <a:r>
              <a:rPr lang="en-US" b="1" dirty="0">
                <a:solidFill>
                  <a:srgbClr val="000000"/>
                </a:solidFill>
              </a:rPr>
              <a:t>Rinku Gupta</a:t>
            </a:r>
            <a:br>
              <a:rPr lang="en-US" dirty="0">
                <a:solidFill>
                  <a:srgbClr val="000000"/>
                </a:solidFill>
              </a:rPr>
            </a:br>
            <a:r>
              <a:rPr lang="en-US" sz="1800" dirty="0">
                <a:solidFill>
                  <a:srgbClr val="000000"/>
                </a:solidFill>
              </a:rPr>
              <a:t>Sandia National Laboratories</a:t>
            </a:r>
          </a:p>
          <a:p>
            <a:pPr marL="0" indent="0">
              <a:buClr>
                <a:srgbClr val="000000"/>
              </a:buClr>
              <a:buSzPts val="2000"/>
            </a:pPr>
            <a:r>
              <a:rPr lang="en-US" b="1" dirty="0" err="1">
                <a:solidFill>
                  <a:srgbClr val="000000"/>
                </a:solidFill>
              </a:rPr>
              <a:t>Anshu</a:t>
            </a:r>
            <a:r>
              <a:rPr lang="en-US" b="1" dirty="0">
                <a:solidFill>
                  <a:srgbClr val="000000"/>
                </a:solidFill>
              </a:rPr>
              <a:t> Dubey</a:t>
            </a:r>
            <a:br>
              <a:rPr lang="en-US" dirty="0">
                <a:solidFill>
                  <a:srgbClr val="000000"/>
                </a:solidFill>
              </a:rPr>
            </a:br>
            <a:r>
              <a:rPr lang="en-US" sz="1800" dirty="0">
                <a:solidFill>
                  <a:srgbClr val="000000"/>
                </a:solidFill>
              </a:rPr>
              <a:t>Argonne National Laboratory</a:t>
            </a:r>
            <a:endParaRPr lang="en-US" sz="1800" dirty="0"/>
          </a:p>
          <a:p>
            <a:pPr marL="0" indent="0">
              <a:lnSpc>
                <a:spcPct val="100000"/>
              </a:lnSpc>
              <a:spcBef>
                <a:spcPts val="0"/>
              </a:spcBef>
              <a:buSzPts val="2000"/>
            </a:pPr>
            <a:endParaRPr lang="en-US" sz="1400" dirty="0"/>
          </a:p>
          <a:p>
            <a:pPr marL="0" indent="0">
              <a:lnSpc>
                <a:spcPct val="100000"/>
              </a:lnSpc>
              <a:spcBef>
                <a:spcPts val="0"/>
              </a:spcBef>
              <a:buSzPts val="2000"/>
            </a:pPr>
            <a:endParaRPr lang="en-US" sz="1400" dirty="0"/>
          </a:p>
          <a:p>
            <a:pPr marL="0" lvl="0" indent="0" algn="l" rtl="0">
              <a:lnSpc>
                <a:spcPct val="90000"/>
              </a:lnSpc>
              <a:spcBef>
                <a:spcPts val="1400"/>
              </a:spcBef>
              <a:spcAft>
                <a:spcPts val="0"/>
              </a:spcAft>
              <a:buSzPts val="2000"/>
              <a:buNone/>
            </a:pPr>
            <a:endParaRPr sz="1400" dirty="0"/>
          </a:p>
          <a:p>
            <a:pPr marL="0" lvl="0" indent="0" algn="l" rtl="0">
              <a:lnSpc>
                <a:spcPct val="90000"/>
              </a:lnSpc>
              <a:spcBef>
                <a:spcPts val="1400"/>
              </a:spcBef>
              <a:spcAft>
                <a:spcPts val="0"/>
              </a:spcAft>
              <a:buSzPts val="2000"/>
              <a:buNone/>
            </a:pPr>
            <a:endParaRPr dirty="0">
              <a:solidFill>
                <a:srgbClr val="000000"/>
              </a:solidFill>
            </a:endParaRPr>
          </a:p>
          <a:p>
            <a:pPr marL="0" lvl="0" indent="0" algn="l" rtl="0">
              <a:lnSpc>
                <a:spcPct val="90000"/>
              </a:lnSpc>
              <a:spcBef>
                <a:spcPts val="1400"/>
              </a:spcBef>
              <a:spcAft>
                <a:spcPts val="0"/>
              </a:spcAft>
              <a:buSzPts val="2000"/>
              <a:buNone/>
            </a:pPr>
            <a:endParaRPr sz="2000" dirty="0"/>
          </a:p>
        </p:txBody>
      </p:sp>
      <p:sp>
        <p:nvSpPr>
          <p:cNvPr id="10" name="Rectangle 9">
            <a:extLst>
              <a:ext uri="{FF2B5EF4-FFF2-40B4-BE49-F238E27FC236}">
                <a16:creationId xmlns:a16="http://schemas.microsoft.com/office/drawing/2014/main" id="{CA9ED99E-FE82-7B46-A1FD-FD051AAE9373}"/>
              </a:ext>
            </a:extLst>
          </p:cNvPr>
          <p:cNvSpPr/>
          <p:nvPr/>
        </p:nvSpPr>
        <p:spPr>
          <a:xfrm>
            <a:off x="7384026" y="5657306"/>
            <a:ext cx="6092825" cy="646331"/>
          </a:xfrm>
          <a:prstGeom prst="rect">
            <a:avLst/>
          </a:prstGeom>
        </p:spPr>
        <p:txBody>
          <a:bodyPr>
            <a:spAutoFit/>
          </a:bodyPr>
          <a:lstStyle/>
          <a:p>
            <a:pPr>
              <a:spcBef>
                <a:spcPts val="2400"/>
              </a:spcBef>
            </a:pPr>
            <a:r>
              <a:rPr lang="en-US" b="1" dirty="0"/>
              <a:t>NCAR ISS Tutorial, March 2021</a:t>
            </a:r>
            <a:br>
              <a:rPr lang="en-US" dirty="0"/>
            </a:br>
            <a:endParaRPr lang="en-US" dirty="0"/>
          </a:p>
        </p:txBody>
      </p:sp>
    </p:spTree>
    <p:extLst>
      <p:ext uri="{BB962C8B-B14F-4D97-AF65-F5344CB8AC3E}">
        <p14:creationId xmlns:p14="http://schemas.microsoft.com/office/powerpoint/2010/main" val="1961116339"/>
      </p:ext>
    </p:extLst>
  </p:cSld>
  <p:clrMapOvr>
    <a:masterClrMapping/>
  </p:clrMapOvr>
  <mc:AlternateContent xmlns:mc="http://schemas.openxmlformats.org/markup-compatibility/2006" xmlns:p14="http://schemas.microsoft.com/office/powerpoint/2010/main">
    <mc:Choice Requires="p14">
      <p:transition spd="slow" p14:dur="2000" advTm="16243"/>
    </mc:Choice>
    <mc:Fallback xmlns="">
      <p:transition spd="slow" advTm="162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mc:AlternateContent xmlns:mc="http://schemas.openxmlformats.org/markup-compatibility/2006" xmlns:p14="http://schemas.microsoft.com/office/powerpoint/2010/main">
    <mc:Choice Requires="p14">
      <p:transition spd="slow" p14:dur="2000" advTm="181081"/>
    </mc:Choice>
    <mc:Fallback xmlns="">
      <p:transition spd="slow" advTm="1810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mc:AlternateContent xmlns:mc="http://schemas.openxmlformats.org/markup-compatibility/2006" xmlns:p14="http://schemas.microsoft.com/office/powerpoint/2010/main">
    <mc:Choice Requires="p14">
      <p:transition spd="slow" p14:dur="2000" advTm="117439"/>
    </mc:Choice>
    <mc:Fallback xmlns="">
      <p:transition spd="slow" advTm="11743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mc:AlternateContent xmlns:mc="http://schemas.openxmlformats.org/markup-compatibility/2006" xmlns:p14="http://schemas.microsoft.com/office/powerpoint/2010/main">
    <mc:Choice Requires="p14">
      <p:transition spd="slow" p14:dur="2000" advTm="198927"/>
    </mc:Choice>
    <mc:Fallback xmlns="">
      <p:transition spd="slow" advTm="19892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Context: understand testing needs and costs</a:t>
            </a:r>
          </a:p>
          <a:p>
            <a:pPr marL="457200" indent="-457200">
              <a:buClr>
                <a:schemeClr val="bg1"/>
              </a:buClr>
              <a:buFont typeface="Arial" panose="020B0604020202020204" pitchFamily="34" charset="0"/>
              <a:buChar char="•"/>
            </a:pPr>
            <a:r>
              <a:rPr lang="en-US" dirty="0"/>
              <a:t>Devise tests to enable quick pinpointing of errors through reasoning about their behavior</a:t>
            </a:r>
          </a:p>
          <a:p>
            <a:pPr marL="457200" indent="-457200">
              <a:buClr>
                <a:schemeClr val="bg1"/>
              </a:buClr>
              <a:buFont typeface="Arial" panose="020B0604020202020204" pitchFamily="34" charset="0"/>
              <a:buChar char="•"/>
            </a:pPr>
            <a:r>
              <a:rPr lang="en-US" dirty="0"/>
              <a:t>test at various granularities – bottom-up (UNIT/verification) through top-down (integration/validation)</a:t>
            </a:r>
          </a:p>
          <a:p>
            <a:pPr marL="457200" indent="-457200">
              <a:buClr>
                <a:schemeClr val="bg1"/>
              </a:buClr>
              <a:buFont typeface="Arial" panose="020B0604020202020204" pitchFamily="34" charset="0"/>
              <a:buChar char="•"/>
            </a:pPr>
            <a:r>
              <a:rPr lang="en-US" dirty="0"/>
              <a:t>Tests at various difficulties – CI vs. regression</a:t>
            </a:r>
          </a:p>
          <a:p>
            <a:pPr marL="457200" indent="-457200">
              <a:buClr>
                <a:schemeClr val="bg1"/>
              </a:buClr>
              <a:buFont typeface="Arial" panose="020B0604020202020204" pitchFamily="34" charset="0"/>
              <a:buChar char="•"/>
            </a:pPr>
            <a:r>
              <a:rPr lang="en-US" dirty="0"/>
              <a:t>Maintain a holistic validation strategy: think globally, act locally</a:t>
            </a:r>
          </a:p>
          <a:p>
            <a:r>
              <a:rPr lang="en-US" dirty="0"/>
              <a:t>…….Questions ?</a:t>
            </a:r>
          </a:p>
        </p:txBody>
      </p:sp>
    </p:spTree>
    <p:extLst>
      <p:ext uri="{BB962C8B-B14F-4D97-AF65-F5344CB8AC3E}">
        <p14:creationId xmlns:p14="http://schemas.microsoft.com/office/powerpoint/2010/main" val="275738628"/>
      </p:ext>
    </p:extLst>
  </p:cSld>
  <p:clrMapOvr>
    <a:masterClrMapping/>
  </p:clrMapOvr>
  <mc:AlternateContent xmlns:mc="http://schemas.openxmlformats.org/markup-compatibility/2006" xmlns:p14="http://schemas.microsoft.com/office/powerpoint/2010/main">
    <mc:Choice Requires="p14">
      <p:transition p14:dur="250" advTm="32916">
        <p:fade/>
      </p:transition>
    </mc:Choice>
    <mc:Fallback xmlns="">
      <p:transition advTm="3291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Requested citation for the overall tutorial: David E. Bernholdt, Anshu Dubey, David M. Rogers, Rinku K. Gupta, Better Scientific Software tutorial, in ISS ‘21: 2021. DOI: (</a:t>
            </a:r>
            <a:r>
              <a:rPr lang="en-US" sz="1600" b="1" dirty="0" err="1"/>
              <a:t>tbd</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Patricia A. Grubel,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539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mc:AlternateContent xmlns:mc="http://schemas.openxmlformats.org/markup-compatibility/2006" xmlns:p14="http://schemas.microsoft.com/office/powerpoint/2010/main">
    <mc:Choice Requires="p14">
      <p:transition spd="slow" p14:dur="2000" advTm="138898"/>
    </mc:Choice>
    <mc:Fallback xmlns="">
      <p:transition spd="slow" advTm="13889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8" name="Group 7">
            <a:extLst>
              <a:ext uri="{FF2B5EF4-FFF2-40B4-BE49-F238E27FC236}">
                <a16:creationId xmlns:a16="http://schemas.microsoft.com/office/drawing/2014/main" id="{4F52AD71-49C7-F743-AB85-85CD4BA5138B}"/>
              </a:ext>
            </a:extLst>
          </p:cNvPr>
          <p:cNvGrpSpPr/>
          <p:nvPr/>
        </p:nvGrpSpPr>
        <p:grpSpPr>
          <a:xfrm>
            <a:off x="8374783" y="4201194"/>
            <a:ext cx="2079986" cy="1631092"/>
            <a:chOff x="9658247" y="3805881"/>
            <a:chExt cx="2079986" cy="1631092"/>
          </a:xfrm>
        </p:grpSpPr>
        <p:sp>
          <p:nvSpPr>
            <p:cNvPr id="7" name="Rectangle 6">
              <a:extLst>
                <a:ext uri="{FF2B5EF4-FFF2-40B4-BE49-F238E27FC236}">
                  <a16:creationId xmlns:a16="http://schemas.microsoft.com/office/drawing/2014/main" id="{21CD3229-5C0E-644A-9E27-95DBEE5BDB8C}"/>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Rectangle 3">
              <a:extLst>
                <a:ext uri="{FF2B5EF4-FFF2-40B4-BE49-F238E27FC236}">
                  <a16:creationId xmlns:a16="http://schemas.microsoft.com/office/drawing/2014/main" id="{C391ED94-7A5C-414B-8853-D5F0C063BB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9" name="Group 8">
            <a:extLst>
              <a:ext uri="{FF2B5EF4-FFF2-40B4-BE49-F238E27FC236}">
                <a16:creationId xmlns:a16="http://schemas.microsoft.com/office/drawing/2014/main" id="{9D9D52F9-164F-C14E-AF03-DD3B5FF29853}"/>
              </a:ext>
            </a:extLst>
          </p:cNvPr>
          <p:cNvGrpSpPr/>
          <p:nvPr/>
        </p:nvGrpSpPr>
        <p:grpSpPr>
          <a:xfrm>
            <a:off x="9658247" y="3144205"/>
            <a:ext cx="2079986" cy="1631092"/>
            <a:chOff x="9658247" y="3805881"/>
            <a:chExt cx="2079986" cy="1631092"/>
          </a:xfrm>
        </p:grpSpPr>
        <p:sp>
          <p:nvSpPr>
            <p:cNvPr id="10" name="Rectangle 9">
              <a:extLst>
                <a:ext uri="{FF2B5EF4-FFF2-40B4-BE49-F238E27FC236}">
                  <a16:creationId xmlns:a16="http://schemas.microsoft.com/office/drawing/2014/main" id="{77CCBD93-666E-C549-9297-51219A2BBC1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4505E698-532E-6E49-A9DB-2E823F84AF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2" name="TextBox 11">
            <a:extLst>
              <a:ext uri="{FF2B5EF4-FFF2-40B4-BE49-F238E27FC236}">
                <a16:creationId xmlns:a16="http://schemas.microsoft.com/office/drawing/2014/main" id="{4DFF52E9-D81A-FC4B-A3C2-D1EA25461CDB}"/>
              </a:ext>
            </a:extLst>
          </p:cNvPr>
          <p:cNvSpPr txBox="1"/>
          <p:nvPr/>
        </p:nvSpPr>
        <p:spPr>
          <a:xfrm>
            <a:off x="10077604" y="4424679"/>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3445731576"/>
      </p:ext>
    </p:extLst>
  </p:cSld>
  <p:clrMapOvr>
    <a:masterClrMapping/>
  </p:clrMapOvr>
  <mc:AlternateContent xmlns:mc="http://schemas.openxmlformats.org/markup-compatibility/2006" xmlns:p14="http://schemas.microsoft.com/office/powerpoint/2010/main">
    <mc:Choice Requires="p14">
      <p:transition spd="slow" p14:dur="2000" advTm="120709"/>
    </mc:Choice>
    <mc:Fallback xmlns="">
      <p:transition spd="slow" advTm="12070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mc:AlternateContent xmlns:mc="http://schemas.openxmlformats.org/markup-compatibility/2006" xmlns:p14="http://schemas.microsoft.com/office/powerpoint/2010/main">
    <mc:Choice Requires="p14">
      <p:transition spd="slow" p14:dur="2000" advTm="50364"/>
    </mc:Choice>
    <mc:Fallback xmlns="">
      <p:transition spd="slow" advTm="5036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mc:AlternateContent xmlns:mc="http://schemas.openxmlformats.org/markup-compatibility/2006" xmlns:p14="http://schemas.microsoft.com/office/powerpoint/2010/main">
    <mc:Choice Requires="p14">
      <p:transition spd="slow" p14:dur="2000" advTm="77038"/>
    </mc:Choice>
    <mc:Fallback xmlns="">
      <p:transition spd="slow" advTm="7703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mc:AlternateContent xmlns:mc="http://schemas.openxmlformats.org/markup-compatibility/2006" xmlns:p14="http://schemas.microsoft.com/office/powerpoint/2010/main">
    <mc:Choice Requires="p14">
      <p:transition spd="slow" p14:dur="2000" advTm="161795"/>
    </mc:Choice>
    <mc:Fallback xmlns="">
      <p:transition spd="slow" advTm="161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mc:AlternateContent xmlns:mc="http://schemas.openxmlformats.org/markup-compatibility/2006" xmlns:p14="http://schemas.microsoft.com/office/powerpoint/2010/main">
    <mc:Choice Requires="p14">
      <p:transition spd="slow" p14:dur="2000" advTm="197886"/>
    </mc:Choice>
    <mc:Fallback xmlns="">
      <p:transition spd="slow" advTm="1978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spTree>
    <p:custDataLst>
      <p:tags r:id="rId1"/>
    </p:custDataLst>
    <p:extLst>
      <p:ext uri="{BB962C8B-B14F-4D97-AF65-F5344CB8AC3E}">
        <p14:creationId xmlns:p14="http://schemas.microsoft.com/office/powerpoint/2010/main" val="2442379966"/>
      </p:ext>
    </p:extLst>
  </p:cSld>
  <p:clrMapOvr>
    <a:masterClrMapping/>
  </p:clrMapOvr>
  <mc:AlternateContent xmlns:mc="http://schemas.openxmlformats.org/markup-compatibility/2006" xmlns:p14="http://schemas.microsoft.com/office/powerpoint/2010/main">
    <mc:Choice Requires="p14">
      <p:transition spd="slow" p14:dur="2000" advTm="126757"/>
    </mc:Choice>
    <mc:Fallback xmlns="">
      <p:transition spd="slow" advTm="1267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10463</TotalTime>
  <Words>2826</Words>
  <Application>Microsoft Macintosh PowerPoint</Application>
  <PresentationFormat>Custom</PresentationFormat>
  <Paragraphs>185</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Presentations (Wide Screen)</vt:lpstr>
      <vt:lpstr>Software Testing – Part 2</vt:lpstr>
      <vt:lpstr>License, Citation and Acknowledgements</vt:lpstr>
      <vt:lpstr>How to build your test suite?</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4: Coverage Matrix (physics vs. functionalities)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412</cp:revision>
  <cp:lastPrinted>2017-11-02T18:35:01Z</cp:lastPrinted>
  <dcterms:created xsi:type="dcterms:W3CDTF">2018-11-06T17:28:56Z</dcterms:created>
  <dcterms:modified xsi:type="dcterms:W3CDTF">2021-03-22T15:59:01Z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