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58"/>
  </p:notesMasterIdLst>
  <p:handoutMasterIdLst>
    <p:handoutMasterId r:id="rId59"/>
  </p:handoutMasterIdLst>
  <p:sldIdLst>
    <p:sldId id="318" r:id="rId5"/>
    <p:sldId id="320" r:id="rId6"/>
    <p:sldId id="5590" r:id="rId7"/>
    <p:sldId id="618" r:id="rId8"/>
    <p:sldId id="5571" r:id="rId9"/>
    <p:sldId id="5577" r:id="rId10"/>
    <p:sldId id="5591" r:id="rId11"/>
    <p:sldId id="5594" r:id="rId12"/>
    <p:sldId id="5593" r:id="rId13"/>
    <p:sldId id="5579" r:id="rId14"/>
    <p:sldId id="5580" r:id="rId15"/>
    <p:sldId id="5581" r:id="rId16"/>
    <p:sldId id="5583" r:id="rId17"/>
    <p:sldId id="5576" r:id="rId18"/>
    <p:sldId id="5572" r:id="rId19"/>
    <p:sldId id="5570" r:id="rId20"/>
    <p:sldId id="5584" r:id="rId21"/>
    <p:sldId id="5585" r:id="rId22"/>
    <p:sldId id="5587" r:id="rId23"/>
    <p:sldId id="5586" r:id="rId24"/>
    <p:sldId id="5596" r:id="rId25"/>
    <p:sldId id="5597" r:id="rId26"/>
    <p:sldId id="5598" r:id="rId27"/>
    <p:sldId id="5599" r:id="rId28"/>
    <p:sldId id="5588" r:id="rId29"/>
    <p:sldId id="5601" r:id="rId30"/>
    <p:sldId id="5600" r:id="rId31"/>
    <p:sldId id="641" r:id="rId32"/>
    <p:sldId id="642" r:id="rId33"/>
    <p:sldId id="5595" r:id="rId34"/>
    <p:sldId id="677" r:id="rId35"/>
    <p:sldId id="661" r:id="rId36"/>
    <p:sldId id="662" r:id="rId37"/>
    <p:sldId id="626" r:id="rId38"/>
    <p:sldId id="688" r:id="rId39"/>
    <p:sldId id="689" r:id="rId40"/>
    <p:sldId id="690" r:id="rId41"/>
    <p:sldId id="691" r:id="rId42"/>
    <p:sldId id="5556" r:id="rId43"/>
    <p:sldId id="5557" r:id="rId44"/>
    <p:sldId id="5558" r:id="rId45"/>
    <p:sldId id="5559" r:id="rId46"/>
    <p:sldId id="5560" r:id="rId47"/>
    <p:sldId id="548" r:id="rId48"/>
    <p:sldId id="5561" r:id="rId49"/>
    <p:sldId id="5562" r:id="rId50"/>
    <p:sldId id="5563" r:id="rId51"/>
    <p:sldId id="5564" r:id="rId52"/>
    <p:sldId id="5565" r:id="rId53"/>
    <p:sldId id="5566" r:id="rId54"/>
    <p:sldId id="5567" r:id="rId55"/>
    <p:sldId id="5555" r:id="rId56"/>
    <p:sldId id="674" r:id="rId5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05" d="100"/>
          <a:sy n="105" d="100"/>
        </p:scale>
        <p:origin x="192" y="35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7/24/23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7/24/23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25</a:t>
            </a:fld>
            <a:endParaRPr lang="en-US"/>
          </a:p>
        </p:txBody>
      </p:sp>
    </p:spTree>
    <p:extLst>
      <p:ext uri="{BB962C8B-B14F-4D97-AF65-F5344CB8AC3E}">
        <p14:creationId xmlns:p14="http://schemas.microsoft.com/office/powerpoint/2010/main" val="182241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26</a:t>
            </a:fld>
            <a:endParaRPr lang="en-US"/>
          </a:p>
        </p:txBody>
      </p:sp>
    </p:spTree>
    <p:extLst>
      <p:ext uri="{BB962C8B-B14F-4D97-AF65-F5344CB8AC3E}">
        <p14:creationId xmlns:p14="http://schemas.microsoft.com/office/powerpoint/2010/main" val="99995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27</a:t>
            </a:fld>
            <a:endParaRPr lang="en-US"/>
          </a:p>
        </p:txBody>
      </p:sp>
    </p:spTree>
    <p:extLst>
      <p:ext uri="{BB962C8B-B14F-4D97-AF65-F5344CB8AC3E}">
        <p14:creationId xmlns:p14="http://schemas.microsoft.com/office/powerpoint/2010/main" val="361977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29</a:t>
            </a:fld>
            <a:endParaRPr lang="en-US"/>
          </a:p>
        </p:txBody>
      </p:sp>
    </p:spTree>
    <p:extLst>
      <p:ext uri="{BB962C8B-B14F-4D97-AF65-F5344CB8AC3E}">
        <p14:creationId xmlns:p14="http://schemas.microsoft.com/office/powerpoint/2010/main" val="218351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forms :: CUDE, HIP, </a:t>
            </a:r>
            <a:r>
              <a:rPr lang="en-US" dirty="0" err="1"/>
              <a:t>OpenACC</a:t>
            </a:r>
            <a:r>
              <a:rPr lang="en-US" dirty="0"/>
              <a:t>, OpenMP, </a:t>
            </a:r>
            <a:r>
              <a:rPr lang="en-US" dirty="0" err="1"/>
              <a:t>OneAPI</a:t>
            </a:r>
            <a:r>
              <a:rPr lang="en-US" dirty="0"/>
              <a:t>, SYCL </a:t>
            </a:r>
            <a:r>
              <a:rPr lang="en-US" dirty="0" err="1"/>
              <a:t>etc</a:t>
            </a:r>
            <a:r>
              <a:rPr lang="en-US" dirty="0"/>
              <a:t> </a:t>
            </a:r>
            <a:r>
              <a:rPr lang="en-US" dirty="0" err="1"/>
              <a:t>etc</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106937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44</a:t>
            </a:fld>
            <a:endParaRPr lang="en-US"/>
          </a:p>
        </p:txBody>
      </p:sp>
    </p:spTree>
    <p:extLst>
      <p:ext uri="{BB962C8B-B14F-4D97-AF65-F5344CB8AC3E}">
        <p14:creationId xmlns:p14="http://schemas.microsoft.com/office/powerpoint/2010/main" val="356085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accelerator systems these days have mechanisms for sharing (reading/writing) memory between host and device.  Easy, but generally not the most performant approach</a:t>
            </a:r>
          </a:p>
          <a:p>
            <a:r>
              <a:rPr lang="en-US" dirty="0"/>
              <a:t>confounding differences between systems with regard to how well that sharing is supported.</a:t>
            </a:r>
          </a:p>
          <a:p>
            <a:r>
              <a:rPr lang="en-US" dirty="0"/>
              <a:t>Task based examples – Legion, </a:t>
            </a:r>
            <a:r>
              <a:rPr lang="en-US" dirty="0" err="1"/>
              <a:t>PaRSEC</a:t>
            </a:r>
            <a:r>
              <a:rPr lang="en-US" dirty="0"/>
              <a:t>, HPX, </a:t>
            </a:r>
            <a:r>
              <a:rPr lang="en-US" dirty="0" err="1"/>
              <a:t>StarPU</a:t>
            </a:r>
            <a:r>
              <a:rPr lang="en-US" dirty="0"/>
              <a:t>, Charm++</a:t>
            </a:r>
          </a:p>
        </p:txBody>
      </p:sp>
      <p:sp>
        <p:nvSpPr>
          <p:cNvPr id="4" name="Slide Number Placeholder 3"/>
          <p:cNvSpPr>
            <a:spLocks noGrp="1"/>
          </p:cNvSpPr>
          <p:nvPr>
            <p:ph type="sldNum" sz="quarter" idx="5"/>
          </p:nvPr>
        </p:nvSpPr>
        <p:spPr/>
        <p:txBody>
          <a:bodyPr/>
          <a:lstStyle/>
          <a:p>
            <a:fld id="{54E672D7-8E2D-4611-973D-F4591A707C34}" type="slidenum">
              <a:rPr lang="en-US" smtClean="0"/>
              <a:t>46</a:t>
            </a:fld>
            <a:endParaRPr lang="en-US"/>
          </a:p>
        </p:txBody>
      </p:sp>
    </p:spTree>
    <p:extLst>
      <p:ext uri="{BB962C8B-B14F-4D97-AF65-F5344CB8AC3E}">
        <p14:creationId xmlns:p14="http://schemas.microsoft.com/office/powerpoint/2010/main" val="202441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52</a:t>
            </a:fld>
            <a:endParaRPr lang="en-US"/>
          </a:p>
        </p:txBody>
      </p:sp>
    </p:spTree>
    <p:extLst>
      <p:ext uri="{BB962C8B-B14F-4D97-AF65-F5344CB8AC3E}">
        <p14:creationId xmlns:p14="http://schemas.microsoft.com/office/powerpoint/2010/main" val="1387246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7/24/23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71024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3"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biswas-odu/heateq-design-intersect-2023" TargetMode="External"/><Relationship Id="rId2" Type="http://schemas.openxmlformats.org/officeDocument/2006/relationships/hyperlink" Target="https://bit.ly/desEx" TargetMode="External"/><Relationship Id="rId1" Type="http://schemas.openxmlformats.org/officeDocument/2006/relationships/slideLayout" Target="../slideLayouts/slideLayout3.xml"/><Relationship Id="rId4" Type="http://schemas.openxmlformats.org/officeDocument/2006/relationships/hyperlink" Target="https://xsdk-project.github.io/MathPackagesTraining2020/lessons/hand_coded_hea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en.wikipedia.org/wiki/Upwind_scheme"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hyperlink" Target="https://en.wikipedia.org/wiki/Crank%E2%80%93Nicolson_method" TargetMode="External"/><Relationship Id="rId5" Type="http://schemas.openxmlformats.org/officeDocument/2006/relationships/hyperlink" Target="https://en.wikipedia.org/wiki/Explicit_and_implicit_methods" TargetMode="External"/><Relationship Id="rId4" Type="http://schemas.openxmlformats.org/officeDocument/2006/relationships/hyperlink" Target="https://en.wikipedia.org/wiki/FTCS_sche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sz="2000" dirty="0"/>
              <a:t>(she/her)</a:t>
            </a:r>
            <a:br>
              <a:rPr lang="en-US" sz="2000" u="sng" dirty="0"/>
            </a:br>
            <a:r>
              <a:rPr lang="en-US" sz="2000" dirty="0"/>
              <a:t>Argonne National Laboratory</a:t>
            </a:r>
            <a:endParaRPr lang="en-US" sz="2400" dirty="0"/>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Anshu Dubey (ANL), Mark C. Miller (LLNL), David E. Bernholdt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r>
              <a:rPr lang="en-US" dirty="0"/>
              <a:t>Several requirements can directly map to components – in this instance functions</a:t>
            </a:r>
          </a:p>
          <a:p>
            <a:pPr lvl="1"/>
            <a:r>
              <a:rPr lang="en-US" dirty="0"/>
              <a:t>Driver</a:t>
            </a:r>
          </a:p>
          <a:p>
            <a:pPr lvl="1"/>
            <a:r>
              <a:rPr lang="en-US" dirty="0"/>
              <a:t>Initialization – data containers</a:t>
            </a:r>
          </a:p>
          <a:p>
            <a:pPr lvl="1"/>
            <a:r>
              <a:rPr lang="en-US" dirty="0"/>
              <a:t>Mesh initialization – applying initial conditions</a:t>
            </a:r>
          </a:p>
          <a:p>
            <a:pPr lvl="1"/>
            <a:r>
              <a:rPr lang="en-US" dirty="0"/>
              <a:t>Integrator</a:t>
            </a:r>
          </a:p>
          <a:p>
            <a:pPr lvl="1"/>
            <a:r>
              <a:rPr lang="en-US" dirty="0"/>
              <a:t>I/O</a:t>
            </a:r>
          </a:p>
          <a:p>
            <a:pPr lvl="1"/>
            <a:r>
              <a:rPr lang="en-US" dirty="0"/>
              <a:t>Boundary conditions</a:t>
            </a:r>
          </a:p>
          <a:p>
            <a:pPr lvl="1"/>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044464" y="1325880"/>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346307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43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18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Interactive Portion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 -- </a:t>
            </a:r>
            <a:r>
              <a:rPr lang="en-US" dirty="0">
                <a:hlinkClick r:id="rId2"/>
              </a:rPr>
              <a:t>https://bit.ly/desEx</a:t>
            </a:r>
            <a:endParaRPr lang="en-US" dirty="0"/>
          </a:p>
          <a:p>
            <a:endParaRPr lang="en-US" dirty="0"/>
          </a:p>
          <a:p>
            <a:r>
              <a:rPr lang="en-US" dirty="0"/>
              <a:t>Code repository in python </a:t>
            </a:r>
          </a:p>
          <a:p>
            <a:pPr marL="0" indent="0">
              <a:buNone/>
            </a:pPr>
            <a:r>
              <a:rPr lang="en-US" b="0" i="0" u="sng" dirty="0">
                <a:solidFill>
                  <a:srgbClr val="0000FF"/>
                </a:solidFill>
                <a:effectLst/>
                <a:latin typeface="Calibri" panose="020F0502020204030204" pitchFamily="34" charset="0"/>
                <a:hlinkClick r:id="rId3" tooltip="https://github.com/abiswas-odu/heateq-design-intersect-2023"/>
              </a:rPr>
              <a:t>https://github.com/a</a:t>
            </a:r>
            <a:r>
              <a:rPr lang="en-US" b="0" i="0" u="sng" dirty="0">
                <a:solidFill>
                  <a:srgbClr val="070706"/>
                </a:solidFill>
                <a:effectLst/>
                <a:latin typeface="Calibri" panose="020F0502020204030204" pitchFamily="34" charset="0"/>
                <a:hlinkClick r:id="rId3" tooltip="https://github.com/abiswas-odu/heateq-design-intersect-2023"/>
              </a:rPr>
              <a:t>biswas</a:t>
            </a:r>
            <a:r>
              <a:rPr lang="en-US" b="0" i="0" u="sng" dirty="0">
                <a:solidFill>
                  <a:srgbClr val="0000FF"/>
                </a:solidFill>
                <a:effectLst/>
                <a:latin typeface="Calibri" panose="020F0502020204030204" pitchFamily="34" charset="0"/>
                <a:hlinkClick r:id="rId3"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If you wish to explore the whole exercise in C++ on your own checkout</a:t>
            </a:r>
          </a:p>
          <a:p>
            <a:pPr marL="0" indent="0">
              <a:buNone/>
            </a:pPr>
            <a:r>
              <a:rPr lang="en-US" dirty="0">
                <a:hlinkClick r:id="rId4"/>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102073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51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a:xfrm>
            <a:off x="365760" y="205740"/>
            <a:ext cx="11372473" cy="914400"/>
          </a:xfrm>
        </p:spPr>
        <p:txBody>
          <a:bodyPr/>
          <a:lstStyle/>
          <a:p>
            <a:r>
              <a:rPr lang="en-US" dirty="0"/>
              <a:t>SOLID Principles Pose Some Difficulties</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09445" y="983597"/>
            <a:ext cx="5721178" cy="4868564"/>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b="1" dirty="0">
              <a:solidFill>
                <a:schemeClr val="accent2">
                  <a:lumMod val="50000"/>
                </a:schemeClr>
              </a:solidFill>
            </a:endParaRPr>
          </a:p>
          <a:p>
            <a:pPr algn="ct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5">
                    <a:lumMod val="50000"/>
                  </a:schemeClr>
                </a:solidFill>
              </a:rPr>
              <a:t>Single responsibility</a:t>
            </a:r>
          </a:p>
          <a:p>
            <a:pPr marL="800100" lvl="1" indent="-342900">
              <a:lnSpc>
                <a:spcPct val="90000"/>
              </a:lnSpc>
              <a:buFont typeface="Wingdings" pitchFamily="2" charset="2"/>
              <a:buChar char="q"/>
            </a:pPr>
            <a:r>
              <a:rPr lang="en-US" dirty="0">
                <a:solidFill>
                  <a:schemeClr val="accent5">
                    <a:lumMod val="50000"/>
                  </a:schemeClr>
                </a:solidFill>
              </a:rPr>
              <a:t>Class/method/function should do only one thing</a:t>
            </a:r>
          </a:p>
          <a:p>
            <a:pPr marL="342900" indent="-342900">
              <a:lnSpc>
                <a:spcPct val="90000"/>
              </a:lnSpc>
              <a:buFont typeface="Wingdings" pitchFamily="2" charset="2"/>
              <a:buChar char="q"/>
            </a:pPr>
            <a:r>
              <a:rPr lang="en-US" sz="2000" dirty="0">
                <a:solidFill>
                  <a:schemeClr val="accent5">
                    <a:lumMod val="50000"/>
                  </a:schemeClr>
                </a:solidFill>
              </a:rPr>
              <a:t>Open/closed</a:t>
            </a:r>
          </a:p>
          <a:p>
            <a:pPr marL="800100" lvl="1" indent="-342900">
              <a:lnSpc>
                <a:spcPct val="90000"/>
              </a:lnSpc>
              <a:buFont typeface="Wingdings" pitchFamily="2" charset="2"/>
              <a:buChar char="q"/>
            </a:pPr>
            <a:r>
              <a:rPr lang="en-US" dirty="0">
                <a:solidFill>
                  <a:schemeClr val="accent5">
                    <a:lumMod val="50000"/>
                  </a:schemeClr>
                </a:solidFill>
              </a:rPr>
              <a:t>Open for extension, close for modification</a:t>
            </a:r>
          </a:p>
          <a:p>
            <a:pPr marL="342900" indent="-342900">
              <a:lnSpc>
                <a:spcPct val="90000"/>
              </a:lnSpc>
              <a:buFont typeface="Wingdings" pitchFamily="2" charset="2"/>
              <a:buChar char="q"/>
            </a:pPr>
            <a:r>
              <a:rPr lang="en-US" sz="2000" dirty="0" err="1">
                <a:solidFill>
                  <a:schemeClr val="accent5">
                    <a:lumMod val="50000"/>
                  </a:schemeClr>
                </a:solidFill>
              </a:rPr>
              <a:t>Liskov</a:t>
            </a:r>
            <a:r>
              <a:rPr lang="en-US" sz="2000" dirty="0">
                <a:solidFill>
                  <a:schemeClr val="accent5">
                    <a:lumMod val="50000"/>
                  </a:schemeClr>
                </a:solidFill>
              </a:rPr>
              <a:t> substitution</a:t>
            </a:r>
          </a:p>
          <a:p>
            <a:pPr marL="800100" lvl="1" indent="-342900">
              <a:lnSpc>
                <a:spcPct val="90000"/>
              </a:lnSpc>
              <a:buFont typeface="Wingdings" pitchFamily="2" charset="2"/>
              <a:buChar char="q"/>
            </a:pPr>
            <a:r>
              <a:rPr lang="en-US" dirty="0">
                <a:solidFill>
                  <a:schemeClr val="accent5">
                    <a:lumMod val="50000"/>
                  </a:schemeClr>
                </a:solidFill>
              </a:rPr>
              <a:t>Implementations of an interface should give same result</a:t>
            </a:r>
          </a:p>
          <a:p>
            <a:pPr marL="342900" indent="-342900">
              <a:lnSpc>
                <a:spcPct val="90000"/>
              </a:lnSpc>
              <a:buFont typeface="Wingdings" pitchFamily="2" charset="2"/>
              <a:buChar char="q"/>
            </a:pPr>
            <a:r>
              <a:rPr lang="en-US" sz="2000" dirty="0">
                <a:solidFill>
                  <a:schemeClr val="accent5">
                    <a:lumMod val="50000"/>
                  </a:schemeClr>
                </a:solidFill>
              </a:rPr>
              <a:t>Interface segregation</a:t>
            </a:r>
          </a:p>
          <a:p>
            <a:pPr marL="800100" lvl="1" indent="-342900">
              <a:lnSpc>
                <a:spcPct val="90000"/>
              </a:lnSpc>
              <a:buFont typeface="Wingdings" pitchFamily="2" charset="2"/>
              <a:buChar char="q"/>
            </a:pPr>
            <a:r>
              <a:rPr lang="en-US" dirty="0">
                <a:solidFill>
                  <a:schemeClr val="accent5">
                    <a:lumMod val="50000"/>
                  </a:schemeClr>
                </a:solidFill>
              </a:rPr>
              <a:t>Client should not have to use methods it does not need</a:t>
            </a:r>
          </a:p>
          <a:p>
            <a:pPr marL="342900" indent="-342900">
              <a:lnSpc>
                <a:spcPct val="90000"/>
              </a:lnSpc>
              <a:buFont typeface="Wingdings" pitchFamily="2" charset="2"/>
              <a:buChar char="q"/>
            </a:pPr>
            <a:r>
              <a:rPr lang="en-US" sz="2000" dirty="0">
                <a:solidFill>
                  <a:schemeClr val="accent5">
                    <a:lumMod val="50000"/>
                  </a:schemeClr>
                </a:solidFill>
              </a:rPr>
              <a:t>Dependency inversion</a:t>
            </a:r>
          </a:p>
          <a:p>
            <a:pPr marL="800100" lvl="1" indent="-342900">
              <a:lnSpc>
                <a:spcPct val="90000"/>
              </a:lnSpc>
              <a:buFont typeface="Wingdings" pitchFamily="2" charset="2"/>
              <a:buChar char="q"/>
            </a:pPr>
            <a:r>
              <a:rPr lang="en-US" dirty="0">
                <a:solidFill>
                  <a:schemeClr val="accent5">
                    <a:lumMod val="50000"/>
                  </a:schemeClr>
                </a:solidFill>
              </a:rPr>
              <a:t>High level modules should not depend on low level modules, only on abstractions</a:t>
            </a:r>
          </a:p>
          <a:p>
            <a:pPr>
              <a:lnSpc>
                <a:spcPct val="90000"/>
              </a:lnSpc>
            </a:pPr>
            <a:r>
              <a:rPr lang="en-US" sz="2000" dirty="0">
                <a:solidFill>
                  <a:schemeClr val="accent5">
                    <a:lumMod val="50000"/>
                  </a:schemeClr>
                </a:solidFill>
              </a:rPr>
              <a:t> </a:t>
            </a: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15" name="Rounded Rectangle 14">
            <a:extLst>
              <a:ext uri="{FF2B5EF4-FFF2-40B4-BE49-F238E27FC236}">
                <a16:creationId xmlns:a16="http://schemas.microsoft.com/office/drawing/2014/main" id="{818EF71D-D46F-983C-1736-1808FD8BCE62}"/>
              </a:ext>
            </a:extLst>
          </p:cNvPr>
          <p:cNvSpPr/>
          <p:nvPr/>
        </p:nvSpPr>
        <p:spPr>
          <a:xfrm>
            <a:off x="6017055" y="983596"/>
            <a:ext cx="5721178" cy="4948574"/>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b="1" dirty="0">
              <a:solidFill>
                <a:schemeClr val="accent2">
                  <a:lumMod val="20000"/>
                  <a:lumOff val="80000"/>
                </a:schemeClr>
              </a:solidFill>
            </a:endParaRPr>
          </a:p>
          <a:p>
            <a:pPr marL="342900" indent="-342900" algn="l">
              <a:buFont typeface="Wingdings" pitchFamily="2" charset="2"/>
              <a:buChar char="q"/>
            </a:pPr>
            <a:r>
              <a:rPr lang="en-US" sz="2000" b="0" dirty="0">
                <a:solidFill>
                  <a:schemeClr val="accent2">
                    <a:lumMod val="20000"/>
                    <a:lumOff val="80000"/>
                  </a:schemeClr>
                </a:solidFill>
                <a:effectLst/>
                <a:latin typeface="sohne"/>
              </a:rPr>
              <a:t>Function calls hav</a:t>
            </a:r>
            <a:r>
              <a:rPr lang="en-US" sz="2000" dirty="0">
                <a:solidFill>
                  <a:schemeClr val="accent2">
                    <a:lumMod val="20000"/>
                    <a:lumOff val="80000"/>
                  </a:schemeClr>
                </a:solidFill>
                <a:latin typeface="sohne"/>
              </a:rPr>
              <a:t>e overheads</a:t>
            </a:r>
          </a:p>
          <a:p>
            <a:pPr marL="800100" lvl="1" indent="-342900">
              <a:buFont typeface="Wingdings" pitchFamily="2" charset="2"/>
              <a:buChar char="q"/>
            </a:pPr>
            <a:r>
              <a:rPr lang="en-US" b="0" dirty="0">
                <a:solidFill>
                  <a:schemeClr val="accent2">
                    <a:lumMod val="20000"/>
                    <a:lumOff val="80000"/>
                  </a:schemeClr>
                </a:solidFill>
                <a:effectLst/>
                <a:latin typeface="sohne"/>
              </a:rPr>
              <a:t>Performance matters – quick turnaround of results desirable</a:t>
            </a:r>
          </a:p>
          <a:p>
            <a:pPr marL="342900" indent="-342900" algn="l">
              <a:buFont typeface="Wingdings" pitchFamily="2" charset="2"/>
              <a:buChar char="q"/>
            </a:pPr>
            <a:r>
              <a:rPr lang="en-US" sz="2000" b="0" dirty="0">
                <a:solidFill>
                  <a:schemeClr val="accent2">
                    <a:lumMod val="20000"/>
                    <a:lumOff val="80000"/>
                  </a:schemeClr>
                </a:solidFill>
                <a:effectLst/>
                <a:latin typeface="sohne"/>
              </a:rPr>
              <a:t>New insights may cause modification</a:t>
            </a:r>
          </a:p>
          <a:p>
            <a:pPr marL="800100" lvl="1" indent="-342900">
              <a:buFont typeface="Wingdings" pitchFamily="2" charset="2"/>
              <a:buChar char="q"/>
            </a:pPr>
            <a:r>
              <a:rPr lang="en-US" dirty="0">
                <a:solidFill>
                  <a:schemeClr val="accent2">
                    <a:lumMod val="20000"/>
                    <a:lumOff val="80000"/>
                  </a:schemeClr>
                </a:solidFill>
                <a:latin typeface="sohne"/>
              </a:rPr>
              <a:t>May lead to unmaintainable code duplication</a:t>
            </a:r>
          </a:p>
          <a:p>
            <a:pPr marL="800100" lvl="1" indent="-342900">
              <a:buFont typeface="Wingdings" pitchFamily="2" charset="2"/>
              <a:buChar char="q"/>
            </a:pPr>
            <a:endParaRPr lang="en-US" b="0" dirty="0">
              <a:solidFill>
                <a:schemeClr val="accent2">
                  <a:lumMod val="20000"/>
                  <a:lumOff val="80000"/>
                </a:schemeClr>
              </a:solidFill>
              <a:effectLst/>
              <a:latin typeface="sohne"/>
            </a:endParaRPr>
          </a:p>
          <a:p>
            <a:pPr algn="l"/>
            <a:endParaRPr lang="en-US" sz="2000" b="0" dirty="0">
              <a:solidFill>
                <a:schemeClr val="accent2">
                  <a:lumMod val="20000"/>
                  <a:lumOff val="80000"/>
                </a:schemeClr>
              </a:solidFill>
              <a:effectLst/>
              <a:latin typeface="sohne"/>
            </a:endParaRPr>
          </a:p>
          <a:p>
            <a:pPr algn="l"/>
            <a:endParaRPr lang="en-US" sz="2000" b="0" dirty="0">
              <a:solidFill>
                <a:schemeClr val="accent2">
                  <a:lumMod val="20000"/>
                  <a:lumOff val="80000"/>
                </a:schemeClr>
              </a:solidFill>
              <a:effectLst/>
              <a:latin typeface="sohne"/>
            </a:endParaRPr>
          </a:p>
          <a:p>
            <a:pPr marL="342900" indent="-342900" algn="l">
              <a:buFont typeface="Wingdings" pitchFamily="2" charset="2"/>
              <a:buChar char="q"/>
            </a:pPr>
            <a:r>
              <a:rPr lang="en-US" sz="2000" dirty="0">
                <a:solidFill>
                  <a:schemeClr val="accent2">
                    <a:lumMod val="20000"/>
                    <a:lumOff val="80000"/>
                  </a:schemeClr>
                </a:solidFill>
                <a:latin typeface="sohne"/>
              </a:rPr>
              <a:t>It is not always possible to eliminate lateral interactions</a:t>
            </a:r>
            <a:endParaRPr lang="en-US" sz="2000" b="0" dirty="0">
              <a:solidFill>
                <a:schemeClr val="accent2">
                  <a:lumMod val="20000"/>
                  <a:lumOff val="80000"/>
                </a:schemeClr>
              </a:solidFill>
              <a:effectLst/>
              <a:latin typeface="sohne"/>
            </a:endParaRPr>
          </a:p>
          <a:p>
            <a:pPr marL="342900" indent="-342900">
              <a:lnSpc>
                <a:spcPct val="90000"/>
              </a:lnSpc>
              <a:buFont typeface="Wingdings" pitchFamily="2" charset="2"/>
              <a:buChar char="q"/>
            </a:pPr>
            <a:r>
              <a:rPr lang="en-US" sz="2000" dirty="0">
                <a:solidFill>
                  <a:schemeClr val="accent2">
                    <a:lumMod val="20000"/>
                    <a:lumOff val="80000"/>
                  </a:schemeClr>
                </a:solidFill>
              </a:rPr>
              <a:t>Not always possible </a:t>
            </a:r>
          </a:p>
          <a:p>
            <a:pPr marL="342900" indent="-342900">
              <a:lnSpc>
                <a:spcPct val="90000"/>
              </a:lnSpc>
              <a:buFont typeface="Wingdings" pitchFamily="2" charset="2"/>
              <a:buChar char="q"/>
            </a:pPr>
            <a:endParaRPr lang="en-US" sz="2000" dirty="0">
              <a:solidFill>
                <a:schemeClr val="accent2">
                  <a:lumMod val="20000"/>
                  <a:lumOff val="80000"/>
                </a:schemeClr>
              </a:solidFill>
            </a:endParaRPr>
          </a:p>
          <a:p>
            <a:pPr marL="342900" indent="-342900">
              <a:lnSpc>
                <a:spcPct val="90000"/>
              </a:lnSpc>
              <a:buFont typeface="Wingdings" pitchFamily="2" charset="2"/>
              <a:buChar char="q"/>
            </a:pPr>
            <a:endParaRPr lang="en-US" sz="2000" dirty="0">
              <a:solidFill>
                <a:schemeClr val="accent2">
                  <a:lumMod val="20000"/>
                  <a:lumOff val="80000"/>
                </a:schemeClr>
              </a:solidFill>
            </a:endParaRPr>
          </a:p>
          <a:p>
            <a:pPr marL="342900" indent="-342900">
              <a:lnSpc>
                <a:spcPct val="90000"/>
              </a:lnSpc>
              <a:buFont typeface="Wingdings" pitchFamily="2" charset="2"/>
              <a:buChar char="q"/>
            </a:pPr>
            <a:endParaRPr lang="en-US" sz="2000" dirty="0">
              <a:solidFill>
                <a:schemeClr val="accent2">
                  <a:lumMod val="20000"/>
                  <a:lumOff val="80000"/>
                </a:schemeClr>
              </a:solidFill>
            </a:endParaRPr>
          </a:p>
          <a:p>
            <a:pPr marL="342900" indent="-342900">
              <a:lnSpc>
                <a:spcPct val="90000"/>
              </a:lnSpc>
              <a:buFont typeface="Wingdings" pitchFamily="2" charset="2"/>
              <a:buChar char="q"/>
            </a:pPr>
            <a:endParaRPr lang="en-US" sz="2000" dirty="0">
              <a:solidFill>
                <a:schemeClr val="accent2">
                  <a:lumMod val="20000"/>
                  <a:lumOff val="80000"/>
                </a:schemeClr>
              </a:solidFill>
            </a:endParaRPr>
          </a:p>
        </p:txBody>
      </p:sp>
      <p:sp>
        <p:nvSpPr>
          <p:cNvPr id="16" name="Right Arrow 15">
            <a:extLst>
              <a:ext uri="{FF2B5EF4-FFF2-40B4-BE49-F238E27FC236}">
                <a16:creationId xmlns:a16="http://schemas.microsoft.com/office/drawing/2014/main" id="{AE72FB0F-483C-CBB5-550B-89C8865463BC}"/>
              </a:ext>
            </a:extLst>
          </p:cNvPr>
          <p:cNvSpPr/>
          <p:nvPr/>
        </p:nvSpPr>
        <p:spPr>
          <a:xfrm>
            <a:off x="5113943" y="1444414"/>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Right Arrow 16">
            <a:extLst>
              <a:ext uri="{FF2B5EF4-FFF2-40B4-BE49-F238E27FC236}">
                <a16:creationId xmlns:a16="http://schemas.microsoft.com/office/drawing/2014/main" id="{F8A1BBE8-2381-BCF2-4AA3-9719C7A875F5}"/>
              </a:ext>
            </a:extLst>
          </p:cNvPr>
          <p:cNvSpPr/>
          <p:nvPr/>
        </p:nvSpPr>
        <p:spPr>
          <a:xfrm>
            <a:off x="5113942" y="2214303"/>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ight Arrow 17">
            <a:extLst>
              <a:ext uri="{FF2B5EF4-FFF2-40B4-BE49-F238E27FC236}">
                <a16:creationId xmlns:a16="http://schemas.microsoft.com/office/drawing/2014/main" id="{64C7E6C2-0B1A-99DC-F18E-EE5B2E6FDB3B}"/>
              </a:ext>
            </a:extLst>
          </p:cNvPr>
          <p:cNvSpPr/>
          <p:nvPr/>
        </p:nvSpPr>
        <p:spPr>
          <a:xfrm>
            <a:off x="5131539" y="3839812"/>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9" name="Right Arrow 18">
            <a:extLst>
              <a:ext uri="{FF2B5EF4-FFF2-40B4-BE49-F238E27FC236}">
                <a16:creationId xmlns:a16="http://schemas.microsoft.com/office/drawing/2014/main" id="{DADA3D3B-86CD-0F77-F175-8AB06EC3C1FD}"/>
              </a:ext>
            </a:extLst>
          </p:cNvPr>
          <p:cNvSpPr/>
          <p:nvPr/>
        </p:nvSpPr>
        <p:spPr>
          <a:xfrm>
            <a:off x="5113942" y="4484558"/>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03736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76712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5180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76831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116625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252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488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319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5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20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660393" y="375555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660393" y="496505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3433576" y="257502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3406719" y="494386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1676408" y="257093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975185" y="299996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2317789" y="461302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3406719" y="357030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2317789" y="342900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975185" y="534232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1328991" y="1178692"/>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components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Exploring design space -- Abstractions</a:t>
            </a:r>
            <a:br>
              <a:rPr lang="en-US" sz="4000" dirty="0"/>
            </a:br>
            <a:endParaRPr lang="en-US" sz="4000" dirty="0"/>
          </a:p>
        </p:txBody>
      </p:sp>
      <p:sp>
        <p:nvSpPr>
          <p:cNvPr id="4" name="TextBox 3">
            <a:extLst>
              <a:ext uri="{FF2B5EF4-FFF2-40B4-BE49-F238E27FC236}">
                <a16:creationId xmlns:a16="http://schemas.microsoft.com/office/drawing/2014/main" id="{38553666-1900-2B75-8B0E-235AF58DE75B}"/>
              </a:ext>
            </a:extLst>
          </p:cNvPr>
          <p:cNvSpPr txBox="1"/>
          <p:nvPr/>
        </p:nvSpPr>
        <p:spPr>
          <a:xfrm>
            <a:off x="5091264" y="3893336"/>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805533" y="4234968"/>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901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660393" y="375555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660393" y="496505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3433576" y="257502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3406719" y="494386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1676408" y="257093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975185" y="299996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2317789" y="461302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3406719" y="357030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2317789" y="342900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975185" y="534232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1328991" y="1178692"/>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components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Exploring design space -- Abstractions</a:t>
            </a:r>
            <a:br>
              <a:rPr lang="en-US" sz="4000" dirty="0"/>
            </a:br>
            <a:endParaRPr lang="en-US" sz="4000" dirty="0"/>
          </a:p>
        </p:txBody>
      </p:sp>
      <p:sp>
        <p:nvSpPr>
          <p:cNvPr id="4" name="TextBox 3">
            <a:extLst>
              <a:ext uri="{FF2B5EF4-FFF2-40B4-BE49-F238E27FC236}">
                <a16:creationId xmlns:a16="http://schemas.microsoft.com/office/drawing/2014/main" id="{38553666-1900-2B75-8B0E-235AF58DE75B}"/>
              </a:ext>
            </a:extLst>
          </p:cNvPr>
          <p:cNvSpPr txBox="1"/>
          <p:nvPr/>
        </p:nvSpPr>
        <p:spPr>
          <a:xfrm>
            <a:off x="5091264" y="3893336"/>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805533" y="4234968"/>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Tree>
    <p:extLst>
      <p:ext uri="{BB962C8B-B14F-4D97-AF65-F5344CB8AC3E}">
        <p14:creationId xmlns:p14="http://schemas.microsoft.com/office/powerpoint/2010/main" val="354755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660393" y="375555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660393" y="496505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3433576" y="257502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3406719" y="494386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1676408" y="257093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975185" y="299996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2317789" y="461302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3406719" y="357030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2317789" y="342900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975185" y="534232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1328991" y="1178692"/>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components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Exploring design space -- Abstractions</a:t>
            </a:r>
            <a:br>
              <a:rPr lang="en-US" sz="4000" dirty="0"/>
            </a:br>
            <a:endParaRPr lang="en-US" sz="4000" dirty="0"/>
          </a:p>
        </p:txBody>
      </p:sp>
      <p:sp>
        <p:nvSpPr>
          <p:cNvPr id="4" name="TextBox 3">
            <a:extLst>
              <a:ext uri="{FF2B5EF4-FFF2-40B4-BE49-F238E27FC236}">
                <a16:creationId xmlns:a16="http://schemas.microsoft.com/office/drawing/2014/main" id="{38553666-1900-2B75-8B0E-235AF58DE75B}"/>
              </a:ext>
            </a:extLst>
          </p:cNvPr>
          <p:cNvSpPr txBox="1"/>
          <p:nvPr/>
        </p:nvSpPr>
        <p:spPr>
          <a:xfrm>
            <a:off x="5091264" y="3893336"/>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805533" y="4234968"/>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563652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306419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8679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https://</a:t>
            </a:r>
            <a:r>
              <a:rPr lang="en-US" sz="1400" dirty="0" err="1"/>
              <a:t>enterprisersproject.com</a:t>
            </a:r>
            <a:r>
              <a:rPr lang="en-US" sz="1400" dirty="0"/>
              <a:t>/article/2020/6/technical-debt-explained-plain-</a:t>
            </a:r>
            <a:r>
              <a:rPr lang="en-US" sz="1400" dirty="0" err="1"/>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1158680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3535363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3200" b="0" dirty="0"/>
              <a:t>New Paradigm Because of Platform Heterogeneity</a:t>
            </a:r>
          </a:p>
        </p:txBody>
      </p:sp>
    </p:spTree>
    <p:extLst>
      <p:ext uri="{BB962C8B-B14F-4D97-AF65-F5344CB8AC3E}">
        <p14:creationId xmlns:p14="http://schemas.microsoft.com/office/powerpoint/2010/main" val="3961863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99788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349168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276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Tree>
    <p:extLst>
      <p:ext uri="{BB962C8B-B14F-4D97-AF65-F5344CB8AC3E}">
        <p14:creationId xmlns:p14="http://schemas.microsoft.com/office/powerpoint/2010/main" val="2433965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Tree>
    <p:extLst>
      <p:ext uri="{BB962C8B-B14F-4D97-AF65-F5344CB8AC3E}">
        <p14:creationId xmlns:p14="http://schemas.microsoft.com/office/powerpoint/2010/main" val="383881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accelero-</a:t>
            </a:r>
            <a:r>
              <a:rPr lang="en-US" sz="2000" dirty="0" err="1">
                <a:solidFill>
                  <a:sysClr val="windowText" lastClr="000000"/>
                </a:solidFill>
              </a:rPr>
              <a:t>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21549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2476362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3" name="TextBox 2">
            <a:extLst>
              <a:ext uri="{FF2B5EF4-FFF2-40B4-BE49-F238E27FC236}">
                <a16:creationId xmlns:a16="http://schemas.microsoft.com/office/drawing/2014/main" id="{704DFC27-87EC-DFA9-9485-9630ECB94A75}"/>
              </a:ext>
            </a:extLst>
          </p:cNvPr>
          <p:cNvSpPr txBox="1"/>
          <p:nvPr/>
        </p:nvSpPr>
        <p:spPr>
          <a:xfrm>
            <a:off x="1048512" y="5423154"/>
            <a:ext cx="10420738" cy="517065"/>
          </a:xfrm>
          <a:prstGeom prst="rect">
            <a:avLst/>
          </a:prstGeom>
          <a:noFill/>
        </p:spPr>
        <p:txBody>
          <a:bodyPr wrap="none" lIns="118872" tIns="91440" rIns="118872" bIns="91440" rtlCol="0" anchor="ctr" anchorCtr="0">
            <a:spAutoFit/>
          </a:bodyPr>
          <a:lstStyle/>
          <a:p>
            <a:pPr algn="l">
              <a:lnSpc>
                <a:spcPct val="90000"/>
              </a:lnSpc>
            </a:pPr>
            <a:r>
              <a:rPr lang="en-US" sz="2400" dirty="0"/>
              <a:t>And memory access models: unified memory / </a:t>
            </a:r>
            <a:r>
              <a:rPr lang="en-US" sz="2400" dirty="0" err="1"/>
              <a:t>gpu</a:t>
            </a:r>
            <a:r>
              <a:rPr lang="en-US" sz="2400" dirty="0"/>
              <a:t>-direct / explicit transfer </a:t>
            </a:r>
          </a:p>
        </p:txBody>
      </p:sp>
    </p:spTree>
    <p:extLst>
      <p:ext uri="{BB962C8B-B14F-4D97-AF65-F5344CB8AC3E}">
        <p14:creationId xmlns:p14="http://schemas.microsoft.com/office/powerpoint/2010/main" val="95817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Maintainable Software</a:t>
            </a:r>
          </a:p>
        </p:txBody>
      </p:sp>
      <p:sp>
        <p:nvSpPr>
          <p:cNvPr id="9" name="Rounded Rectangle 8">
            <a:extLst>
              <a:ext uri="{FF2B5EF4-FFF2-40B4-BE49-F238E27FC236}">
                <a16:creationId xmlns:a16="http://schemas.microsoft.com/office/drawing/2014/main" id="{22918CC8-79ED-86A0-F247-1AC79103DFA2}"/>
              </a:ext>
            </a:extLst>
          </p:cNvPr>
          <p:cNvSpPr/>
          <p:nvPr/>
        </p:nvSpPr>
        <p:spPr>
          <a:xfrm>
            <a:off x="169333" y="1184114"/>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20000"/>
                    <a:lumOff val="80000"/>
                  </a:schemeClr>
                </a:solidFill>
              </a:rPr>
              <a:t>Some definitions from the web</a:t>
            </a:r>
          </a:p>
          <a:p>
            <a:pPr algn="ctr">
              <a:lnSpc>
                <a:spcPct val="90000"/>
              </a:lnSpc>
            </a:pPr>
            <a:endParaRPr lang="en-US" sz="2000" b="1" dirty="0">
              <a:solidFill>
                <a:schemeClr val="accent2">
                  <a:lumMod val="20000"/>
                  <a:lumOff val="80000"/>
                </a:schemeClr>
              </a:solidFill>
            </a:endParaRPr>
          </a:p>
          <a:p>
            <a:pPr marL="342900" indent="-342900" algn="l">
              <a:buFont typeface="Wingdings" pitchFamily="2" charset="2"/>
              <a:buChar char="q"/>
            </a:pPr>
            <a:r>
              <a:rPr lang="en-US" sz="2000" b="0" dirty="0">
                <a:solidFill>
                  <a:schemeClr val="accent2">
                    <a:lumMod val="20000"/>
                    <a:lumOff val="80000"/>
                  </a:schemeClr>
                </a:solidFill>
                <a:effectLst/>
                <a:latin typeface="sohne"/>
              </a:rPr>
              <a:t>Encapsulate what varies</a:t>
            </a:r>
          </a:p>
          <a:p>
            <a:pPr marL="342900" indent="-342900" algn="l">
              <a:buFont typeface="Wingdings" pitchFamily="2" charset="2"/>
              <a:buChar char="q"/>
            </a:pPr>
            <a:r>
              <a:rPr lang="en-US" sz="2000" b="0" dirty="0">
                <a:solidFill>
                  <a:schemeClr val="accent2">
                    <a:lumMod val="20000"/>
                    <a:lumOff val="80000"/>
                  </a:schemeClr>
                </a:solidFill>
                <a:effectLst/>
                <a:latin typeface="sohne"/>
              </a:rPr>
              <a:t>Favor composition over inheritance</a:t>
            </a:r>
          </a:p>
          <a:p>
            <a:pPr marL="342900" indent="-342900" algn="l">
              <a:buFont typeface="Wingdings" pitchFamily="2" charset="2"/>
              <a:buChar char="q"/>
            </a:pPr>
            <a:r>
              <a:rPr lang="en-US" sz="2000" b="0" dirty="0">
                <a:solidFill>
                  <a:schemeClr val="accent2">
                    <a:lumMod val="20000"/>
                    <a:lumOff val="80000"/>
                  </a:schemeClr>
                </a:solidFill>
                <a:effectLst/>
                <a:latin typeface="sohne"/>
              </a:rPr>
              <a:t>Program to interfaces not implementations</a:t>
            </a:r>
          </a:p>
          <a:p>
            <a:pPr marL="342900" indent="-342900" algn="l">
              <a:buFont typeface="Wingdings" pitchFamily="2" charset="2"/>
              <a:buChar char="q"/>
            </a:pPr>
            <a:r>
              <a:rPr lang="en-US" sz="2000" b="0" dirty="0">
                <a:solidFill>
                  <a:schemeClr val="accent2">
                    <a:lumMod val="20000"/>
                    <a:lumOff val="80000"/>
                  </a:schemeClr>
                </a:solidFill>
                <a:effectLst/>
                <a:latin typeface="sohne"/>
              </a:rPr>
              <a:t>Loose coupling – interacting components should have minimal knowledge about each other</a:t>
            </a:r>
          </a:p>
          <a:p>
            <a:pPr marL="342900" indent="-342900" algn="l">
              <a:buFont typeface="Wingdings" pitchFamily="2" charset="2"/>
              <a:buChar char="q"/>
            </a:pPr>
            <a:r>
              <a:rPr lang="en-US" sz="2000" dirty="0">
                <a:solidFill>
                  <a:schemeClr val="accent2">
                    <a:lumMod val="20000"/>
                    <a:lumOff val="80000"/>
                  </a:schemeClr>
                </a:solidFill>
                <a:latin typeface="sohne"/>
              </a:rPr>
              <a:t>SOLID</a:t>
            </a:r>
            <a:endParaRPr lang="en-US" sz="2000" b="0" dirty="0">
              <a:solidFill>
                <a:schemeClr val="accent2">
                  <a:lumMod val="20000"/>
                  <a:lumOff val="80000"/>
                </a:schemeClr>
              </a:solidFill>
              <a:effectLst/>
              <a:latin typeface="sohne"/>
            </a:endParaRPr>
          </a:p>
          <a:p>
            <a:pPr marL="800100" lvl="1" indent="-342900">
              <a:lnSpc>
                <a:spcPct val="90000"/>
              </a:lnSpc>
              <a:buFont typeface="Wingdings" pitchFamily="2" charset="2"/>
              <a:buChar char="q"/>
            </a:pPr>
            <a:endParaRPr lang="en-US" sz="2000" dirty="0">
              <a:solidFill>
                <a:schemeClr val="accent2">
                  <a:lumMod val="20000"/>
                  <a:lumOff val="80000"/>
                </a:schemeClr>
              </a:solidFill>
            </a:endParaRPr>
          </a:p>
          <a:p>
            <a:pPr algn="ctr">
              <a:lnSpc>
                <a:spcPct val="90000"/>
              </a:lnSpc>
            </a:pPr>
            <a:r>
              <a:rPr lang="en-US" sz="2000" dirty="0">
                <a:solidFill>
                  <a:schemeClr val="accent2">
                    <a:lumMod val="20000"/>
                    <a:lumOff val="80000"/>
                  </a:schemeClr>
                </a:solidFill>
              </a:rPr>
              <a:t>https://</a:t>
            </a:r>
            <a:r>
              <a:rPr lang="en-US" sz="2000" dirty="0" err="1">
                <a:solidFill>
                  <a:schemeClr val="accent2">
                    <a:lumMod val="20000"/>
                    <a:lumOff val="80000"/>
                  </a:schemeClr>
                </a:solidFill>
              </a:rPr>
              <a:t>bootcamp.uxdesign.cc</a:t>
            </a:r>
            <a:r>
              <a:rPr lang="en-US" sz="2000" dirty="0">
                <a:solidFill>
                  <a:schemeClr val="accent2">
                    <a:lumMod val="20000"/>
                    <a:lumOff val="80000"/>
                  </a:schemeClr>
                </a:solidFill>
              </a:rPr>
              <a:t>/software-design-principles-every-developers-should-know-23d24735518e</a:t>
            </a:r>
          </a:p>
        </p:txBody>
      </p:sp>
    </p:spTree>
    <p:extLst>
      <p:ext uri="{BB962C8B-B14F-4D97-AF65-F5344CB8AC3E}">
        <p14:creationId xmlns:p14="http://schemas.microsoft.com/office/powerpoint/2010/main" val="3139204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611207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605204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086789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857536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5164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743983" y="1609343"/>
            <a:ext cx="10700856" cy="2133601"/>
          </a:xfrm>
          <a:prstGeom prst="roundRect">
            <a:avLst/>
          </a:prstGeom>
          <a:solidFill>
            <a:schemeClr val="accent4">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endParaRPr lang="en-US" sz="2000" b="1" dirty="0"/>
          </a:p>
          <a:p>
            <a:r>
              <a:rPr lang="en-US" b="1" dirty="0">
                <a:solidFill>
                  <a:schemeClr val="accent1">
                    <a:lumMod val="50000"/>
                  </a:schemeClr>
                </a:solidFill>
              </a:rPr>
              <a:t>Same algorithm different data layouts or operation sequence:</a:t>
            </a:r>
            <a:endParaRPr lang="en-US" b="1"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marL="742950" lvl="1" indent="-285750">
              <a:buFont typeface="Arial" panose="020B0604020202020204" pitchFamily="34" charset="0"/>
              <a:buChar char="•"/>
            </a:pPr>
            <a:r>
              <a:rPr lang="en-US" dirty="0"/>
              <a:t>Often done with template meta-programming</a:t>
            </a:r>
          </a:p>
          <a:p>
            <a:pPr marL="742950" lvl="1" indent="-285750">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Unification of Computational Expressions</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743984" y="4059935"/>
            <a:ext cx="10700856" cy="1450849"/>
          </a:xfrm>
          <a:prstGeom prst="roundRect">
            <a:avLst/>
          </a:prstGeom>
          <a:solidFill>
            <a:schemeClr val="accent4">
              <a:lumMod val="40000"/>
              <a:lumOff val="6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b="1" dirty="0">
                <a:solidFill>
                  <a:schemeClr val="accent1">
                    <a:lumMod val="50000"/>
                  </a:schemeClr>
                </a:solidFill>
              </a:rPr>
              <a:t>More challenging if algorithms need to be fundamentally different</a:t>
            </a:r>
          </a:p>
          <a:p>
            <a:pPr marL="742950" lvl="1" indent="-285750">
              <a:buFont typeface="Arial" panose="020B0604020202020204" pitchFamily="34" charset="0"/>
              <a:buChar char="•"/>
            </a:pPr>
            <a:r>
              <a:rPr lang="en-US" dirty="0"/>
              <a:t>Support for alternatives</a:t>
            </a:r>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5331203" cy="683264"/>
          </a:xfrm>
          <a:prstGeom prst="rect">
            <a:avLst/>
          </a:prstGeom>
          <a:noFill/>
        </p:spPr>
        <p:txBody>
          <a:bodyPr wrap="none" lIns="118872" tIns="91440" rIns="118872" bIns="91440" rtlCol="0" anchor="ctr" anchorCtr="0">
            <a:spAutoFit/>
          </a:bodyPr>
          <a:lstStyle/>
          <a:p>
            <a:pPr>
              <a:lnSpc>
                <a:spcPct val="90000"/>
              </a:lnSpc>
            </a:pPr>
            <a:r>
              <a:rPr lang="en-US" b="1" dirty="0"/>
              <a:t>Make the same code work on different devices</a:t>
            </a:r>
          </a:p>
          <a:p>
            <a:pPr algn="l">
              <a:lnSpc>
                <a:spcPct val="90000"/>
              </a:lnSpc>
            </a:pPr>
            <a:endParaRPr lang="en-US" dirty="0"/>
          </a:p>
        </p:txBody>
      </p:sp>
    </p:spTree>
    <p:extLst>
      <p:ext uri="{BB962C8B-B14F-4D97-AF65-F5344CB8AC3E}">
        <p14:creationId xmlns:p14="http://schemas.microsoft.com/office/powerpoint/2010/main" val="1153049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Moving Work and Data to the Target</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597680" y="1660614"/>
            <a:ext cx="10700856" cy="1450849"/>
          </a:xfrm>
          <a:prstGeom prst="roundRect">
            <a:avLst/>
          </a:prstGeom>
          <a:solidFill>
            <a:srgbClr val="A952EE">
              <a:alpha val="62966"/>
            </a:srgb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sz="2000" b="1" dirty="0"/>
              <a:t>Hierarchy in domain decomposition</a:t>
            </a:r>
          </a:p>
          <a:p>
            <a:endParaRPr lang="en-US" b="1" dirty="0">
              <a:solidFill>
                <a:schemeClr val="accent1">
                  <a:lumMod val="50000"/>
                </a:schemeClr>
              </a:solidFill>
            </a:endParaRPr>
          </a:p>
          <a:p>
            <a:pPr marL="742950" lvl="1" indent="-285750">
              <a:buFont typeface="Arial" panose="020B0604020202020204" pitchFamily="34" charset="0"/>
              <a:buChar char="•"/>
            </a:pPr>
            <a:r>
              <a:rPr lang="en-US" dirty="0"/>
              <a:t>Distributed memory model at node level – still very prevalent, likely to remain so for a while</a:t>
            </a:r>
          </a:p>
          <a:p>
            <a:pPr marL="742950" lvl="1" indent="-285750">
              <a:buFont typeface="Arial" panose="020B0604020202020204" pitchFamily="34" charset="0"/>
              <a:buChar char="•"/>
            </a:pPr>
            <a:r>
              <a:rPr lang="en-US" dirty="0"/>
              <a:t>Also done with PGAS models – shared with locality being important</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2650982" cy="683264"/>
          </a:xfrm>
          <a:prstGeom prst="rect">
            <a:avLst/>
          </a:prstGeom>
          <a:noFill/>
        </p:spPr>
        <p:txBody>
          <a:bodyPr wrap="none" lIns="118872" tIns="91440" rIns="118872" bIns="91440" rtlCol="0" anchor="ctr" anchorCtr="0">
            <a:spAutoFit/>
          </a:bodyPr>
          <a:lstStyle/>
          <a:p>
            <a:pPr>
              <a:lnSpc>
                <a:spcPct val="90000"/>
              </a:lnSpc>
            </a:pPr>
            <a:r>
              <a:rPr lang="en-US" b="1" dirty="0"/>
              <a:t>Parallelization Models</a:t>
            </a:r>
          </a:p>
          <a:p>
            <a:pPr algn="l">
              <a:lnSpc>
                <a:spcPct val="90000"/>
              </a:lnSpc>
            </a:pPr>
            <a:endParaRPr lang="en-US" dirty="0"/>
          </a:p>
        </p:txBody>
      </p:sp>
      <p:sp>
        <p:nvSpPr>
          <p:cNvPr id="2" name="Rounded Rectangle 1">
            <a:extLst>
              <a:ext uri="{FF2B5EF4-FFF2-40B4-BE49-F238E27FC236}">
                <a16:creationId xmlns:a16="http://schemas.microsoft.com/office/drawing/2014/main" id="{AF718C10-22F9-DE1F-1A8C-F236C60F9659}"/>
              </a:ext>
            </a:extLst>
          </p:cNvPr>
          <p:cNvSpPr/>
          <p:nvPr/>
        </p:nvSpPr>
        <p:spPr>
          <a:xfrm>
            <a:off x="597680" y="3257480"/>
            <a:ext cx="10700856" cy="2623170"/>
          </a:xfrm>
          <a:prstGeom prst="roundRect">
            <a:avLst/>
          </a:prstGeom>
          <a:solidFill>
            <a:srgbClr val="EEC8FA"/>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endParaRPr lang="en-US" sz="2000" b="1" dirty="0"/>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a:p>
            <a:endParaRPr lang="en-US" b="1" dirty="0">
              <a:solidFill>
                <a:schemeClr val="accent1">
                  <a:lumMod val="50000"/>
                </a:schemeClr>
              </a:solidFill>
            </a:endParaRPr>
          </a:p>
          <a:p>
            <a:pPr marL="285750" indent="-285750">
              <a:buFont typeface="Arial" panose="020B0604020202020204" pitchFamily="34" charset="0"/>
              <a:buChar char="•"/>
            </a:pPr>
            <a:r>
              <a:rPr lang="en-US" dirty="0"/>
              <a:t>Task based work distribution</a:t>
            </a:r>
          </a:p>
        </p:txBody>
      </p:sp>
    </p:spTree>
    <p:extLst>
      <p:ext uri="{BB962C8B-B14F-4D97-AF65-F5344CB8AC3E}">
        <p14:creationId xmlns:p14="http://schemas.microsoft.com/office/powerpoint/2010/main" val="4258885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Mapping Work to Targets</a:t>
            </a:r>
          </a:p>
        </p:txBody>
      </p:sp>
      <p:sp>
        <p:nvSpPr>
          <p:cNvPr id="2" name="Rounded Rectangle 1">
            <a:extLst>
              <a:ext uri="{FF2B5EF4-FFF2-40B4-BE49-F238E27FC236}">
                <a16:creationId xmlns:a16="http://schemas.microsoft.com/office/drawing/2014/main" id="{AF718C10-22F9-DE1F-1A8C-F236C60F9659}"/>
              </a:ext>
            </a:extLst>
          </p:cNvPr>
          <p:cNvSpPr/>
          <p:nvPr/>
        </p:nvSpPr>
        <p:spPr>
          <a:xfrm>
            <a:off x="579392" y="959137"/>
            <a:ext cx="10700856" cy="3320919"/>
          </a:xfrm>
          <a:prstGeom prst="roundRect">
            <a:avLst/>
          </a:prstGeom>
          <a:solidFill>
            <a:srgbClr val="0070C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This is how many abstraction layers work</a:t>
            </a:r>
          </a:p>
          <a:p>
            <a:endParaRPr lang="en-US" sz="2000" dirty="0"/>
          </a:p>
          <a:p>
            <a:pPr marL="342900" indent="-342900">
              <a:buFont typeface="Arial" panose="020B0604020202020204" pitchFamily="34" charset="0"/>
              <a:buChar char="•"/>
            </a:pPr>
            <a:r>
              <a:rPr lang="en-US" sz="2000" dirty="0"/>
              <a:t>Infer the structure of the code</a:t>
            </a:r>
          </a:p>
          <a:p>
            <a:pPr marL="342900" indent="-342900">
              <a:buFont typeface="Arial" panose="020B0604020202020204" pitchFamily="34" charset="0"/>
              <a:buChar char="•"/>
            </a:pPr>
            <a:r>
              <a:rPr lang="en-US" sz="2000" dirty="0"/>
              <a:t>Infer the map between algorithms and devices</a:t>
            </a:r>
          </a:p>
          <a:p>
            <a:pPr marL="342900" indent="-342900">
              <a:buFont typeface="Arial" panose="020B0604020202020204" pitchFamily="34" charset="0"/>
              <a:buChar char="•"/>
            </a:pPr>
            <a:r>
              <a:rPr lang="en-US" sz="2000" dirty="0"/>
              <a:t>Infer the data movements</a:t>
            </a:r>
          </a:p>
          <a:p>
            <a:pPr marL="342900" indent="-342900">
              <a:buFont typeface="Arial" panose="020B0604020202020204" pitchFamily="34" charset="0"/>
              <a:buChar char="•"/>
            </a:pPr>
            <a:r>
              <a:rPr lang="en-US" sz="2000" dirty="0"/>
              <a:t>Map computations to devices</a:t>
            </a:r>
          </a:p>
          <a:p>
            <a:pPr marL="342900" indent="-342900">
              <a:buFont typeface="Arial" panose="020B0604020202020204" pitchFamily="34" charset="0"/>
              <a:buChar char="•"/>
            </a:pPr>
            <a:r>
              <a:rPr lang="en-US" sz="2000" dirty="0"/>
              <a:t>These are specified either through constructs or pragmas</a:t>
            </a:r>
          </a:p>
          <a:p>
            <a:endParaRPr lang="en-US" sz="2000" dirty="0"/>
          </a:p>
        </p:txBody>
      </p:sp>
      <p:sp>
        <p:nvSpPr>
          <p:cNvPr id="6" name="Rectangle 5">
            <a:extLst>
              <a:ext uri="{FF2B5EF4-FFF2-40B4-BE49-F238E27FC236}">
                <a16:creationId xmlns:a16="http://schemas.microsoft.com/office/drawing/2014/main" id="{56994EF6-4771-DB83-B9DD-4A338ABCF8E4}"/>
              </a:ext>
            </a:extLst>
          </p:cNvPr>
          <p:cNvSpPr/>
          <p:nvPr/>
        </p:nvSpPr>
        <p:spPr>
          <a:xfrm>
            <a:off x="2434780" y="4609699"/>
            <a:ext cx="6092825" cy="369332"/>
          </a:xfrm>
          <a:prstGeom prst="rect">
            <a:avLst/>
          </a:prstGeom>
        </p:spPr>
        <p:txBody>
          <a:bodyPr>
            <a:spAutoFit/>
          </a:bodyPr>
          <a:lstStyle/>
          <a:p>
            <a:r>
              <a:rPr lang="en-US" b="1" dirty="0">
                <a:solidFill>
                  <a:schemeClr val="accent4">
                    <a:lumMod val="50000"/>
                  </a:schemeClr>
                </a:solidFill>
              </a:rPr>
              <a:t>.</a:t>
            </a:r>
          </a:p>
        </p:txBody>
      </p:sp>
      <p:sp>
        <p:nvSpPr>
          <p:cNvPr id="7" name="Rounded Rectangle 6">
            <a:extLst>
              <a:ext uri="{FF2B5EF4-FFF2-40B4-BE49-F238E27FC236}">
                <a16:creationId xmlns:a16="http://schemas.microsoft.com/office/drawing/2014/main" id="{50957D32-6340-7CCA-E204-70855E162224}"/>
              </a:ext>
            </a:extLst>
          </p:cNvPr>
          <p:cNvSpPr/>
          <p:nvPr/>
        </p:nvSpPr>
        <p:spPr>
          <a:xfrm>
            <a:off x="579392" y="4609699"/>
            <a:ext cx="10700856" cy="1035198"/>
          </a:xfrm>
          <a:prstGeom prst="roundRect">
            <a:avLst/>
          </a:prstGeom>
          <a:solidFill>
            <a:srgbClr val="00B0F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It can also be the end user who figures out the mapping</a:t>
            </a:r>
          </a:p>
          <a:p>
            <a:r>
              <a:rPr lang="en-US" sz="2000" b="1" dirty="0"/>
              <a:t>In either case performance depends upon how well the mapping is done</a:t>
            </a:r>
            <a:r>
              <a:rPr lang="en-US" sz="2000" dirty="0"/>
              <a:t> </a:t>
            </a:r>
          </a:p>
          <a:p>
            <a:r>
              <a:rPr lang="en-US" sz="2000" b="1" dirty="0"/>
              <a:t> </a:t>
            </a:r>
          </a:p>
        </p:txBody>
      </p:sp>
    </p:spTree>
    <p:extLst>
      <p:ext uri="{BB962C8B-B14F-4D97-AF65-F5344CB8AC3E}">
        <p14:creationId xmlns:p14="http://schemas.microsoft.com/office/powerpoint/2010/main" val="1583568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1098486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91699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Maintainable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017055" y="1024986"/>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nSpc>
                <a:spcPct val="90000"/>
              </a:lnSpc>
            </a:pPr>
            <a:endParaRPr lang="en-US" sz="2000" dirty="0">
              <a:solidFill>
                <a:schemeClr val="accent2">
                  <a:lumMod val="50000"/>
                </a:schemeClr>
              </a:solidFill>
            </a:endParaRPr>
          </a:p>
          <a:p>
            <a:pPr algn="ctr">
              <a:lnSpc>
                <a:spcPct val="90000"/>
              </a:lnSpc>
            </a:pPr>
            <a:r>
              <a:rPr lang="en-US" sz="2000" b="1" dirty="0">
                <a:solidFill>
                  <a:schemeClr val="accent2">
                    <a:lumMod val="50000"/>
                  </a:schemeClr>
                </a:solidFill>
              </a:rPr>
              <a:t>SOLID</a:t>
            </a:r>
          </a:p>
          <a:p>
            <a:pPr algn="ct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5">
                    <a:lumMod val="50000"/>
                  </a:schemeClr>
                </a:solidFill>
              </a:rPr>
              <a:t>Single responsibility</a:t>
            </a:r>
          </a:p>
          <a:p>
            <a:pPr marL="800100" lvl="1" indent="-342900">
              <a:lnSpc>
                <a:spcPct val="90000"/>
              </a:lnSpc>
              <a:buFont typeface="Wingdings" pitchFamily="2" charset="2"/>
              <a:buChar char="q"/>
            </a:pPr>
            <a:r>
              <a:rPr lang="en-US" dirty="0">
                <a:solidFill>
                  <a:schemeClr val="accent5">
                    <a:lumMod val="50000"/>
                  </a:schemeClr>
                </a:solidFill>
              </a:rPr>
              <a:t>Class/method/function should do only one thing</a:t>
            </a:r>
          </a:p>
          <a:p>
            <a:pPr marL="342900" indent="-342900">
              <a:lnSpc>
                <a:spcPct val="90000"/>
              </a:lnSpc>
              <a:buFont typeface="Wingdings" pitchFamily="2" charset="2"/>
              <a:buChar char="q"/>
            </a:pPr>
            <a:r>
              <a:rPr lang="en-US" sz="2000" dirty="0">
                <a:solidFill>
                  <a:schemeClr val="accent5">
                    <a:lumMod val="50000"/>
                  </a:schemeClr>
                </a:solidFill>
              </a:rPr>
              <a:t>Open/closed</a:t>
            </a:r>
          </a:p>
          <a:p>
            <a:pPr marL="800100" lvl="1" indent="-342900">
              <a:lnSpc>
                <a:spcPct val="90000"/>
              </a:lnSpc>
              <a:buFont typeface="Wingdings" pitchFamily="2" charset="2"/>
              <a:buChar char="q"/>
            </a:pPr>
            <a:r>
              <a:rPr lang="en-US" dirty="0">
                <a:solidFill>
                  <a:schemeClr val="accent5">
                    <a:lumMod val="50000"/>
                  </a:schemeClr>
                </a:solidFill>
              </a:rPr>
              <a:t>Open for extension, close for modification</a:t>
            </a:r>
          </a:p>
          <a:p>
            <a:pPr marL="342900" indent="-342900">
              <a:lnSpc>
                <a:spcPct val="90000"/>
              </a:lnSpc>
              <a:buFont typeface="Wingdings" pitchFamily="2" charset="2"/>
              <a:buChar char="q"/>
            </a:pPr>
            <a:r>
              <a:rPr lang="en-US" sz="2000" dirty="0" err="1">
                <a:solidFill>
                  <a:schemeClr val="accent5">
                    <a:lumMod val="50000"/>
                  </a:schemeClr>
                </a:solidFill>
              </a:rPr>
              <a:t>Liskov</a:t>
            </a:r>
            <a:r>
              <a:rPr lang="en-US" sz="2000" dirty="0">
                <a:solidFill>
                  <a:schemeClr val="accent5">
                    <a:lumMod val="50000"/>
                  </a:schemeClr>
                </a:solidFill>
              </a:rPr>
              <a:t> substitution</a:t>
            </a:r>
          </a:p>
          <a:p>
            <a:pPr marL="800100" lvl="1" indent="-342900">
              <a:lnSpc>
                <a:spcPct val="90000"/>
              </a:lnSpc>
              <a:buFont typeface="Wingdings" pitchFamily="2" charset="2"/>
              <a:buChar char="q"/>
            </a:pPr>
            <a:r>
              <a:rPr lang="en-US" dirty="0">
                <a:solidFill>
                  <a:schemeClr val="accent5">
                    <a:lumMod val="50000"/>
                  </a:schemeClr>
                </a:solidFill>
              </a:rPr>
              <a:t>Implementations of an interface should give same result</a:t>
            </a:r>
          </a:p>
          <a:p>
            <a:pPr marL="342900" indent="-342900">
              <a:lnSpc>
                <a:spcPct val="90000"/>
              </a:lnSpc>
              <a:buFont typeface="Wingdings" pitchFamily="2" charset="2"/>
              <a:buChar char="q"/>
            </a:pPr>
            <a:r>
              <a:rPr lang="en-US" sz="2000" dirty="0">
                <a:solidFill>
                  <a:schemeClr val="accent5">
                    <a:lumMod val="50000"/>
                  </a:schemeClr>
                </a:solidFill>
              </a:rPr>
              <a:t>Interface segregation</a:t>
            </a:r>
          </a:p>
          <a:p>
            <a:pPr marL="800100" lvl="1" indent="-342900">
              <a:lnSpc>
                <a:spcPct val="90000"/>
              </a:lnSpc>
              <a:buFont typeface="Wingdings" pitchFamily="2" charset="2"/>
              <a:buChar char="q"/>
            </a:pPr>
            <a:r>
              <a:rPr lang="en-US" dirty="0">
                <a:solidFill>
                  <a:schemeClr val="accent5">
                    <a:lumMod val="50000"/>
                  </a:schemeClr>
                </a:solidFill>
              </a:rPr>
              <a:t>Client should not have to use methods it does not need</a:t>
            </a:r>
          </a:p>
          <a:p>
            <a:pPr marL="342900" indent="-342900">
              <a:lnSpc>
                <a:spcPct val="90000"/>
              </a:lnSpc>
              <a:buFont typeface="Wingdings" pitchFamily="2" charset="2"/>
              <a:buChar char="q"/>
            </a:pPr>
            <a:r>
              <a:rPr lang="en-US" sz="2000" dirty="0">
                <a:solidFill>
                  <a:schemeClr val="accent5">
                    <a:lumMod val="50000"/>
                  </a:schemeClr>
                </a:solidFill>
              </a:rPr>
              <a:t>Dependency inversion</a:t>
            </a:r>
          </a:p>
          <a:p>
            <a:pPr marL="800100" lvl="1" indent="-342900">
              <a:lnSpc>
                <a:spcPct val="90000"/>
              </a:lnSpc>
              <a:buFont typeface="Wingdings" pitchFamily="2" charset="2"/>
              <a:buChar char="q"/>
            </a:pPr>
            <a:r>
              <a:rPr lang="en-US" dirty="0">
                <a:solidFill>
                  <a:schemeClr val="accent5">
                    <a:lumMod val="50000"/>
                  </a:schemeClr>
                </a:solidFill>
              </a:rPr>
              <a:t>High level modules should not depend on low level modules, only on abstractions</a:t>
            </a:r>
          </a:p>
          <a:p>
            <a:pPr>
              <a:lnSpc>
                <a:spcPct val="90000"/>
              </a:lnSpc>
            </a:pPr>
            <a:r>
              <a:rPr lang="en-US" sz="2000" dirty="0">
                <a:solidFill>
                  <a:schemeClr val="accent5">
                    <a:lumMod val="50000"/>
                  </a:schemeClr>
                </a:solidFill>
              </a:rPr>
              <a:t> </a:t>
            </a: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3" name="Rounded Rectangle 2">
            <a:extLst>
              <a:ext uri="{FF2B5EF4-FFF2-40B4-BE49-F238E27FC236}">
                <a16:creationId xmlns:a16="http://schemas.microsoft.com/office/drawing/2014/main" id="{515A1FDF-B4AF-440E-FEA6-3D2FD8BA872B}"/>
              </a:ext>
            </a:extLst>
          </p:cNvPr>
          <p:cNvSpPr/>
          <p:nvPr/>
        </p:nvSpPr>
        <p:spPr>
          <a:xfrm>
            <a:off x="169333" y="1046954"/>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20000"/>
                    <a:lumOff val="80000"/>
                  </a:schemeClr>
                </a:solidFill>
              </a:rPr>
              <a:t>Found on the web</a:t>
            </a:r>
          </a:p>
          <a:p>
            <a:pPr algn="ctr">
              <a:lnSpc>
                <a:spcPct val="90000"/>
              </a:lnSpc>
            </a:pPr>
            <a:endParaRPr lang="en-US" sz="2000" b="1" dirty="0">
              <a:solidFill>
                <a:schemeClr val="accent2">
                  <a:lumMod val="20000"/>
                  <a:lumOff val="80000"/>
                </a:schemeClr>
              </a:solidFill>
            </a:endParaRPr>
          </a:p>
          <a:p>
            <a:pPr marL="342900" indent="-342900" algn="l">
              <a:buFont typeface="Wingdings" pitchFamily="2" charset="2"/>
              <a:buChar char="q"/>
            </a:pPr>
            <a:r>
              <a:rPr lang="en-US" sz="2000" b="0" dirty="0">
                <a:solidFill>
                  <a:schemeClr val="accent2">
                    <a:lumMod val="20000"/>
                    <a:lumOff val="80000"/>
                  </a:schemeClr>
                </a:solidFill>
                <a:effectLst/>
                <a:latin typeface="sohne"/>
              </a:rPr>
              <a:t>Encapsulate what varies</a:t>
            </a:r>
          </a:p>
          <a:p>
            <a:pPr marL="342900" indent="-342900" algn="l">
              <a:buFont typeface="Wingdings" pitchFamily="2" charset="2"/>
              <a:buChar char="q"/>
            </a:pPr>
            <a:r>
              <a:rPr lang="en-US" sz="2000" b="0" dirty="0">
                <a:solidFill>
                  <a:schemeClr val="accent2">
                    <a:lumMod val="20000"/>
                    <a:lumOff val="80000"/>
                  </a:schemeClr>
                </a:solidFill>
                <a:effectLst/>
                <a:latin typeface="sohne"/>
              </a:rPr>
              <a:t>Favor composition over inheritance</a:t>
            </a:r>
          </a:p>
          <a:p>
            <a:pPr marL="342900" indent="-342900" algn="l">
              <a:buFont typeface="Wingdings" pitchFamily="2" charset="2"/>
              <a:buChar char="q"/>
            </a:pPr>
            <a:r>
              <a:rPr lang="en-US" sz="2000" b="0" dirty="0">
                <a:solidFill>
                  <a:schemeClr val="accent2">
                    <a:lumMod val="20000"/>
                    <a:lumOff val="80000"/>
                  </a:schemeClr>
                </a:solidFill>
                <a:effectLst/>
                <a:latin typeface="sohne"/>
              </a:rPr>
              <a:t>Program to interfaces not implementations</a:t>
            </a:r>
          </a:p>
          <a:p>
            <a:pPr marL="342900" indent="-342900" algn="l">
              <a:buFont typeface="Wingdings" pitchFamily="2" charset="2"/>
              <a:buChar char="q"/>
            </a:pPr>
            <a:r>
              <a:rPr lang="en-US" sz="2000" b="0" dirty="0">
                <a:solidFill>
                  <a:schemeClr val="accent2">
                    <a:lumMod val="20000"/>
                    <a:lumOff val="80000"/>
                  </a:schemeClr>
                </a:solidFill>
                <a:effectLst/>
                <a:latin typeface="sohne"/>
              </a:rPr>
              <a:t>Loose coupling – interacting components should have minimal knowledge about each other</a:t>
            </a:r>
          </a:p>
          <a:p>
            <a:pPr marL="342900" indent="-342900" algn="l">
              <a:buFont typeface="Wingdings" pitchFamily="2" charset="2"/>
              <a:buChar char="q"/>
            </a:pPr>
            <a:r>
              <a:rPr lang="en-US" sz="2000" dirty="0">
                <a:solidFill>
                  <a:schemeClr val="accent2">
                    <a:lumMod val="20000"/>
                    <a:lumOff val="80000"/>
                  </a:schemeClr>
                </a:solidFill>
                <a:latin typeface="sohne"/>
              </a:rPr>
              <a:t>SOLID</a:t>
            </a:r>
            <a:endParaRPr lang="en-US" sz="2000" b="0" dirty="0">
              <a:solidFill>
                <a:schemeClr val="accent2">
                  <a:lumMod val="20000"/>
                  <a:lumOff val="80000"/>
                </a:schemeClr>
              </a:solidFill>
              <a:effectLst/>
              <a:latin typeface="sohne"/>
            </a:endParaRPr>
          </a:p>
          <a:p>
            <a:pPr marL="800100" lvl="1" indent="-342900">
              <a:lnSpc>
                <a:spcPct val="90000"/>
              </a:lnSpc>
              <a:buFont typeface="Wingdings" pitchFamily="2" charset="2"/>
              <a:buChar char="q"/>
            </a:pPr>
            <a:endParaRPr lang="en-US" sz="2000" dirty="0">
              <a:solidFill>
                <a:schemeClr val="accent2">
                  <a:lumMod val="20000"/>
                  <a:lumOff val="80000"/>
                </a:schemeClr>
              </a:solidFill>
            </a:endParaRPr>
          </a:p>
          <a:p>
            <a:pPr algn="ctr">
              <a:lnSpc>
                <a:spcPct val="90000"/>
              </a:lnSpc>
            </a:pPr>
            <a:r>
              <a:rPr lang="en-US" sz="2000" dirty="0">
                <a:solidFill>
                  <a:schemeClr val="accent2">
                    <a:lumMod val="20000"/>
                    <a:lumOff val="80000"/>
                  </a:schemeClr>
                </a:solidFill>
              </a:rPr>
              <a:t>https://</a:t>
            </a:r>
            <a:r>
              <a:rPr lang="en-US" sz="2000" dirty="0" err="1">
                <a:solidFill>
                  <a:schemeClr val="accent2">
                    <a:lumMod val="20000"/>
                    <a:lumOff val="80000"/>
                  </a:schemeClr>
                </a:solidFill>
              </a:rPr>
              <a:t>bootcamp.uxdesign.cc</a:t>
            </a:r>
            <a:r>
              <a:rPr lang="en-US" sz="2000" dirty="0">
                <a:solidFill>
                  <a:schemeClr val="accent2">
                    <a:lumMod val="20000"/>
                    <a:lumOff val="80000"/>
                  </a:schemeClr>
                </a:solidFill>
              </a:rPr>
              <a:t>/software-design-principles-every-developers-should-know-23d24735518e</a:t>
            </a:r>
          </a:p>
        </p:txBody>
      </p:sp>
    </p:spTree>
    <p:extLst>
      <p:ext uri="{BB962C8B-B14F-4D97-AF65-F5344CB8AC3E}">
        <p14:creationId xmlns:p14="http://schemas.microsoft.com/office/powerpoint/2010/main" val="26267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533314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920082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673356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320936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32721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23797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E1BF-6E32-A34B-7956-473A1B6F3219}"/>
              </a:ext>
            </a:extLst>
          </p:cNvPr>
          <p:cNvSpPr>
            <a:spLocks noGrp="1"/>
          </p:cNvSpPr>
          <p:nvPr>
            <p:ph type="title"/>
          </p:nvPr>
        </p:nvSpPr>
        <p:spPr/>
        <p:txBody>
          <a:bodyPr/>
          <a:lstStyle/>
          <a:p>
            <a:r>
              <a:rPr lang="en-US" dirty="0"/>
              <a:t>Mathematical formulation</a:t>
            </a:r>
          </a:p>
        </p:txBody>
      </p:sp>
      <p:sp>
        <p:nvSpPr>
          <p:cNvPr id="3" name="Content Placeholder 2">
            <a:extLst>
              <a:ext uri="{FF2B5EF4-FFF2-40B4-BE49-F238E27FC236}">
                <a16:creationId xmlns:a16="http://schemas.microsoft.com/office/drawing/2014/main" id="{E6A7BEE9-6D64-C905-AF2A-758F3FD1CA5A}"/>
              </a:ext>
            </a:extLst>
          </p:cNvPr>
          <p:cNvSpPr>
            <a:spLocks noGrp="1"/>
          </p:cNvSpPr>
          <p:nvPr>
            <p:ph idx="1"/>
          </p:nvPr>
        </p:nvSpPr>
        <p:spPr>
          <a:xfrm>
            <a:off x="365761" y="1325880"/>
            <a:ext cx="8763726" cy="4047778"/>
          </a:xfrm>
        </p:spPr>
        <p:txBody>
          <a:bodyPr/>
          <a:lstStyle/>
          <a:p>
            <a:r>
              <a:rPr lang="en-US" dirty="0"/>
              <a:t>Heat conduction is governed by a partial differential equation </a:t>
            </a:r>
          </a:p>
          <a:p>
            <a:endParaRPr lang="en-US" dirty="0"/>
          </a:p>
          <a:p>
            <a:endParaRPr lang="en-US" dirty="0"/>
          </a:p>
          <a:p>
            <a:endParaRPr lang="en-US" dirty="0"/>
          </a:p>
          <a:p>
            <a:r>
              <a:rPr lang="en-US" dirty="0"/>
              <a:t>We make some simplifying assumptions</a:t>
            </a:r>
          </a:p>
          <a:p>
            <a:pPr lvl="1"/>
            <a:r>
              <a:rPr lang="en-US" dirty="0"/>
              <a:t>The thermal diffusivity is constant for all space and time.</a:t>
            </a:r>
          </a:p>
          <a:p>
            <a:pPr lvl="1"/>
            <a:r>
              <a:rPr lang="en-US" dirty="0"/>
              <a:t>The only heat source is from the initial and/or boundary conditions.</a:t>
            </a:r>
          </a:p>
          <a:p>
            <a:pPr lvl="1"/>
            <a:r>
              <a:rPr lang="en-US" dirty="0"/>
              <a:t>We will deal only with the one dimensional problem in Cartesian coordinates.</a:t>
            </a:r>
          </a:p>
          <a:p>
            <a:pPr lvl="1"/>
            <a:r>
              <a:rPr lang="en-US" dirty="0"/>
              <a:t>That reduces the heat equation to </a:t>
            </a:r>
          </a:p>
        </p:txBody>
      </p:sp>
      <p:pic>
        <p:nvPicPr>
          <p:cNvPr id="6" name="Picture 5">
            <a:extLst>
              <a:ext uri="{FF2B5EF4-FFF2-40B4-BE49-F238E27FC236}">
                <a16:creationId xmlns:a16="http://schemas.microsoft.com/office/drawing/2014/main" id="{97D4D16E-77AB-39CA-49E1-18890FBAD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12" y="1673369"/>
            <a:ext cx="4495800" cy="1676400"/>
          </a:xfrm>
          <a:prstGeom prst="rect">
            <a:avLst/>
          </a:prstGeom>
        </p:spPr>
      </p:pic>
      <p:pic>
        <p:nvPicPr>
          <p:cNvPr id="8" name="Picture 7">
            <a:extLst>
              <a:ext uri="{FF2B5EF4-FFF2-40B4-BE49-F238E27FC236}">
                <a16:creationId xmlns:a16="http://schemas.microsoft.com/office/drawing/2014/main" id="{1B02ECEE-EBAD-C040-6061-1C73EA8E0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562" y="4882947"/>
            <a:ext cx="3467100" cy="1676400"/>
          </a:xfrm>
          <a:prstGeom prst="rect">
            <a:avLst/>
          </a:prstGeom>
        </p:spPr>
      </p:pic>
      <p:sp>
        <p:nvSpPr>
          <p:cNvPr id="9" name="Rounded Rectangle 8">
            <a:extLst>
              <a:ext uri="{FF2B5EF4-FFF2-40B4-BE49-F238E27FC236}">
                <a16:creationId xmlns:a16="http://schemas.microsoft.com/office/drawing/2014/main" id="{10C26505-1F00-67E0-3B87-395726D39151}"/>
              </a:ext>
            </a:extLst>
          </p:cNvPr>
          <p:cNvSpPr/>
          <p:nvPr/>
        </p:nvSpPr>
        <p:spPr>
          <a:xfrm>
            <a:off x="8862930" y="487679"/>
            <a:ext cx="3265715" cy="4885979"/>
          </a:xfrm>
          <a:prstGeom prst="round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chemeClr val="bg1"/>
                </a:solidFill>
              </a:rPr>
              <a:t>The repository has solutions using three numerical methods</a:t>
            </a:r>
          </a:p>
          <a:p>
            <a:pPr>
              <a:lnSpc>
                <a:spcPct val="90000"/>
              </a:lnSpc>
            </a:pPr>
            <a:endParaRPr lang="en-US" sz="2000" dirty="0">
              <a:solidFill>
                <a:schemeClr val="bg1"/>
              </a:solidFill>
            </a:endParaRPr>
          </a:p>
          <a:p>
            <a:pPr lvl="1">
              <a:buFont typeface="Arial" panose="020B0604020202020204" pitchFamily="34" charset="0"/>
              <a:buChar char="•"/>
            </a:pPr>
            <a:r>
              <a:rPr lang="en-US" b="0" i="0" u="none" strike="noStrike" dirty="0">
                <a:solidFill>
                  <a:schemeClr val="bg1"/>
                </a:solidFill>
                <a:effectLst/>
                <a:latin typeface="-apple-system"/>
                <a:hlinkClick r:id="rId4">
                  <a:extLst>
                    <a:ext uri="{A12FA001-AC4F-418D-AE19-62706E023703}">
                      <ahyp:hlinkClr xmlns:ahyp="http://schemas.microsoft.com/office/drawing/2018/hyperlinkcolor" val="tx"/>
                    </a:ext>
                  </a:extLst>
                </a:hlinkClick>
              </a:rPr>
              <a:t>Foward Time Centered Space (FTCS)</a:t>
            </a:r>
            <a:r>
              <a:rPr lang="en-US" b="0" i="0" dirty="0">
                <a:solidFill>
                  <a:schemeClr val="bg1"/>
                </a:solidFill>
                <a:effectLst/>
                <a:latin typeface="-apple-system"/>
              </a:rPr>
              <a:t>, an </a:t>
            </a:r>
            <a:r>
              <a:rPr lang="en-US" b="0" i="0" u="none" strike="noStrike" dirty="0">
                <a:solidFill>
                  <a:schemeClr val="bg1"/>
                </a:solidFill>
                <a:effectLst/>
                <a:latin typeface="-apple-system"/>
                <a:hlinkClick r:id="rId5">
                  <a:extLst>
                    <a:ext uri="{A12FA001-AC4F-418D-AE19-62706E023703}">
                      <ahyp:hlinkClr xmlns:ahyp="http://schemas.microsoft.com/office/drawing/2018/hyperlinkcolor" val="tx"/>
                    </a:ext>
                  </a:extLst>
                </a:hlinkClick>
              </a:rPr>
              <a:t>explicit</a:t>
            </a:r>
            <a:r>
              <a:rPr lang="en-US" b="0" i="0" dirty="0">
                <a:solidFill>
                  <a:schemeClr val="bg1"/>
                </a:solidFill>
                <a:effectLst/>
                <a:latin typeface="-apple-system"/>
              </a:rPr>
              <a:t> method</a:t>
            </a:r>
          </a:p>
          <a:p>
            <a:pPr lvl="1">
              <a:buFont typeface="Arial" panose="020B0604020202020204" pitchFamily="34" charset="0"/>
              <a:buChar char="•"/>
            </a:pPr>
            <a:r>
              <a:rPr lang="en-US" b="0" i="0" u="none" strike="noStrike" dirty="0">
                <a:solidFill>
                  <a:schemeClr val="bg1"/>
                </a:solidFill>
                <a:effectLst/>
                <a:latin typeface="-apple-system"/>
                <a:hlinkClick r:id="rId6">
                  <a:extLst>
                    <a:ext uri="{A12FA001-AC4F-418D-AE19-62706E023703}">
                      <ahyp:hlinkClr xmlns:ahyp="http://schemas.microsoft.com/office/drawing/2018/hyperlinkcolor" val="tx"/>
                    </a:ext>
                  </a:extLst>
                </a:hlinkClick>
              </a:rPr>
              <a:t>Crank-Nicholson</a:t>
            </a:r>
            <a:r>
              <a:rPr lang="en-US" b="0" i="0" dirty="0">
                <a:solidFill>
                  <a:schemeClr val="bg1"/>
                </a:solidFill>
                <a:effectLst/>
                <a:latin typeface="-apple-system"/>
              </a:rPr>
              <a:t>, an </a:t>
            </a:r>
            <a:r>
              <a:rPr lang="en-US" b="0" i="0" u="none" strike="noStrike" dirty="0">
                <a:solidFill>
                  <a:schemeClr val="bg1"/>
                </a:solidFill>
                <a:effectLst/>
                <a:latin typeface="-apple-system"/>
                <a:hlinkClick r:id="rId5">
                  <a:extLst>
                    <a:ext uri="{A12FA001-AC4F-418D-AE19-62706E023703}">
                      <ahyp:hlinkClr xmlns:ahyp="http://schemas.microsoft.com/office/drawing/2018/hyperlinkcolor" val="tx"/>
                    </a:ext>
                  </a:extLst>
                </a:hlinkClick>
              </a:rPr>
              <a:t>implicit</a:t>
            </a:r>
            <a:r>
              <a:rPr lang="en-US" b="0" i="0" dirty="0">
                <a:solidFill>
                  <a:schemeClr val="bg1"/>
                </a:solidFill>
                <a:effectLst/>
                <a:latin typeface="-apple-system"/>
              </a:rPr>
              <a:t> method</a:t>
            </a:r>
          </a:p>
          <a:p>
            <a:pPr lvl="1">
              <a:buFont typeface="Arial" panose="020B0604020202020204" pitchFamily="34" charset="0"/>
              <a:buChar char="•"/>
            </a:pPr>
            <a:r>
              <a:rPr lang="en-US" b="0" i="0" u="none" strike="noStrike" dirty="0">
                <a:solidFill>
                  <a:schemeClr val="bg1"/>
                </a:solidFill>
                <a:effectLst/>
                <a:latin typeface="-apple-system"/>
                <a:hlinkClick r:id="rId7">
                  <a:extLst>
                    <a:ext uri="{A12FA001-AC4F-418D-AE19-62706E023703}">
                      <ahyp:hlinkClr xmlns:ahyp="http://schemas.microsoft.com/office/drawing/2018/hyperlinkcolor" val="tx"/>
                    </a:ext>
                  </a:extLst>
                </a:hlinkClick>
              </a:rPr>
              <a:t>Upwind-15</a:t>
            </a:r>
            <a:r>
              <a:rPr lang="en-US" b="0" i="0" dirty="0">
                <a:solidFill>
                  <a:schemeClr val="bg1"/>
                </a:solidFill>
                <a:effectLst/>
                <a:latin typeface="-apple-system"/>
              </a:rPr>
              <a:t>, another </a:t>
            </a:r>
            <a:r>
              <a:rPr lang="en-US" b="0" i="0" u="none" strike="noStrike" dirty="0">
                <a:solidFill>
                  <a:schemeClr val="bg1"/>
                </a:solidFill>
                <a:effectLst/>
                <a:latin typeface="-apple-system"/>
                <a:hlinkClick r:id="rId5">
                  <a:extLst>
                    <a:ext uri="{A12FA001-AC4F-418D-AE19-62706E023703}">
                      <ahyp:hlinkClr xmlns:ahyp="http://schemas.microsoft.com/office/drawing/2018/hyperlinkcolor" val="tx"/>
                    </a:ext>
                  </a:extLst>
                </a:hlinkClick>
              </a:rPr>
              <a:t>explicit</a:t>
            </a:r>
            <a:r>
              <a:rPr lang="en-US" b="0" i="0" dirty="0">
                <a:solidFill>
                  <a:schemeClr val="bg1"/>
                </a:solidFill>
                <a:effectLst/>
                <a:latin typeface="-apple-system"/>
              </a:rPr>
              <a:t> method with higher spatial order than FTCS.</a:t>
            </a:r>
          </a:p>
          <a:p>
            <a:pPr lvl="1">
              <a:buFont typeface="Arial" panose="020B0604020202020204" pitchFamily="34" charset="0"/>
              <a:buChar char="•"/>
            </a:pPr>
            <a:endParaRPr lang="en-US" b="0" i="0" dirty="0">
              <a:solidFill>
                <a:schemeClr val="bg1"/>
              </a:solidFill>
              <a:effectLst/>
              <a:latin typeface="-apple-system"/>
            </a:endParaRPr>
          </a:p>
          <a:p>
            <a:pPr>
              <a:lnSpc>
                <a:spcPct val="90000"/>
              </a:lnSpc>
            </a:pPr>
            <a:r>
              <a:rPr lang="en-US" sz="2000" dirty="0">
                <a:solidFill>
                  <a:schemeClr val="bg1"/>
                </a:solidFill>
                <a:latin typeface="+mn-lt"/>
              </a:rPr>
              <a:t>We will use FTCS for this exercise</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1363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25640319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2486</TotalTime>
  <Words>3138</Words>
  <Application>Microsoft Macintosh PowerPoint</Application>
  <PresentationFormat>Custom</PresentationFormat>
  <Paragraphs>788</Paragraphs>
  <Slides>53</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-apple-system</vt:lpstr>
      <vt:lpstr>Arial</vt:lpstr>
      <vt:lpstr>Arial Black</vt:lpstr>
      <vt:lpstr>Calibri</vt:lpstr>
      <vt:lpstr>sohne</vt:lpstr>
      <vt:lpstr>Wingdings</vt:lpstr>
      <vt:lpstr>Presentations (Wide Screen)</vt:lpstr>
      <vt:lpstr>Scientific Software Design</vt:lpstr>
      <vt:lpstr>License, Citation and Acknowledgements</vt:lpstr>
      <vt:lpstr>Introduction</vt:lpstr>
      <vt:lpstr>General Design Principles for Maintainable Software</vt:lpstr>
      <vt:lpstr>General Design Principles for Maintainable Software</vt:lpstr>
      <vt:lpstr>Designing Software – High Level Phases</vt:lpstr>
      <vt:lpstr>Example 1 – Problem Description </vt:lpstr>
      <vt:lpstr>Mathematical formulation</vt:lpstr>
      <vt:lpstr>Requirements gathering </vt:lpstr>
      <vt:lpstr>Decomposition</vt:lpstr>
      <vt:lpstr>Connectivity</vt:lpstr>
      <vt:lpstr>Connectivity – alternative possibility</vt:lpstr>
      <vt:lpstr>Interactive Portion</vt:lpstr>
      <vt:lpstr>Research Software Challenges</vt:lpstr>
      <vt:lpstr>SOLID Principles Pose Some Difficulties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Exploring design space -- Abstractions </vt:lpstr>
      <vt:lpstr>Exploring design space -- Abstractions </vt:lpstr>
      <vt:lpstr>Exploring design space -- Abstractions </vt:lpstr>
      <vt:lpstr>A Design Model for Separation of Concerns</vt:lpstr>
      <vt:lpstr>Separation of Concerns Applied</vt:lpstr>
      <vt:lpstr>Takeaways So far</vt:lpstr>
      <vt:lpstr>PowerPoint Presentation</vt:lpstr>
      <vt:lpstr>New Paradigm Because of Platform Heterogeneity</vt:lpstr>
      <vt:lpstr>New Paradigm Because of Platform Heterogeneity</vt:lpstr>
      <vt:lpstr>A Design Model for Separation of Concerns</vt:lpstr>
      <vt:lpstr>Platform Heterogeneity</vt:lpstr>
      <vt:lpstr>Platform Heterogeneity</vt:lpstr>
      <vt:lpstr>Platform Heterogeneity</vt:lpstr>
      <vt:lpstr>Platform Heterogeneity</vt:lpstr>
      <vt:lpstr>Platform Heterogeneity</vt:lpstr>
      <vt:lpstr>Mechanisms Needed by the Code </vt:lpstr>
      <vt:lpstr>Mechanisms Needed by the Code </vt:lpstr>
      <vt:lpstr>Mechanisms Needed by the Code </vt:lpstr>
      <vt:lpstr>Mechanisms Needed by the Code </vt:lpstr>
      <vt:lpstr>Features and Abstractions that must Come in</vt:lpstr>
      <vt:lpstr>Underlying Ideas: Unification of Computational Expressions</vt:lpstr>
      <vt:lpstr>Underlying Ideas: Moving Work and Data to the Target</vt:lpstr>
      <vt:lpstr>Underlying Ideas: Mapping Work to Targets</vt:lpstr>
      <vt:lpstr>Mechanisms Needed by the Code : Example Flash-X</vt:lpstr>
      <vt:lpstr>Mechanisms Needed by the Code : Example Flash-X</vt:lpstr>
      <vt:lpstr>Mechanisms Needed by the Code : Example Flash-X</vt:lpstr>
      <vt:lpstr>Mechanisms Needed by the Code : Example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Anshu</cp:lastModifiedBy>
  <cp:revision>229</cp:revision>
  <cp:lastPrinted>2017-11-02T18:35:01Z</cp:lastPrinted>
  <dcterms:created xsi:type="dcterms:W3CDTF">2018-11-06T17:28:56Z</dcterms:created>
  <dcterms:modified xsi:type="dcterms:W3CDTF">2023-07-24T15:20:09Z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