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4"/>
  </p:notesMasterIdLst>
  <p:handoutMasterIdLst>
    <p:handoutMasterId r:id="rId25"/>
  </p:handoutMasterIdLst>
  <p:sldIdLst>
    <p:sldId id="256" r:id="rId5"/>
    <p:sldId id="321" r:id="rId6"/>
    <p:sldId id="322" r:id="rId7"/>
    <p:sldId id="324" r:id="rId8"/>
    <p:sldId id="325" r:id="rId9"/>
    <p:sldId id="340" r:id="rId10"/>
    <p:sldId id="326" r:id="rId11"/>
    <p:sldId id="327" r:id="rId12"/>
    <p:sldId id="328" r:id="rId13"/>
    <p:sldId id="330" r:id="rId14"/>
    <p:sldId id="331" r:id="rId15"/>
    <p:sldId id="329" r:id="rId16"/>
    <p:sldId id="332" r:id="rId17"/>
    <p:sldId id="337" r:id="rId18"/>
    <p:sldId id="333" r:id="rId19"/>
    <p:sldId id="336" r:id="rId20"/>
    <p:sldId id="335" r:id="rId21"/>
    <p:sldId id="338" r:id="rId22"/>
    <p:sldId id="339" r:id="rId2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59" autoAdjust="0"/>
    <p:restoredTop sz="85667" autoAdjust="0"/>
  </p:normalViewPr>
  <p:slideViewPr>
    <p:cSldViewPr snapToGrid="0" showGuides="1">
      <p:cViewPr varScale="1">
        <p:scale>
          <a:sx n="137" d="100"/>
          <a:sy n="137" d="100"/>
        </p:scale>
        <p:origin x="1288"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7/19/22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7/19/22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Phrases in bold are immediately applicable.  Others will require some translation.</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you only be able to use a container or </a:t>
            </a:r>
            <a:r>
              <a:rPr lang="en-US" dirty="0" err="1"/>
              <a:t>Spack</a:t>
            </a:r>
            <a:r>
              <a:rPr lang="en-US" dirty="0"/>
              <a:t> once you have understood all pitfalls associated with setting up a SW environment?  Example, should you know what tools to use to sanity check an env/container?</a:t>
            </a:r>
          </a:p>
          <a:p>
            <a:endParaRPr lang="en-US" dirty="0"/>
          </a:p>
          <a:p>
            <a:r>
              <a:rPr lang="en-US" dirty="0"/>
              <a:t>This is analogous to the idea of an apprenticeship.  When someone wants to work with metal, they might be given a chunk of metal and metal file.  There job is to work until they turn it into a cube with just the file.  After that, they can use more sophisticated tools.  Know your tools.</a:t>
            </a:r>
          </a:p>
          <a:p>
            <a:endParaRPr lang="en-US" dirty="0"/>
          </a:p>
          <a:p>
            <a:r>
              <a:rPr lang="en-US" dirty="0"/>
              <a:t>One example are libraries with optional variables with no explanation of what they do or guidance about how to set them.  I have heard of cases where they might refer to an article, but that article doesn’t help.</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we had to abstract out some of the wisdoms to understand how they relate to the computational science world.  If we abstract out more, these just say be disciplined and don’t be lazy.</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It is an operational environment.  Everything is ready to go and we only concentrate on the task at hand.  If you are making big, decisions that require thought, something has gone deeply wrong.</a:t>
            </a:r>
          </a:p>
          <a:p>
            <a:endParaRPr lang="en-US" dirty="0"/>
          </a:p>
          <a:p>
            <a:r>
              <a:rPr lang="en-US" dirty="0"/>
              <a:t>Use Carlo’s quote “in-flight airplane repair.”</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the study.  More work, but cleaner with obvious ownership and easier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0907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 env should prefer platform-specific, </a:t>
            </a:r>
            <a:r>
              <a:rPr lang="en-US" dirty="0" err="1"/>
              <a:t>exper</a:t>
            </a:r>
            <a:r>
              <a:rPr lang="en-US" dirty="0"/>
              <a:t>—built modules, then </a:t>
            </a:r>
            <a:r>
              <a:rPr lang="en-US" dirty="0" err="1"/>
              <a:t>Spack</a:t>
            </a:r>
            <a:r>
              <a:rPr lang="en-US" dirty="0"/>
              <a:t>, then hand-built dependencies.</a:t>
            </a:r>
          </a:p>
          <a:p>
            <a:endParaRPr lang="en-US" dirty="0"/>
          </a:p>
          <a:p>
            <a:r>
              <a:rPr lang="en-US" dirty="0"/>
              <a:t>Motivate folder structure naming convention in terms of observatory.</a:t>
            </a:r>
          </a:p>
          <a:p>
            <a:endParaRPr lang="en-US" dirty="0"/>
          </a:p>
          <a:p>
            <a:r>
              <a:rPr lang="en-US" dirty="0"/>
              <a:t>Is the bottom-up approach a variant of data-driven design?  My prime goal is to save all data</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007144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6341801" cy="936667"/>
          </a:xfrm>
        </p:spPr>
        <p:txBody>
          <a:bodyPr/>
          <a:lstStyle/>
          <a:p>
            <a:r>
              <a:rPr lang="en-US" dirty="0" err="1"/>
              <a:t>Anshu</a:t>
            </a:r>
            <a:r>
              <a:rPr lang="en-US" dirty="0"/>
              <a:t> Dubey</a:t>
            </a:r>
            <a:r>
              <a:rPr lang="en-US" u="none" dirty="0"/>
              <a:t> </a:t>
            </a:r>
            <a:r>
              <a:rPr lang="en-US" sz="2000" u="none" dirty="0"/>
              <a:t>(she/her)</a:t>
            </a:r>
            <a:r>
              <a:rPr lang="en-US" u="none" dirty="0"/>
              <a:t> &amp; </a:t>
            </a:r>
            <a:r>
              <a:rPr lang="en-US" dirty="0"/>
              <a:t>Jared O’Neal</a:t>
            </a:r>
            <a:r>
              <a:rPr lang="en-US" u="none" dirty="0"/>
              <a:t> </a:t>
            </a:r>
            <a:r>
              <a:rPr lang="en-US" sz="2000" u="none" dirty="0"/>
              <a:t>(he/him)</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a:t>
            </a:r>
            <a:r>
              <a:rPr lang="en-US" dirty="0" err="1"/>
              <a:t>Anshu</a:t>
            </a:r>
            <a:r>
              <a:rPr lang="en-US" dirty="0"/>
              <a:t> Dubey (ANL), Jared O’Neal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p:txBody>
          <a:bodyPr/>
          <a:lstStyle/>
          <a:p>
            <a:pPr marL="0" indent="0">
              <a:buNone/>
            </a:pPr>
            <a:r>
              <a:rPr lang="en-US" dirty="0"/>
              <a:t>Rather than a single lab, use many simple, minimal environments</a:t>
            </a:r>
          </a:p>
          <a:p>
            <a:r>
              <a:rPr lang="en-US" dirty="0"/>
              <a:t>Tailor formality, complexity, and automation to each team and each use case</a:t>
            </a:r>
          </a:p>
          <a:p>
            <a:r>
              <a:rPr lang="en-US" dirty="0"/>
              <a:t>Each code repository has dedicated test environment</a:t>
            </a:r>
          </a:p>
          <a:p>
            <a:r>
              <a:rPr lang="en-US" dirty="0"/>
              <a:t>Each developer can have dedicated development environment (optional)</a:t>
            </a:r>
          </a:p>
          <a:p>
            <a:r>
              <a:rPr lang="en-US" dirty="0"/>
              <a:t>One environment per scientific study</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marL="346075" lvl="1" indent="0">
              <a:buNone/>
            </a:pPr>
            <a:endParaRPr lang="en-US" dirty="0"/>
          </a:p>
          <a:p>
            <a:pPr lvl="1"/>
            <a:endParaRPr lang="en-US" dirty="0"/>
          </a:p>
        </p:txBody>
      </p:sp>
    </p:spTree>
    <p:extLst>
      <p:ext uri="{BB962C8B-B14F-4D97-AF65-F5344CB8AC3E}">
        <p14:creationId xmlns:p14="http://schemas.microsoft.com/office/powerpoint/2010/main" val="38621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737360"/>
            <a:ext cx="5932403" cy="4047778"/>
          </a:xfrm>
        </p:spPr>
        <p:txBody>
          <a:bodyPr/>
          <a:lstStyle/>
          <a:p>
            <a:r>
              <a:rPr lang="en-US" dirty="0"/>
              <a:t>Each environment is built as an individual repository</a:t>
            </a:r>
          </a:p>
          <a:p>
            <a:r>
              <a:rPr lang="en-US" dirty="0"/>
              <a:t>Some complexity transferred to interconnecting repositories</a:t>
            </a:r>
          </a:p>
        </p:txBody>
      </p:sp>
      <p:sp>
        <p:nvSpPr>
          <p:cNvPr id="4" name="TextBox 3">
            <a:extLst>
              <a:ext uri="{FF2B5EF4-FFF2-40B4-BE49-F238E27FC236}">
                <a16:creationId xmlns:a16="http://schemas.microsoft.com/office/drawing/2014/main" id="{5F24CB53-A7D9-B970-3EB7-8E9DA80782C0}"/>
              </a:ext>
            </a:extLst>
          </p:cNvPr>
          <p:cNvSpPr txBox="1"/>
          <p:nvPr/>
        </p:nvSpPr>
        <p:spPr>
          <a:xfrm>
            <a:off x="5113175" y="4205005"/>
            <a:ext cx="5803641" cy="1181862"/>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TODO: Add graphic of a group of code repos (e.g., Flash-X, </a:t>
            </a:r>
            <a:r>
              <a:rPr lang="en-US" dirty="0" err="1">
                <a:solidFill>
                  <a:srgbClr val="FF0000"/>
                </a:solidFill>
              </a:rPr>
              <a:t>AMReX</a:t>
            </a:r>
            <a:r>
              <a:rPr lang="en-US" dirty="0">
                <a:solidFill>
                  <a:srgbClr val="FF0000"/>
                </a:solidFill>
              </a:rPr>
              <a:t>, Paramesh),</a:t>
            </a:r>
          </a:p>
          <a:p>
            <a:pPr algn="l">
              <a:lnSpc>
                <a:spcPct val="90000"/>
              </a:lnSpc>
            </a:pPr>
            <a:r>
              <a:rPr lang="en-US" dirty="0">
                <a:solidFill>
                  <a:srgbClr val="FF0000"/>
                </a:solidFill>
              </a:rPr>
              <a:t>A testing repo, developer repos, and several study repos.</a:t>
            </a:r>
          </a:p>
        </p:txBody>
      </p:sp>
    </p:spTree>
    <p:extLst>
      <p:ext uri="{BB962C8B-B14F-4D97-AF65-F5344CB8AC3E}">
        <p14:creationId xmlns:p14="http://schemas.microsoft.com/office/powerpoint/2010/main" val="3813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and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and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information</a:t>
            </a:r>
          </a:p>
          <a:p>
            <a:r>
              <a:rPr lang="en-US" sz="1800" dirty="0"/>
              <a:t>Platform-specific job scripts</a:t>
            </a:r>
          </a:p>
          <a:p>
            <a:r>
              <a:rPr lang="en-US" sz="1800" dirty="0"/>
              <a:t>Testing and verification</a:t>
            </a:r>
          </a:p>
          <a:p>
            <a:r>
              <a:rPr lang="en-US" sz="1800" dirty="0"/>
              <a:t>Analysis tools</a:t>
            </a:r>
          </a:p>
          <a:p>
            <a:r>
              <a:rPr lang="en-US" sz="1800" dirty="0"/>
              <a:t>Documentation infrastructure &amp; scheme</a:t>
            </a:r>
          </a:p>
          <a:p>
            <a:r>
              <a:rPr lang="en-US" sz="1800" dirty="0"/>
              <a:t>Article infrastructure</a:t>
            </a:r>
          </a:p>
          <a:p>
            <a:pPr marL="0" indent="0">
              <a:buNone/>
            </a:pPr>
            <a:endParaRPr lang="en-US" dirty="0"/>
          </a:p>
        </p:txBody>
      </p:sp>
      <p:sp>
        <p:nvSpPr>
          <p:cNvPr id="4" name="TextBox 3">
            <a:extLst>
              <a:ext uri="{FF2B5EF4-FFF2-40B4-BE49-F238E27FC236}">
                <a16:creationId xmlns:a16="http://schemas.microsoft.com/office/drawing/2014/main" id="{F3ADB0D0-5D15-3A0C-F20E-0CE93BDD6EB5}"/>
              </a:ext>
            </a:extLst>
          </p:cNvPr>
          <p:cNvSpPr txBox="1"/>
          <p:nvPr/>
        </p:nvSpPr>
        <p:spPr>
          <a:xfrm>
            <a:off x="7441552" y="2234917"/>
            <a:ext cx="3502626" cy="738664"/>
          </a:xfrm>
          <a:prstGeom prst="rect">
            <a:avLst/>
          </a:prstGeom>
          <a:noFill/>
        </p:spPr>
        <p:txBody>
          <a:bodyPr wrap="none" lIns="118872" tIns="91440" rIns="118872" bIns="91440" rtlCol="0" anchor="ctr" anchorCtr="0">
            <a:spAutoFit/>
          </a:bodyPr>
          <a:lstStyle/>
          <a:p>
            <a:pPr algn="ctr">
              <a:lnSpc>
                <a:spcPct val="90000"/>
              </a:lnSpc>
            </a:pPr>
            <a:r>
              <a:rPr lang="en-US" sz="2000" dirty="0"/>
              <a:t>Testing environments can be</a:t>
            </a:r>
          </a:p>
          <a:p>
            <a:pPr algn="ctr">
              <a:lnSpc>
                <a:spcPct val="90000"/>
              </a:lnSpc>
            </a:pPr>
            <a:r>
              <a:rPr lang="en-US" sz="2000" dirty="0"/>
              <a:t>more complicated</a:t>
            </a:r>
          </a:p>
        </p:txBody>
      </p:sp>
      <p:sp>
        <p:nvSpPr>
          <p:cNvPr id="5" name="TextBox 4">
            <a:extLst>
              <a:ext uri="{FF2B5EF4-FFF2-40B4-BE49-F238E27FC236}">
                <a16:creationId xmlns:a16="http://schemas.microsoft.com/office/drawing/2014/main" id="{100E82C8-73D2-322D-DC57-F748D1A3FBF9}"/>
              </a:ext>
            </a:extLst>
          </p:cNvPr>
          <p:cNvSpPr txBox="1"/>
          <p:nvPr/>
        </p:nvSpPr>
        <p:spPr>
          <a:xfrm>
            <a:off x="7429722" y="4053379"/>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and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512-08C1-E3A1-FF75-E001887D8A27}"/>
              </a:ext>
            </a:extLst>
          </p:cNvPr>
          <p:cNvSpPr>
            <a:spLocks noGrp="1"/>
          </p:cNvSpPr>
          <p:nvPr>
            <p:ph type="title"/>
          </p:nvPr>
        </p:nvSpPr>
        <p:spPr/>
        <p:txBody>
          <a:bodyPr/>
          <a:lstStyle/>
          <a:p>
            <a:r>
              <a:rPr lang="en-US" dirty="0"/>
              <a:t>Repos and File Management</a:t>
            </a:r>
          </a:p>
        </p:txBody>
      </p:sp>
      <p:sp>
        <p:nvSpPr>
          <p:cNvPr id="3" name="Content Placeholder 2">
            <a:extLst>
              <a:ext uri="{FF2B5EF4-FFF2-40B4-BE49-F238E27FC236}">
                <a16:creationId xmlns:a16="http://schemas.microsoft.com/office/drawing/2014/main" id="{FE693A2D-9A47-9CA7-8764-C10E4D00CCF5}"/>
              </a:ext>
            </a:extLst>
          </p:cNvPr>
          <p:cNvSpPr>
            <a:spLocks noGrp="1"/>
          </p:cNvSpPr>
          <p:nvPr>
            <p:ph idx="1"/>
          </p:nvPr>
        </p:nvSpPr>
        <p:spPr/>
        <p:txBody>
          <a:bodyPr/>
          <a:lstStyle/>
          <a:p>
            <a:r>
              <a:rPr lang="en-US" dirty="0">
                <a:solidFill>
                  <a:srgbClr val="FF0000"/>
                </a:solidFill>
              </a:rPr>
              <a:t>TODO: Explain code repo, study repo, work clone, and data clone.  Add graphic based on GCE and potentially Bebop.  Include env vars?</a:t>
            </a:r>
          </a:p>
        </p:txBody>
      </p:sp>
    </p:spTree>
    <p:extLst>
      <p:ext uri="{BB962C8B-B14F-4D97-AF65-F5344CB8AC3E}">
        <p14:creationId xmlns:p14="http://schemas.microsoft.com/office/powerpoint/2010/main" val="364554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Store data next to its metadata and context so that all can understand how it was created and how to use it appropriately.</a:t>
            </a:r>
          </a:p>
          <a:p>
            <a:r>
              <a:rPr lang="en-US" dirty="0"/>
              <a:t>Need flexibility to structure data and documentation in repo according to needs and how study progresses.</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a:t>
            </a:r>
          </a:p>
          <a:p>
            <a:r>
              <a:rPr lang="en-US" dirty="0"/>
              <a:t>Lab notebook to detail how experiment was designed and how it was carried out.</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READMEs distributed through folder structure</a:t>
            </a:r>
          </a:p>
          <a:p>
            <a:r>
              <a:rPr lang="en-US" dirty="0"/>
              <a:t>Shouldn’t be too long</a:t>
            </a:r>
          </a:p>
          <a:p>
            <a:r>
              <a:rPr lang="en-US" dirty="0"/>
              <a:t>These should be living docs that function as executive summaries</a:t>
            </a:r>
          </a:p>
          <a:p>
            <a:r>
              <a:rPr lang="en-US" dirty="0"/>
              <a:t>High-level road maps with motivation</a:t>
            </a:r>
          </a:p>
        </p:txBody>
      </p:sp>
    </p:spTree>
    <p:extLst>
      <p:ext uri="{BB962C8B-B14F-4D97-AF65-F5344CB8AC3E}">
        <p14:creationId xmlns:p14="http://schemas.microsoft.com/office/powerpoint/2010/main" val="757146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Try to automate as much as possible</a:t>
            </a:r>
          </a:p>
          <a:p>
            <a:r>
              <a:rPr lang="en-US" dirty="0"/>
              <a:t>Build dates, git hashes, configuration data in file headers</a:t>
            </a:r>
          </a:p>
          <a:p>
            <a:r>
              <a:rPr lang="en-US" dirty="0"/>
              <a:t>A lot of this comes from build &amp; job logs</a:t>
            </a:r>
          </a:p>
        </p:txBody>
      </p:sp>
    </p:spTree>
    <p:extLst>
      <p:ext uri="{BB962C8B-B14F-4D97-AF65-F5344CB8AC3E}">
        <p14:creationId xmlns:p14="http://schemas.microsoft.com/office/powerpoint/2010/main" val="175046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a:t>Jupiter notebook can</a:t>
            </a:r>
          </a:p>
          <a:p>
            <a:pPr lvl="1"/>
            <a:r>
              <a:rPr lang="en-US" dirty="0"/>
              <a:t>Have experimental design up top</a:t>
            </a:r>
          </a:p>
          <a:p>
            <a:pPr lvl="1"/>
            <a:r>
              <a:rPr lang="en-US" dirty="0"/>
              <a:t>Detailed, complete lab notebook detailed env setup and data acquisition next.  Followed by analysis.  Can put conclusions top as well.</a:t>
            </a:r>
          </a:p>
          <a:p>
            <a:r>
              <a:rPr lang="en-US" dirty="0"/>
              <a:t>These are interesting as the desire to put documentation in one place for a related set of data yields a document that contains documentation from different levels of the hierarchy.</a:t>
            </a:r>
          </a:p>
        </p:txBody>
      </p:sp>
    </p:spTree>
    <p:extLst>
      <p:ext uri="{BB962C8B-B14F-4D97-AF65-F5344CB8AC3E}">
        <p14:creationId xmlns:p14="http://schemas.microsoft.com/office/powerpoint/2010/main" val="90430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Other lab environments</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Link to Nature paper about building virtual laboratory</a:t>
            </a:r>
          </a:p>
          <a:p>
            <a:r>
              <a:rPr lang="en-US" dirty="0"/>
              <a:t>Aaron’s </a:t>
            </a:r>
            <a:r>
              <a:rPr lang="en-US" dirty="0" err="1"/>
              <a:t>FlashKit</a:t>
            </a:r>
            <a:endParaRPr lang="en-US" dirty="0"/>
          </a:p>
          <a:p>
            <a:r>
              <a:rPr lang="en-US" dirty="0"/>
              <a:t>Ivo’s Popper (Former BSSW fellow)</a:t>
            </a:r>
          </a:p>
          <a:p>
            <a:pPr marL="0" indent="0">
              <a:buNone/>
            </a:pPr>
            <a:endParaRPr lang="en-US" dirty="0"/>
          </a:p>
        </p:txBody>
      </p:sp>
    </p:spTree>
    <p:extLst>
      <p:ext uri="{BB962C8B-B14F-4D97-AF65-F5344CB8AC3E}">
        <p14:creationId xmlns:p14="http://schemas.microsoft.com/office/powerpoint/2010/main" val="70191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A77C-F871-ADA0-6CA2-68C92B681AB0}"/>
              </a:ext>
            </a:extLst>
          </p:cNvPr>
          <p:cNvSpPr>
            <a:spLocks noGrp="1"/>
          </p:cNvSpPr>
          <p:nvPr>
            <p:ph type="title"/>
          </p:nvPr>
        </p:nvSpPr>
        <p:spPr/>
        <p:txBody>
          <a:bodyPr/>
          <a:lstStyle/>
          <a:p>
            <a:r>
              <a:rPr lang="en-US" dirty="0"/>
              <a:t>ANSHU STARTS HERE!</a:t>
            </a:r>
          </a:p>
        </p:txBody>
      </p:sp>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265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a:p>
            <a:r>
              <a:rPr lang="en-US" dirty="0"/>
              <a:t>I try to adapt tips, tools, &amp; techniques to computational science world</a:t>
            </a:r>
          </a:p>
        </p:txBody>
      </p:sp>
    </p:spTree>
    <p:extLst>
      <p:ext uri="{BB962C8B-B14F-4D97-AF65-F5344CB8AC3E}">
        <p14:creationId xmlns:p14="http://schemas.microsoft.com/office/powerpoint/2010/main" val="6500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p:txBody>
          <a:bodyPr/>
          <a:lstStyle/>
          <a:p>
            <a:pPr marL="0" indent="0">
              <a:buNone/>
            </a:pPr>
            <a:r>
              <a:rPr lang="en-US" dirty="0"/>
              <a:t>In life and in labs we learn and repeat short phrases</a:t>
            </a:r>
          </a:p>
          <a:p>
            <a:r>
              <a:rPr lang="en-US" b="1" dirty="0"/>
              <a:t>The devil’s in the details</a:t>
            </a:r>
          </a:p>
          <a:p>
            <a:r>
              <a:rPr lang="en-US" b="1" dirty="0"/>
              <a:t>If it’s worth doing, it’s worth doing well</a:t>
            </a:r>
          </a:p>
          <a:p>
            <a:r>
              <a:rPr lang="en-US" b="1" dirty="0"/>
              <a:t>It’s better to be correct, than fast</a:t>
            </a:r>
          </a:p>
          <a:p>
            <a:r>
              <a:rPr lang="en-US" dirty="0"/>
              <a:t>Know your tools</a:t>
            </a:r>
          </a:p>
          <a:p>
            <a:r>
              <a:rPr lang="en-US" dirty="0"/>
              <a:t>Use the right tool for the job</a:t>
            </a:r>
          </a:p>
          <a:p>
            <a:r>
              <a:rPr lang="en-US" dirty="0"/>
              <a:t>Measure twice, cut once</a:t>
            </a:r>
          </a:p>
          <a:p>
            <a:r>
              <a:rPr lang="en-US"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How much should you understand of library building? Is it OK to use </a:t>
            </a:r>
            <a:r>
              <a:rPr lang="en-US" dirty="0" err="1"/>
              <a:t>Spack</a:t>
            </a:r>
            <a:r>
              <a:rPr lang="en-US" dirty="0"/>
              <a:t> blindly?</a:t>
            </a:r>
          </a:p>
          <a:p>
            <a:r>
              <a:rPr lang="en-US" dirty="0"/>
              <a:t>For productivity languages, if you have a function with 10 optional variables, you should know what each does and set each one.</a:t>
            </a:r>
          </a:p>
          <a:p>
            <a:r>
              <a:rPr lang="en-US" dirty="0"/>
              <a:t>If you design a library, make sure that users can learn how to use your tool.</a:t>
            </a:r>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p:txBody>
          <a:bodyPr/>
          <a:lstStyle/>
          <a:p>
            <a:r>
              <a:rPr lang="en-US" dirty="0"/>
              <a:t>Add in LDD output for the same module list but using python and anaconda.</a:t>
            </a:r>
          </a:p>
          <a:p>
            <a:r>
              <a:rPr lang="en-US" dirty="0"/>
              <a:t>Point out that the dependencies change</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and PRs up-to-date</a:t>
            </a:r>
          </a:p>
          <a:p>
            <a:r>
              <a:rPr lang="en-US" dirty="0"/>
              <a:t>Don’t leave clones in undocumented intermediate state</a:t>
            </a:r>
          </a:p>
          <a:p>
            <a:r>
              <a:rPr lang="en-US" dirty="0"/>
              <a:t>Maintain documentation as you work</a:t>
            </a:r>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I want to have all my tools at hand, clean, and ready for use,</a:t>
            </a:r>
          </a:p>
          <a:p>
            <a:pPr lvl="1"/>
            <a:r>
              <a:rPr lang="en-US" dirty="0"/>
              <a:t>I want to know how to use my tools,</a:t>
            </a:r>
          </a:p>
          <a:p>
            <a:pPr lvl="1"/>
            <a:r>
              <a:rPr lang="en-US" dirty="0"/>
              <a:t>I want to have my instrument characterized and configured so that I know that I am collecting the correct data and so that I know how to use the data appropriately, </a:t>
            </a:r>
          </a:p>
          <a:p>
            <a:pPr lvl="1"/>
            <a:r>
              <a:rPr lang="en-US" dirty="0"/>
              <a:t>If something is broken or underperforming, I want to know if I can use it and if so how it will affect my science, and</a:t>
            </a:r>
          </a:p>
          <a:p>
            <a:pPr lvl="1"/>
            <a:r>
              <a:rPr lang="en-US" dirty="0"/>
              <a:t>I want to be able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5980</TotalTime>
  <Words>1469</Words>
  <Application>Microsoft Macintosh PowerPoint</Application>
  <PresentationFormat>Custom</PresentationFormat>
  <Paragraphs>155</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Black</vt:lpstr>
      <vt:lpstr>Calibri</vt:lpstr>
      <vt:lpstr>Presentations (Wide Screen)</vt:lpstr>
      <vt:lpstr>Managing Computational Experiments</vt:lpstr>
      <vt:lpstr>TODO: Add license page in accord with official process</vt:lpstr>
      <vt:lpstr>My high-level experience</vt:lpstr>
      <vt:lpstr>We never discussed the W in DIKUW! The accumulated wisdom of a community</vt:lpstr>
      <vt:lpstr>Know your tools</vt:lpstr>
      <vt:lpstr>Know your tools: Example</vt:lpstr>
      <vt:lpstr>Measure twice, cut once</vt:lpstr>
      <vt:lpstr>Clean your workspace</vt:lpstr>
      <vt:lpstr>Experimental laboratory environment</vt:lpstr>
      <vt:lpstr>Computational laboratory environments</vt:lpstr>
      <vt:lpstr>A system of repositories</vt:lpstr>
      <vt:lpstr>Constructing computational lab environment Start from the bottom</vt:lpstr>
      <vt:lpstr>Repos and File Management</vt:lpstr>
      <vt:lpstr>Documentation</vt:lpstr>
      <vt:lpstr>Documentation: READMEs</vt:lpstr>
      <vt:lpstr>Documentation: Data context &amp; metadata</vt:lpstr>
      <vt:lpstr>Documentation: Jupyter notebooks</vt:lpstr>
      <vt:lpstr>Other lab environments</vt:lpstr>
      <vt:lpstr>ANSHU STARTS HERE!</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685</cp:revision>
  <cp:lastPrinted>2017-11-02T18:35:01Z</cp:lastPrinted>
  <dcterms:created xsi:type="dcterms:W3CDTF">2018-11-06T17:28:56Z</dcterms:created>
  <dcterms:modified xsi:type="dcterms:W3CDTF">2022-07-19T23:06:19Z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