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332" r:id="rId5"/>
    <p:sldId id="1828" r:id="rId6"/>
    <p:sldId id="289" r:id="rId7"/>
    <p:sldId id="329" r:id="rId8"/>
    <p:sldId id="271" r:id="rId9"/>
    <p:sldId id="1825" r:id="rId10"/>
    <p:sldId id="1826" r:id="rId11"/>
    <p:sldId id="1823" r:id="rId12"/>
    <p:sldId id="1827" r:id="rId13"/>
    <p:sldId id="1824" r:id="rId14"/>
    <p:sldId id="450" r:id="rId15"/>
    <p:sldId id="1820" r:id="rId16"/>
    <p:sldId id="353"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6571" autoAdjust="0"/>
  </p:normalViewPr>
  <p:slideViewPr>
    <p:cSldViewPr snapToGrid="0" showGuides="1">
      <p:cViewPr varScale="1">
        <p:scale>
          <a:sx n="121" d="100"/>
          <a:sy n="121" d="100"/>
        </p:scale>
        <p:origin x="965" y="7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10/3/2021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10/3/2021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930653" y="8624888"/>
            <a:ext cx="3008312" cy="454025"/>
          </a:xfrm>
          <a:prstGeom prst="rect">
            <a:avLst/>
          </a:prstGeom>
          <a:noFill/>
          <a:ln>
            <a:miter lim="800000"/>
            <a:headEnd/>
            <a:tailEnd/>
          </a:ln>
        </p:spPr>
        <p:txBody>
          <a:bodyPr lIns="89974" tIns="44987" rIns="89974" bIns="44987">
            <a:prstTxWarp prst="textNoShape">
              <a:avLst/>
            </a:prstTxWarp>
          </a:bodyPr>
          <a:lstStyle/>
          <a:p>
            <a:fld id="{14C757ED-C95B-9E43-9ED9-2D00C99E7821}" type="slidenum">
              <a:rPr lang="en-US">
                <a:solidFill>
                  <a:prstClr val="black"/>
                </a:solidFill>
              </a:rPr>
              <a:pPr/>
              <a:t>11</a:t>
            </a:fld>
            <a:endParaRPr lang="en-US">
              <a:solidFill>
                <a:prstClr val="black"/>
              </a:solidFill>
            </a:endParaRPr>
          </a:p>
        </p:txBody>
      </p:sp>
      <p:sp>
        <p:nvSpPr>
          <p:cNvPr id="33795" name="Rectangle 2"/>
          <p:cNvSpPr>
            <a:spLocks noGrp="1" noRot="1" noChangeAspect="1" noChangeArrowheads="1" noTextEdit="1"/>
          </p:cNvSpPr>
          <p:nvPr>
            <p:ph type="sldImg"/>
          </p:nvPr>
        </p:nvSpPr>
        <p:spPr>
          <a:xfrm>
            <a:off x="457200" y="687388"/>
            <a:ext cx="6027738" cy="3392487"/>
          </a:xfrm>
          <a:ln/>
        </p:spPr>
      </p:sp>
      <p:sp>
        <p:nvSpPr>
          <p:cNvPr id="33796" name="Rectangle 3"/>
          <p:cNvSpPr>
            <a:spLocks noGrp="1" noChangeArrowheads="1"/>
          </p:cNvSpPr>
          <p:nvPr>
            <p:ph type="body" idx="1"/>
          </p:nvPr>
        </p:nvSpPr>
        <p:spPr>
          <a:noFill/>
          <a:ln w="9525"/>
        </p:spPr>
        <p:txBody>
          <a:bodyPr/>
          <a:lstStyle/>
          <a:p>
            <a:endParaRPr lang="en-US">
              <a:latin typeface="Times New Roman" pitchFamily="-107" charset="0"/>
              <a:ea typeface="ＭＳ Ｐゴシック" pitchFamily="-107" charset="-128"/>
              <a:cs typeface="ＭＳ Ｐゴシック" pitchFamily="-107" charset="-128"/>
            </a:endParaRPr>
          </a:p>
        </p:txBody>
      </p:sp>
    </p:spTree>
    <p:extLst>
      <p:ext uri="{BB962C8B-B14F-4D97-AF65-F5344CB8AC3E}">
        <p14:creationId xmlns:p14="http://schemas.microsoft.com/office/powerpoint/2010/main" val="2236154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514169" y="6435568"/>
            <a:ext cx="4059169" cy="218473"/>
          </a:xfrm>
          <a:prstGeom prst="rect">
            <a:avLst/>
          </a:prstGeom>
        </p:spPr>
        <p:txBody>
          <a:bodyPr/>
          <a:lstStyle>
            <a:lvl1pPr algn="l">
              <a:defRPr sz="1200">
                <a:latin typeface="Calibri"/>
                <a:cs typeface="Calibri"/>
              </a:defRPr>
            </a:lvl1pPr>
          </a:lstStyle>
          <a:p>
            <a:endParaRPr lang="en-US" dirty="0">
              <a:latin typeface="Arial" pitchFamily="34" charset="0"/>
              <a:cs typeface="Arial" pitchFamily="34" charset="0"/>
            </a:endParaRP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330747" y="6236786"/>
            <a:ext cx="1401117" cy="485998"/>
          </a:xfrm>
          <a:prstGeom prst="rect">
            <a:avLst/>
          </a:prstGeom>
        </p:spPr>
      </p:pic>
      <p:pic>
        <p:nvPicPr>
          <p:cNvPr id="12" name="Picture 11">
            <a:extLst>
              <a:ext uri="{FF2B5EF4-FFF2-40B4-BE49-F238E27FC236}">
                <a16:creationId xmlns:a16="http://schemas.microsoft.com/office/drawing/2014/main" id="{D43F2E29-D923-E449-87DA-691D3382DA10}"/>
              </a:ext>
            </a:extLst>
          </p:cNvPr>
          <p:cNvPicPr>
            <a:picLocks noChangeAspect="1"/>
          </p:cNvPicPr>
          <p:nvPr userDrawn="1"/>
        </p:nvPicPr>
        <p:blipFill>
          <a:blip r:embed="rId3" cstate="print"/>
          <a:stretch>
            <a:fillRect/>
          </a:stretch>
        </p:blipFill>
        <p:spPr>
          <a:xfrm>
            <a:off x="9426619" y="6115528"/>
            <a:ext cx="2366963" cy="640080"/>
          </a:xfrm>
          <a:prstGeom prst="rect">
            <a:avLst/>
          </a:prstGeom>
        </p:spPr>
      </p:pic>
      <p:sp>
        <p:nvSpPr>
          <p:cNvPr id="14" name="Rectangle 6">
            <a:extLst>
              <a:ext uri="{FF2B5EF4-FFF2-40B4-BE49-F238E27FC236}">
                <a16:creationId xmlns:a16="http://schemas.microsoft.com/office/drawing/2014/main" id="{96FBCAFB-8167-4C4C-9FAA-536E2379E788}"/>
              </a:ext>
            </a:extLst>
          </p:cNvPr>
          <p:cNvSpPr>
            <a:spLocks noChangeArrowheads="1"/>
          </p:cNvSpPr>
          <p:nvPr userDrawn="1"/>
        </p:nvSpPr>
        <p:spPr bwMode="auto">
          <a:xfrm flipH="1">
            <a:off x="163375" y="6479785"/>
            <a:ext cx="210301" cy="152400"/>
          </a:xfrm>
          <a:prstGeom prst="rect">
            <a:avLst/>
          </a:prstGeom>
          <a:noFill/>
          <a:ln w="9525">
            <a:noFill/>
            <a:miter lim="800000"/>
          </a:ln>
          <a:effectLst/>
        </p:spPr>
        <p:txBody>
          <a:bodyPr lIns="0" tIns="0" rIns="0" bIns="0"/>
          <a:lstStyle/>
          <a:p>
            <a:pPr algn="r" defTabSz="173038">
              <a:lnSpc>
                <a:spcPct val="90000"/>
              </a:lnSpc>
              <a:defRPr>
                <a:uFillTx/>
              </a:defRPr>
            </a:pPr>
            <a:fld id="{040BB257-551A-4736-B50F-DCF1BA034C06}" type="slidenum">
              <a:rPr lang="en-US" sz="1000" smtClean="0">
                <a:solidFill>
                  <a:schemeClr val="tx1"/>
                </a:solidFill>
                <a:uFillTx/>
                <a:latin typeface="Arial" pitchFamily="34" charset="0"/>
                <a:cs typeface="Arial" pitchFamily="34" charset="0"/>
              </a:rPr>
              <a:pPr algn="r" defTabSz="173038">
                <a:lnSpc>
                  <a:spcPct val="90000"/>
                </a:lnSpc>
                <a:defRPr>
                  <a:uFillTx/>
                </a:defRPr>
              </a:pPr>
              <a:t>‹#›</a:t>
            </a:fld>
            <a:endParaRPr lang="en-US" sz="1000" dirty="0">
              <a:solidFill>
                <a:schemeClr val="tx1"/>
              </a:solidFill>
              <a:uFillTx/>
              <a:latin typeface="Arial" pitchFamily="34" charset="0"/>
              <a:cs typeface="Arial" pitchFamily="34" charset="0"/>
            </a:endParaRPr>
          </a:p>
        </p:txBody>
      </p:sp>
    </p:spTree>
    <p:extLst>
      <p:ext uri="{BB962C8B-B14F-4D97-AF65-F5344CB8AC3E}">
        <p14:creationId xmlns:p14="http://schemas.microsoft.com/office/powerpoint/2010/main" val="33986706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bssw.io/psip"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ssw.io/blog_posts/adopting-continuous-integration-for-long-timescale-materials-simulation" TargetMode="External"/><Relationship Id="rId7" Type="http://schemas.openxmlformats.org/officeDocument/2006/relationships/hyperlink" Target="https://bssw-psip.github.io/ptc-catalog/catalog" TargetMode="Externa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rateyourproject.org/"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Agile Methodologies Redux</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Rinku Gupta</a:t>
            </a:r>
            <a:r>
              <a:rPr lang="en-US" dirty="0"/>
              <a:t> </a:t>
            </a:r>
            <a:r>
              <a:rPr lang="en-US" sz="2000" dirty="0"/>
              <a:t>(she/her)</a:t>
            </a:r>
            <a:br>
              <a:rPr lang="en-US" sz="2000" dirty="0"/>
            </a:br>
            <a:r>
              <a:rPr lang="en-US" sz="2000" dirty="0"/>
              <a:t>Argonne National Laboratory</a:t>
            </a:r>
          </a:p>
          <a:p>
            <a:pPr>
              <a:spcBef>
                <a:spcPts val="2800"/>
              </a:spcBef>
            </a:pPr>
            <a:r>
              <a:rPr lang="en-US" sz="2000" dirty="0"/>
              <a:t>Better Scientific </a:t>
            </a:r>
            <a:r>
              <a:rPr lang="en-US" sz="2000"/>
              <a:t>Software tutorial </a:t>
            </a:r>
            <a:r>
              <a:rPr lang="en-US" sz="2000" dirty="0"/>
              <a:t>@ SC21</a:t>
            </a:r>
          </a:p>
          <a:p>
            <a:pPr>
              <a:spcBef>
                <a:spcPts val="2800"/>
              </a:spcBef>
            </a:pPr>
            <a:r>
              <a:rPr lang="en-US" sz="2000" dirty="0"/>
              <a:t>Contributors: Rinku K. Gupta (ANL), Michael A. Heroux (SNL), James M. </a:t>
            </a:r>
            <a:r>
              <a:rPr lang="en-US" sz="2000" dirty="0" err="1"/>
              <a:t>Willenbring</a:t>
            </a:r>
            <a:r>
              <a:rPr lang="en-US" sz="2000" dirty="0"/>
              <a:t> (SNL)</a:t>
            </a:r>
          </a:p>
          <a:p>
            <a:endParaRPr lang="en-US" sz="2000" dirty="0"/>
          </a:p>
        </p:txBody>
      </p:sp>
    </p:spTree>
    <p:extLst>
      <p:ext uri="{BB962C8B-B14F-4D97-AF65-F5344CB8AC3E}">
        <p14:creationId xmlns:p14="http://schemas.microsoft.com/office/powerpoint/2010/main" val="4107876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9FF83-2FFF-1B44-9BD3-3A71FD204D64}"/>
              </a:ext>
            </a:extLst>
          </p:cNvPr>
          <p:cNvSpPr>
            <a:spLocks noGrp="1"/>
          </p:cNvSpPr>
          <p:nvPr>
            <p:ph type="title"/>
          </p:nvPr>
        </p:nvSpPr>
        <p:spPr/>
        <p:txBody>
          <a:bodyPr/>
          <a:lstStyle/>
          <a:p>
            <a:r>
              <a:rPr lang="en-US" dirty="0"/>
              <a:t>Agile Estimation</a:t>
            </a:r>
          </a:p>
        </p:txBody>
      </p:sp>
      <p:sp>
        <p:nvSpPr>
          <p:cNvPr id="3" name="Content Placeholder 2">
            <a:extLst>
              <a:ext uri="{FF2B5EF4-FFF2-40B4-BE49-F238E27FC236}">
                <a16:creationId xmlns:a16="http://schemas.microsoft.com/office/drawing/2014/main" id="{2539E44A-5BD1-AA47-94E8-D70047832F43}"/>
              </a:ext>
            </a:extLst>
          </p:cNvPr>
          <p:cNvSpPr>
            <a:spLocks noGrp="1"/>
          </p:cNvSpPr>
          <p:nvPr>
            <p:ph idx="1"/>
          </p:nvPr>
        </p:nvSpPr>
        <p:spPr>
          <a:xfrm>
            <a:off x="365760" y="1325880"/>
            <a:ext cx="11369809" cy="4047778"/>
          </a:xfrm>
        </p:spPr>
        <p:txBody>
          <a:bodyPr/>
          <a:lstStyle/>
          <a:p>
            <a:r>
              <a:rPr lang="en-US" sz="2400" dirty="0"/>
              <a:t>Estimating is hard</a:t>
            </a:r>
          </a:p>
          <a:p>
            <a:pPr lvl="1"/>
            <a:r>
              <a:rPr lang="en-US" sz="2000" dirty="0"/>
              <a:t>Requires practice</a:t>
            </a:r>
          </a:p>
          <a:p>
            <a:pPr lvl="1"/>
            <a:r>
              <a:rPr lang="en-US" sz="2000" dirty="0"/>
              <a:t>With practice, it is still hard</a:t>
            </a:r>
          </a:p>
          <a:p>
            <a:r>
              <a:rPr lang="en-US" sz="2400" dirty="0"/>
              <a:t>Stories are estimated using “story points”</a:t>
            </a:r>
          </a:p>
          <a:p>
            <a:pPr lvl="1"/>
            <a:r>
              <a:rPr lang="en-US" sz="2000" dirty="0"/>
              <a:t>Relative estimate</a:t>
            </a:r>
          </a:p>
          <a:p>
            <a:pPr lvl="1"/>
            <a:r>
              <a:rPr lang="en-US" sz="2000" dirty="0"/>
              <a:t>Many estimating techniques</a:t>
            </a:r>
          </a:p>
          <a:p>
            <a:pPr lvl="1"/>
            <a:r>
              <a:rPr lang="en-US" sz="2000" dirty="0"/>
              <a:t>Should NOT map to hours, days, </a:t>
            </a:r>
            <a:r>
              <a:rPr lang="en-US" sz="2000" dirty="0" err="1"/>
              <a:t>etc</a:t>
            </a:r>
            <a:endParaRPr lang="en-US" sz="2000" dirty="0"/>
          </a:p>
          <a:p>
            <a:pPr lvl="1"/>
            <a:r>
              <a:rPr lang="en-US" sz="2000" dirty="0"/>
              <a:t>Definition of done needed, tasking not required</a:t>
            </a:r>
          </a:p>
          <a:p>
            <a:r>
              <a:rPr lang="en-US" sz="2400" dirty="0"/>
              <a:t>Tasks are estimated in hours</a:t>
            </a:r>
          </a:p>
          <a:p>
            <a:pPr lvl="1"/>
            <a:r>
              <a:rPr lang="en-US" sz="2000" dirty="0"/>
              <a:t>Absolute estimate</a:t>
            </a:r>
          </a:p>
          <a:p>
            <a:r>
              <a:rPr lang="en-US" sz="2400" dirty="0"/>
              <a:t>Useful for planning schedules</a:t>
            </a:r>
          </a:p>
        </p:txBody>
      </p:sp>
      <p:sp>
        <p:nvSpPr>
          <p:cNvPr id="5" name="Frame 4">
            <a:extLst>
              <a:ext uri="{FF2B5EF4-FFF2-40B4-BE49-F238E27FC236}">
                <a16:creationId xmlns:a16="http://schemas.microsoft.com/office/drawing/2014/main" id="{5D89986F-08AE-A24D-97C5-D32C00164E7B}"/>
              </a:ext>
            </a:extLst>
          </p:cNvPr>
          <p:cNvSpPr/>
          <p:nvPr/>
        </p:nvSpPr>
        <p:spPr>
          <a:xfrm>
            <a:off x="6842927" y="1045028"/>
            <a:ext cx="4481565" cy="3878663"/>
          </a:xfrm>
          <a:prstGeom prst="frame">
            <a:avLst/>
          </a:prstGeom>
          <a:solidFill>
            <a:schemeClr val="accent2"/>
          </a:solidFill>
          <a:ln>
            <a:solidFill>
              <a:schemeClr val="accent1"/>
            </a:solidFill>
          </a:ln>
          <a:effectLst/>
          <a:scene3d>
            <a:camera prst="orthographicFront">
              <a:rot lat="0" lon="0" rev="0"/>
            </a:camera>
            <a:lightRig rig="threePt" dir="t">
              <a:rot lat="0" lon="0" rev="1200000"/>
            </a:lightRig>
          </a:scene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rtlCol="0" fromWordArt="0" anchor="ctr" anchorCtr="0" forceAA="0" compatLnSpc="1">
            <a:prstTxWarp prst="textNoShape">
              <a:avLst/>
            </a:prstTxWarp>
            <a:noAutofit/>
          </a:bodyPr>
          <a:lstStyle/>
          <a:p>
            <a:pPr algn="ctr">
              <a:lnSpc>
                <a:spcPct val="90000"/>
              </a:lnSpc>
            </a:pPr>
            <a:endParaRPr lang="en-US" dirty="0">
              <a:solidFill>
                <a:schemeClr val="tx1"/>
              </a:solidFill>
              <a:uFillTx/>
            </a:endParaRPr>
          </a:p>
        </p:txBody>
      </p:sp>
      <p:sp>
        <p:nvSpPr>
          <p:cNvPr id="7" name="TextBox 6">
            <a:extLst>
              <a:ext uri="{FF2B5EF4-FFF2-40B4-BE49-F238E27FC236}">
                <a16:creationId xmlns:a16="http://schemas.microsoft.com/office/drawing/2014/main" id="{2CE68218-92D0-E84B-AE44-F37445B94558}"/>
              </a:ext>
            </a:extLst>
          </p:cNvPr>
          <p:cNvSpPr txBox="1"/>
          <p:nvPr/>
        </p:nvSpPr>
        <p:spPr>
          <a:xfrm>
            <a:off x="7325248" y="1570842"/>
            <a:ext cx="3416440" cy="2834622"/>
          </a:xfrm>
          <a:prstGeom prst="rect">
            <a:avLst/>
          </a:prstGeom>
          <a:noFill/>
        </p:spPr>
        <p:txBody>
          <a:bodyPr wrap="square" rtlCol="0">
            <a:spAutoFit/>
          </a:bodyPr>
          <a:lstStyle/>
          <a:p>
            <a:pPr algn="ctr">
              <a:lnSpc>
                <a:spcPct val="90000"/>
              </a:lnSpc>
            </a:pPr>
            <a:r>
              <a:rPr lang="en-US" u="sng" dirty="0">
                <a:uFillTx/>
              </a:rPr>
              <a:t>Key concept</a:t>
            </a:r>
            <a:r>
              <a:rPr lang="en-US" dirty="0">
                <a:uFillTx/>
              </a:rPr>
              <a:t>:</a:t>
            </a:r>
          </a:p>
          <a:p>
            <a:pPr algn="ctr">
              <a:lnSpc>
                <a:spcPct val="90000"/>
              </a:lnSpc>
            </a:pPr>
            <a:r>
              <a:rPr lang="en-US" dirty="0"/>
              <a:t>It is easier to accurately estimate many small tasks than to estimate a large epic.</a:t>
            </a:r>
          </a:p>
          <a:p>
            <a:pPr algn="ctr">
              <a:lnSpc>
                <a:spcPct val="90000"/>
              </a:lnSpc>
            </a:pPr>
            <a:endParaRPr lang="en-US" dirty="0">
              <a:uFillTx/>
            </a:endParaRPr>
          </a:p>
          <a:p>
            <a:pPr algn="ctr">
              <a:lnSpc>
                <a:spcPct val="90000"/>
              </a:lnSpc>
            </a:pPr>
            <a:r>
              <a:rPr lang="en-US" dirty="0"/>
              <a:t>Epic: Huge refactor effort</a:t>
            </a:r>
          </a:p>
          <a:p>
            <a:pPr algn="ctr">
              <a:lnSpc>
                <a:spcPct val="90000"/>
              </a:lnSpc>
            </a:pPr>
            <a:endParaRPr lang="en-US" dirty="0">
              <a:uFillTx/>
            </a:endParaRPr>
          </a:p>
          <a:p>
            <a:pPr algn="ctr">
              <a:lnSpc>
                <a:spcPct val="90000"/>
              </a:lnSpc>
            </a:pPr>
            <a:r>
              <a:rPr lang="en-US" dirty="0">
                <a:uFillTx/>
              </a:rPr>
              <a:t>Tasks: </a:t>
            </a:r>
          </a:p>
          <a:p>
            <a:pPr marL="285750" indent="-285750">
              <a:lnSpc>
                <a:spcPct val="90000"/>
              </a:lnSpc>
              <a:buFont typeface="Arial" panose="020B0604020202020204" pitchFamily="34" charset="0"/>
              <a:buChar char="•"/>
            </a:pPr>
            <a:r>
              <a:rPr lang="en-US" dirty="0">
                <a:uFillTx/>
              </a:rPr>
              <a:t>Add tests</a:t>
            </a:r>
          </a:p>
          <a:p>
            <a:pPr marL="285750" indent="-285750">
              <a:lnSpc>
                <a:spcPct val="90000"/>
              </a:lnSpc>
              <a:buFont typeface="Arial" panose="020B0604020202020204" pitchFamily="34" charset="0"/>
              <a:buChar char="•"/>
            </a:pPr>
            <a:r>
              <a:rPr lang="en-US" dirty="0">
                <a:uFillTx/>
              </a:rPr>
              <a:t>Generalize interface</a:t>
            </a:r>
          </a:p>
          <a:p>
            <a:pPr marL="285750" indent="-285750">
              <a:lnSpc>
                <a:spcPct val="90000"/>
              </a:lnSpc>
              <a:buFont typeface="Arial" panose="020B0604020202020204" pitchFamily="34" charset="0"/>
              <a:buChar char="•"/>
            </a:pPr>
            <a:r>
              <a:rPr lang="en-US" dirty="0">
                <a:uFillTx/>
              </a:rPr>
              <a:t>Expose existing interface</a:t>
            </a:r>
          </a:p>
        </p:txBody>
      </p:sp>
    </p:spTree>
    <p:extLst>
      <p:ext uri="{BB962C8B-B14F-4D97-AF65-F5344CB8AC3E}">
        <p14:creationId xmlns:p14="http://schemas.microsoft.com/office/powerpoint/2010/main" val="317018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r>
              <a:rPr lang="en-US" sz="3600" dirty="0">
                <a:ea typeface="ＭＳ Ｐゴシック" pitchFamily="-107" charset="-128"/>
                <a:cs typeface="ＭＳ Ｐゴシック" pitchFamily="-107" charset="-128"/>
              </a:rPr>
              <a:t>How To Get Better</a:t>
            </a:r>
            <a:endParaRPr lang="en-US" sz="2400" dirty="0">
              <a:ea typeface="ＭＳ Ｐゴシック" pitchFamily="-107" charset="-128"/>
              <a:cs typeface="ＭＳ Ｐゴシック" pitchFamily="-107" charset="-128"/>
            </a:endParaRPr>
          </a:p>
        </p:txBody>
      </p:sp>
      <p:sp>
        <p:nvSpPr>
          <p:cNvPr id="2" name="Text Placeholder 1"/>
          <p:cNvSpPr>
            <a:spLocks noGrp="1"/>
          </p:cNvSpPr>
          <p:nvPr>
            <p:ph type="body" idx="4294967295"/>
          </p:nvPr>
        </p:nvSpPr>
        <p:spPr>
          <a:xfrm>
            <a:off x="365760" y="2032186"/>
            <a:ext cx="11537950" cy="1490662"/>
          </a:xfrm>
        </p:spPr>
        <p:txBody>
          <a:bodyPr/>
          <a:lstStyle/>
          <a:p>
            <a:pPr marL="0" indent="0">
              <a:buNone/>
            </a:pPr>
            <a:r>
              <a:rPr lang="en-US" sz="3200" i="1" dirty="0"/>
              <a:t>“Use iteration and incrementation only for projects you want to succeed.”</a:t>
            </a:r>
          </a:p>
          <a:p>
            <a:pPr marL="457200" indent="-457200" algn="r">
              <a:buFontTx/>
              <a:buChar char="-"/>
            </a:pPr>
            <a:r>
              <a:rPr lang="en-US" sz="3200" i="1" dirty="0"/>
              <a:t>Adaptation of Martin Fowler quote</a:t>
            </a:r>
          </a:p>
        </p:txBody>
      </p:sp>
    </p:spTree>
    <p:extLst>
      <p:ext uri="{BB962C8B-B14F-4D97-AF65-F5344CB8AC3E}">
        <p14:creationId xmlns:p14="http://schemas.microsoft.com/office/powerpoint/2010/main" val="367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36353"/>
            <a:ext cx="11372473" cy="510909"/>
          </a:xfrm>
        </p:spPr>
        <p:txBody>
          <a:bodyPr/>
          <a:lstStyle/>
          <a:p>
            <a:r>
              <a:rPr lang="en-US" b="0" dirty="0"/>
              <a:t>Strategy for Incremental Productivity Improvements</a:t>
            </a:r>
          </a:p>
        </p:txBody>
      </p:sp>
      <p:grpSp>
        <p:nvGrpSpPr>
          <p:cNvPr id="24" name="Group 23"/>
          <p:cNvGrpSpPr/>
          <p:nvPr/>
        </p:nvGrpSpPr>
        <p:grpSpPr>
          <a:xfrm>
            <a:off x="1342476" y="781725"/>
            <a:ext cx="9419039" cy="5238177"/>
            <a:chOff x="6447844" y="986418"/>
            <a:chExt cx="5291420" cy="4925788"/>
          </a:xfrm>
        </p:grpSpPr>
        <p:sp>
          <p:nvSpPr>
            <p:cNvPr id="23" name="Rectangle 22"/>
            <p:cNvSpPr/>
            <p:nvPr/>
          </p:nvSpPr>
          <p:spPr>
            <a:xfrm>
              <a:off x="6447844" y="996584"/>
              <a:ext cx="5291420" cy="4915622"/>
            </a:xfrm>
            <a:prstGeom prst="rect">
              <a:avLst/>
            </a:prstGeom>
            <a:solidFill>
              <a:schemeClr val="bg2"/>
            </a:solidFill>
            <a:ln>
              <a:solidFill>
                <a:schemeClr val="tx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nSpc>
                  <a:spcPct val="90000"/>
                </a:lnSpc>
              </a:pPr>
              <a:endParaRPr lang="en-US" sz="1600" dirty="0">
                <a:solidFill>
                  <a:prstClr val="black"/>
                </a:solidFill>
              </a:endParaRPr>
            </a:p>
          </p:txBody>
        </p:sp>
        <p:sp>
          <p:nvSpPr>
            <p:cNvPr id="5" name="Content Placeholder 2"/>
            <p:cNvSpPr txBox="1">
              <a:spLocks/>
            </p:cNvSpPr>
            <p:nvPr/>
          </p:nvSpPr>
          <p:spPr bwMode="auto">
            <a:xfrm>
              <a:off x="6469598" y="986418"/>
              <a:ext cx="5248323" cy="4924216"/>
            </a:xfrm>
            <a:prstGeom prst="rect">
              <a:avLst/>
            </a:prstGeom>
            <a:noFill/>
            <a:ln w="9525">
              <a:noFill/>
              <a:miter lim="800000"/>
              <a:headEnd/>
              <a:tailEnd/>
            </a:ln>
          </p:spPr>
          <p:txBody>
            <a:bodyPr vert="horz" wrap="square" lIns="68598" tIns="34299" rIns="68598" bIns="34299"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prstClr val="black"/>
                </a:buClr>
              </a:pPr>
              <a:r>
                <a:rPr lang="en-US" sz="2000" dirty="0">
                  <a:solidFill>
                    <a:prstClr val="black"/>
                  </a:solidFill>
                </a:rPr>
                <a:t>Identify, analyze, prototype, test, revise, deploy. Repeat.</a:t>
              </a:r>
            </a:p>
            <a:p>
              <a:pPr>
                <a:buClr>
                  <a:prstClr val="black"/>
                </a:buClr>
              </a:pPr>
              <a:r>
                <a:rPr lang="en-US" sz="2000" dirty="0">
                  <a:solidFill>
                    <a:prstClr val="black"/>
                  </a:solidFill>
                </a:rPr>
                <a:t>Realistic: There is a cost.</a:t>
              </a:r>
            </a:p>
            <a:p>
              <a:pPr lvl="1">
                <a:buClr>
                  <a:prstClr val="black"/>
                </a:buClr>
              </a:pPr>
              <a:r>
                <a:rPr lang="en-US" sz="2000" dirty="0">
                  <a:solidFill>
                    <a:prstClr val="black"/>
                  </a:solidFill>
                </a:rPr>
                <a:t>Startup: Overhead</a:t>
              </a:r>
            </a:p>
            <a:p>
              <a:pPr lvl="1">
                <a:buClr>
                  <a:prstClr val="black"/>
                </a:buClr>
              </a:pPr>
              <a:r>
                <a:rPr lang="en-US" sz="2000" dirty="0">
                  <a:solidFill>
                    <a:prstClr val="black"/>
                  </a:solidFill>
                </a:rPr>
                <a:t>Payoff: Best if soon, clear</a:t>
              </a: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a:buClr>
                  <a:prstClr val="black"/>
                </a:buClr>
              </a:pPr>
              <a:endParaRPr lang="en-US" sz="2000" dirty="0">
                <a:solidFill>
                  <a:prstClr val="black"/>
                </a:solidFill>
              </a:endParaRPr>
            </a:p>
            <a:p>
              <a:pPr marL="0" indent="0">
                <a:buClr>
                  <a:prstClr val="black"/>
                </a:buClr>
                <a:buNone/>
              </a:pPr>
              <a:br>
                <a:rPr lang="en-US" sz="2000" dirty="0">
                  <a:solidFill>
                    <a:prstClr val="black"/>
                  </a:solidFill>
                </a:rPr>
              </a:br>
              <a:endParaRPr lang="en-US" sz="2000" dirty="0">
                <a:solidFill>
                  <a:prstClr val="black"/>
                </a:solidFill>
              </a:endParaRPr>
            </a:p>
            <a:p>
              <a:pPr>
                <a:buClr>
                  <a:prstClr val="black"/>
                </a:buClr>
              </a:pPr>
              <a:r>
                <a:rPr lang="en-US" sz="2000" dirty="0">
                  <a:solidFill>
                    <a:prstClr val="black"/>
                  </a:solidFill>
                </a:rPr>
                <a:t>Working model:</a:t>
              </a:r>
            </a:p>
            <a:p>
              <a:pPr lvl="1">
                <a:buClr>
                  <a:prstClr val="black"/>
                </a:buClr>
              </a:pPr>
              <a:r>
                <a:rPr lang="en-US" sz="2000" dirty="0">
                  <a:solidFill>
                    <a:prstClr val="black"/>
                  </a:solidFill>
                </a:rPr>
                <a:t>Reserve acceptable time/effort for improvement.</a:t>
              </a:r>
            </a:p>
            <a:p>
              <a:pPr lvl="1">
                <a:buClr>
                  <a:prstClr val="black"/>
                </a:buClr>
              </a:pPr>
              <a:r>
                <a:rPr lang="en-US" sz="2000" b="1" i="1" dirty="0">
                  <a:solidFill>
                    <a:prstClr val="black"/>
                  </a:solidFill>
                </a:rPr>
                <a:t>Improve how you do your work on the way to getting it done.</a:t>
              </a:r>
            </a:p>
            <a:p>
              <a:pPr lvl="1">
                <a:buClr>
                  <a:prstClr val="black"/>
                </a:buClr>
              </a:pPr>
              <a:r>
                <a:rPr lang="en-US" sz="2000" dirty="0">
                  <a:solidFill>
                    <a:prstClr val="black"/>
                  </a:solidFill>
                </a:rPr>
                <a:t>Repeat.</a:t>
              </a:r>
            </a:p>
          </p:txBody>
        </p:sp>
        <p:grpSp>
          <p:nvGrpSpPr>
            <p:cNvPr id="8" name="Group 7"/>
            <p:cNvGrpSpPr/>
            <p:nvPr/>
          </p:nvGrpSpPr>
          <p:grpSpPr>
            <a:xfrm>
              <a:off x="7514083" y="2721661"/>
              <a:ext cx="3719104" cy="1805642"/>
              <a:chOff x="1328845" y="2801599"/>
              <a:chExt cx="4767155" cy="2764452"/>
            </a:xfrm>
          </p:grpSpPr>
          <p:cxnSp>
            <p:nvCxnSpPr>
              <p:cNvPr id="9" name="Straight Arrow Connector 8"/>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rot="16200000">
                <a:off x="1002286" y="3874266"/>
                <a:ext cx="910884" cy="257766"/>
              </a:xfrm>
              <a:prstGeom prst="rect">
                <a:avLst/>
              </a:prstGeom>
              <a:noFill/>
            </p:spPr>
            <p:txBody>
              <a:bodyPr wrap="none" rtlCol="0">
                <a:spAutoFit/>
              </a:bodyPr>
              <a:lstStyle/>
              <a:p>
                <a:pPr algn="l"/>
                <a:r>
                  <a:rPr lang="en-US" dirty="0">
                    <a:solidFill>
                      <a:prstClr val="black"/>
                    </a:solidFill>
                  </a:rPr>
                  <a:t>Cost</a:t>
                </a:r>
              </a:p>
            </p:txBody>
          </p:sp>
          <p:sp>
            <p:nvSpPr>
              <p:cNvPr id="12" name="TextBox 11"/>
              <p:cNvSpPr txBox="1"/>
              <p:nvPr/>
            </p:nvSpPr>
            <p:spPr>
              <a:xfrm>
                <a:off x="3228867" y="5053525"/>
                <a:ext cx="773299" cy="510379"/>
              </a:xfrm>
              <a:prstGeom prst="rect">
                <a:avLst/>
              </a:prstGeom>
              <a:noFill/>
            </p:spPr>
            <p:txBody>
              <a:bodyPr wrap="none" rtlCol="0">
                <a:spAutoFit/>
              </a:bodyPr>
              <a:lstStyle/>
              <a:p>
                <a:pPr algn="l"/>
                <a:r>
                  <a:rPr lang="en-US" dirty="0">
                    <a:solidFill>
                      <a:prstClr val="black"/>
                    </a:solidFill>
                  </a:rPr>
                  <a:t>Progress</a:t>
                </a:r>
              </a:p>
            </p:txBody>
          </p:sp>
          <p:cxnSp>
            <p:nvCxnSpPr>
              <p:cNvPr id="13" name="Straight Connector 12"/>
              <p:cNvCxnSpPr/>
              <p:nvPr/>
            </p:nvCxnSpPr>
            <p:spPr>
              <a:xfrm>
                <a:off x="5653635"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13456" y="5042028"/>
                <a:ext cx="468991" cy="510379"/>
              </a:xfrm>
              <a:prstGeom prst="rect">
                <a:avLst/>
              </a:prstGeom>
              <a:noFill/>
            </p:spPr>
            <p:txBody>
              <a:bodyPr wrap="none" rtlCol="0">
                <a:spAutoFit/>
              </a:bodyPr>
              <a:lstStyle/>
              <a:p>
                <a:pPr algn="l"/>
                <a:r>
                  <a:rPr lang="en-US" dirty="0">
                    <a:solidFill>
                      <a:prstClr val="black"/>
                    </a:solidFill>
                  </a:rPr>
                  <a:t>Start</a:t>
                </a:r>
              </a:p>
            </p:txBody>
          </p:sp>
          <p:sp>
            <p:nvSpPr>
              <p:cNvPr id="15" name="TextBox 14"/>
              <p:cNvSpPr txBox="1"/>
              <p:nvPr/>
            </p:nvSpPr>
            <p:spPr>
              <a:xfrm>
                <a:off x="5340663" y="5055672"/>
                <a:ext cx="558493" cy="510379"/>
              </a:xfrm>
              <a:prstGeom prst="rect">
                <a:avLst/>
              </a:prstGeom>
              <a:noFill/>
            </p:spPr>
            <p:txBody>
              <a:bodyPr wrap="none" rtlCol="0">
                <a:spAutoFit/>
              </a:bodyPr>
              <a:lstStyle/>
              <a:p>
                <a:pPr algn="l"/>
                <a:r>
                  <a:rPr lang="en-US" dirty="0">
                    <a:solidFill>
                      <a:prstClr val="black"/>
                    </a:solidFill>
                  </a:rPr>
                  <a:t>Finish</a:t>
                </a:r>
              </a:p>
            </p:txBody>
          </p:sp>
          <p:cxnSp>
            <p:nvCxnSpPr>
              <p:cNvPr id="16" name="Straight Connector 15"/>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057400" y="2801599"/>
                <a:ext cx="1533959" cy="893163"/>
                <a:chOff x="6663843" y="2292594"/>
                <a:chExt cx="1533959" cy="893163"/>
              </a:xfrm>
            </p:grpSpPr>
            <p:sp>
              <p:nvSpPr>
                <p:cNvPr id="20" name="TextBox 19"/>
                <p:cNvSpPr txBox="1"/>
                <p:nvPr/>
              </p:nvSpPr>
              <p:spPr>
                <a:xfrm>
                  <a:off x="7120196" y="2292594"/>
                  <a:ext cx="1077606" cy="893163"/>
                </a:xfrm>
                <a:prstGeom prst="rect">
                  <a:avLst/>
                </a:prstGeom>
                <a:noFill/>
              </p:spPr>
              <p:txBody>
                <a:bodyPr wrap="none" rtlCol="0">
                  <a:spAutoFit/>
                </a:bodyPr>
                <a:lstStyle/>
                <a:p>
                  <a:pPr algn="l"/>
                  <a:r>
                    <a:rPr lang="en-US" dirty="0">
                      <a:solidFill>
                        <a:prstClr val="black"/>
                      </a:solidFill>
                    </a:rPr>
                    <a:t>Old Process</a:t>
                  </a:r>
                </a:p>
                <a:p>
                  <a:pPr algn="l"/>
                  <a:r>
                    <a:rPr lang="en-US" dirty="0">
                      <a:solidFill>
                        <a:prstClr val="black"/>
                      </a:solidFill>
                    </a:rPr>
                    <a:t>New Process</a:t>
                  </a:r>
                </a:p>
              </p:txBody>
            </p:sp>
            <p:cxnSp>
              <p:nvCxnSpPr>
                <p:cNvPr id="21" name="Straight Connector 20"/>
                <p:cNvCxnSpPr/>
                <p:nvPr/>
              </p:nvCxnSpPr>
              <p:spPr>
                <a:xfrm>
                  <a:off x="6663843" y="2517899"/>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663843" y="2926740"/>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grpSp>
      <p:sp>
        <p:nvSpPr>
          <p:cNvPr id="25" name="TextBox 24">
            <a:extLst>
              <a:ext uri="{FF2B5EF4-FFF2-40B4-BE49-F238E27FC236}">
                <a16:creationId xmlns:a16="http://schemas.microsoft.com/office/drawing/2014/main" id="{CE54068E-F508-49B7-9A7D-E4CBAFC6604C}"/>
              </a:ext>
            </a:extLst>
          </p:cNvPr>
          <p:cNvSpPr txBox="1"/>
          <p:nvPr/>
        </p:nvSpPr>
        <p:spPr>
          <a:xfrm>
            <a:off x="8601665" y="1459734"/>
            <a:ext cx="3269819" cy="840230"/>
          </a:xfrm>
          <a:prstGeom prst="rect">
            <a:avLst/>
          </a:prstGeom>
          <a:solidFill>
            <a:schemeClr val="bg1"/>
          </a:solidFill>
          <a:ln>
            <a:solidFill>
              <a:schemeClr val="tx2"/>
            </a:solidFill>
          </a:ln>
          <a:effectLst>
            <a:outerShdw blurRad="50800" dist="38100" dir="2700000" algn="tl" rotWithShape="0">
              <a:prstClr val="black">
                <a:alpha val="40000"/>
              </a:prstClr>
            </a:outerShdw>
          </a:effectLst>
        </p:spPr>
        <p:txBody>
          <a:bodyPr wrap="square" rtlCol="0">
            <a:spAutoFit/>
          </a:bodyPr>
          <a:lstStyle/>
          <a:p>
            <a:pPr algn="ctr">
              <a:lnSpc>
                <a:spcPct val="90000"/>
              </a:lnSpc>
            </a:pPr>
            <a:r>
              <a:rPr lang="en-US" i="1" dirty="0">
                <a:solidFill>
                  <a:schemeClr val="tx2"/>
                </a:solidFill>
              </a:rPr>
              <a:t>Productivity and Sustainability Improvement Planning (PSIP): </a:t>
            </a:r>
            <a:r>
              <a:rPr lang="en-US" i="1" dirty="0">
                <a:hlinkClick r:id="rId2"/>
              </a:rPr>
              <a:t>https://bssw.io/psip</a:t>
            </a:r>
            <a:endParaRPr lang="en-US" i="1" dirty="0"/>
          </a:p>
        </p:txBody>
      </p:sp>
    </p:spTree>
    <p:extLst>
      <p:ext uri="{BB962C8B-B14F-4D97-AF65-F5344CB8AC3E}">
        <p14:creationId xmlns:p14="http://schemas.microsoft.com/office/powerpoint/2010/main" val="243198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858DA-0952-564B-8134-FE92BEEB2909}"/>
              </a:ext>
            </a:extLst>
          </p:cNvPr>
          <p:cNvSpPr>
            <a:spLocks noGrp="1"/>
          </p:cNvSpPr>
          <p:nvPr>
            <p:ph type="title"/>
          </p:nvPr>
        </p:nvSpPr>
        <p:spPr>
          <a:xfrm>
            <a:off x="-1" y="123005"/>
            <a:ext cx="12188825" cy="720197"/>
          </a:xfrm>
        </p:spPr>
        <p:txBody>
          <a:bodyPr/>
          <a:lstStyle/>
          <a:p>
            <a:pPr algn="ctr"/>
            <a:r>
              <a:rPr lang="en-US" sz="2400" dirty="0"/>
              <a:t>Productivity and Sustainability Improvement Planning (PSIP) </a:t>
            </a:r>
            <a:br>
              <a:rPr lang="en-US" sz="2400" dirty="0"/>
            </a:br>
            <a:r>
              <a:rPr lang="en-US" sz="2400" dirty="0"/>
              <a:t>Examples: EXAALT &amp; MPICH</a:t>
            </a:r>
          </a:p>
        </p:txBody>
      </p:sp>
      <p:sp>
        <p:nvSpPr>
          <p:cNvPr id="3" name="Content Placeholder 2">
            <a:extLst>
              <a:ext uri="{FF2B5EF4-FFF2-40B4-BE49-F238E27FC236}">
                <a16:creationId xmlns:a16="http://schemas.microsoft.com/office/drawing/2014/main" id="{01C7B6AF-21FE-E54D-8634-6EFDC7666787}"/>
              </a:ext>
            </a:extLst>
          </p:cNvPr>
          <p:cNvSpPr>
            <a:spLocks noGrp="1"/>
          </p:cNvSpPr>
          <p:nvPr>
            <p:ph idx="1"/>
          </p:nvPr>
        </p:nvSpPr>
        <p:spPr>
          <a:xfrm>
            <a:off x="603550" y="3693444"/>
            <a:ext cx="5315677" cy="2391015"/>
          </a:xfrm>
          <a:solidFill>
            <a:schemeClr val="bg1"/>
          </a:solidFill>
          <a:ln>
            <a:solidFill>
              <a:schemeClr val="tx1"/>
            </a:solidFill>
          </a:ln>
          <a:effectLst>
            <a:outerShdw blurRad="50800" dist="38100" dir="2700000" algn="tl" rotWithShape="0">
              <a:prstClr val="black">
                <a:alpha val="40000"/>
              </a:prstClr>
            </a:outerShdw>
          </a:effectLst>
        </p:spPr>
        <p:txBody>
          <a:bodyPr/>
          <a:lstStyle/>
          <a:p>
            <a:pPr marL="0" indent="0">
              <a:buNone/>
            </a:pPr>
            <a:r>
              <a:rPr lang="en-US" b="1" dirty="0"/>
              <a:t>MPICH</a:t>
            </a:r>
            <a:r>
              <a:rPr lang="en-US" dirty="0"/>
              <a:t> PSIP: Onboarding new team members </a:t>
            </a:r>
            <a:endParaRPr lang="en-US" sz="2000" b="1" dirty="0">
              <a:solidFill>
                <a:schemeClr val="accent1"/>
              </a:solidFill>
            </a:endParaRPr>
          </a:p>
          <a:p>
            <a:endParaRPr lang="en-US" dirty="0"/>
          </a:p>
        </p:txBody>
      </p:sp>
      <p:pic>
        <p:nvPicPr>
          <p:cNvPr id="6" name="Picture 5">
            <a:extLst>
              <a:ext uri="{FF2B5EF4-FFF2-40B4-BE49-F238E27FC236}">
                <a16:creationId xmlns:a16="http://schemas.microsoft.com/office/drawing/2014/main" id="{996879D9-30E3-724E-A531-27E17DBFBE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400" y="4454710"/>
            <a:ext cx="3224728" cy="1558499"/>
          </a:xfrm>
          <a:prstGeom prst="rect">
            <a:avLst/>
          </a:prstGeom>
        </p:spPr>
      </p:pic>
      <p:grpSp>
        <p:nvGrpSpPr>
          <p:cNvPr id="5" name="Group 15">
            <a:extLst>
              <a:ext uri="{FF2B5EF4-FFF2-40B4-BE49-F238E27FC236}">
                <a16:creationId xmlns:a16="http://schemas.microsoft.com/office/drawing/2014/main" id="{C8605534-EFBF-FD40-A7DE-C22038791B04}"/>
              </a:ext>
            </a:extLst>
          </p:cNvPr>
          <p:cNvGrpSpPr/>
          <p:nvPr/>
        </p:nvGrpSpPr>
        <p:grpSpPr>
          <a:xfrm>
            <a:off x="6295292" y="2761878"/>
            <a:ext cx="5442941" cy="3325147"/>
            <a:chOff x="6295292" y="2919046"/>
            <a:chExt cx="5442941" cy="3325147"/>
          </a:xfrm>
        </p:grpSpPr>
        <p:sp>
          <p:nvSpPr>
            <p:cNvPr id="7" name="Content Placeholder 2">
              <a:extLst>
                <a:ext uri="{FF2B5EF4-FFF2-40B4-BE49-F238E27FC236}">
                  <a16:creationId xmlns:a16="http://schemas.microsoft.com/office/drawing/2014/main" id="{F00BC0E2-D883-354A-ACAB-972A12582F7A}"/>
                </a:ext>
              </a:extLst>
            </p:cNvPr>
            <p:cNvSpPr txBox="1">
              <a:spLocks/>
            </p:cNvSpPr>
            <p:nvPr/>
          </p:nvSpPr>
          <p:spPr bwMode="auto">
            <a:xfrm>
              <a:off x="6295292" y="2919046"/>
              <a:ext cx="5442941" cy="3325147"/>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EXAALT </a:t>
              </a:r>
              <a:r>
                <a:rPr lang="en-US" dirty="0"/>
                <a:t>PSIP: Continuous integration (CI) testing </a:t>
              </a:r>
              <a:endParaRPr lang="en-US" sz="2000" b="1" dirty="0">
                <a:solidFill>
                  <a:schemeClr val="accent1"/>
                </a:solidFill>
              </a:endParaRPr>
            </a:p>
            <a:p>
              <a:pPr marL="0" indent="0">
                <a:buNone/>
              </a:pPr>
              <a:r>
                <a:rPr lang="en-US" sz="1400" dirty="0" err="1"/>
                <a:t>BSSw</a:t>
              </a:r>
              <a:r>
                <a:rPr lang="en-US" sz="1400" dirty="0"/>
                <a:t> blog article: </a:t>
              </a:r>
              <a:r>
                <a:rPr lang="en-US" sz="1400" dirty="0">
                  <a:hlinkClick r:id="rId3"/>
                </a:rPr>
                <a:t>Adopting Continuous Integration for Long Timescale Materials Simulation</a:t>
              </a:r>
              <a:r>
                <a:rPr lang="en-US" sz="1400" dirty="0"/>
                <a:t>, Rick Zamora (Sept 2018)</a:t>
              </a:r>
            </a:p>
            <a:p>
              <a:pPr marL="0" indent="0">
                <a:buNone/>
              </a:pPr>
              <a:endParaRPr lang="en-US" dirty="0"/>
            </a:p>
          </p:txBody>
        </p:sp>
        <p:pic>
          <p:nvPicPr>
            <p:cNvPr id="4" name="Picture 3">
              <a:extLst>
                <a:ext uri="{FF2B5EF4-FFF2-40B4-BE49-F238E27FC236}">
                  <a16:creationId xmlns:a16="http://schemas.microsoft.com/office/drawing/2014/main" id="{145692DD-B683-4847-98DD-D705CF1FBF6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2395" y="4376923"/>
              <a:ext cx="3923628" cy="1600840"/>
            </a:xfrm>
            <a:prstGeom prst="rect">
              <a:avLst/>
            </a:prstGeom>
          </p:spPr>
        </p:pic>
      </p:grpSp>
      <p:sp>
        <p:nvSpPr>
          <p:cNvPr id="17" name="Content Placeholder 2">
            <a:extLst>
              <a:ext uri="{FF2B5EF4-FFF2-40B4-BE49-F238E27FC236}">
                <a16:creationId xmlns:a16="http://schemas.microsoft.com/office/drawing/2014/main" id="{6DDE1C4F-77AD-FE4E-B62D-96FCE6AED110}"/>
              </a:ext>
            </a:extLst>
          </p:cNvPr>
          <p:cNvSpPr txBox="1">
            <a:spLocks/>
          </p:cNvSpPr>
          <p:nvPr/>
        </p:nvSpPr>
        <p:spPr bwMode="auto">
          <a:xfrm>
            <a:off x="6126335" y="1121749"/>
            <a:ext cx="5835748" cy="14451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dirty="0"/>
              <a:t>PSIP workflow helps a team create user stories, identify areas for improvement, select a specific area and topic for a single improvement cycle, and then develop those improvements with specific metrics for success</a:t>
            </a:r>
            <a:r>
              <a:rPr lang="en-US" sz="2000" dirty="0">
                <a:solidFill>
                  <a:schemeClr val="accent1"/>
                </a:solidFill>
              </a:rPr>
              <a:t>.  </a:t>
            </a:r>
            <a:endParaRPr lang="en-US" sz="2000" b="1" dirty="0">
              <a:solidFill>
                <a:schemeClr val="accent1"/>
              </a:solidFill>
            </a:endParaRPr>
          </a:p>
        </p:txBody>
      </p:sp>
      <p:pic>
        <p:nvPicPr>
          <p:cNvPr id="10" name="Picture 9" descr="Slide1.jpg"/>
          <p:cNvPicPr>
            <a:picLocks noChangeAspect="1"/>
          </p:cNvPicPr>
          <p:nvPr/>
        </p:nvPicPr>
        <p:blipFill>
          <a:blip r:embed="rId5"/>
          <a:stretch>
            <a:fillRect/>
          </a:stretch>
        </p:blipFill>
        <p:spPr>
          <a:xfrm>
            <a:off x="553854" y="777242"/>
            <a:ext cx="5126278" cy="2791616"/>
          </a:xfrm>
          <a:prstGeom prst="rect">
            <a:avLst/>
          </a:prstGeom>
        </p:spPr>
      </p:pic>
      <p:sp>
        <p:nvSpPr>
          <p:cNvPr id="8" name="TextBox 7">
            <a:extLst>
              <a:ext uri="{FF2B5EF4-FFF2-40B4-BE49-F238E27FC236}">
                <a16:creationId xmlns:a16="http://schemas.microsoft.com/office/drawing/2014/main" id="{98125C2C-3A9E-AC49-BC3B-D77AB062A323}"/>
              </a:ext>
            </a:extLst>
          </p:cNvPr>
          <p:cNvSpPr txBox="1"/>
          <p:nvPr/>
        </p:nvSpPr>
        <p:spPr>
          <a:xfrm>
            <a:off x="603550" y="6207602"/>
            <a:ext cx="7012143" cy="638123"/>
          </a:xfrm>
          <a:prstGeom prst="rect">
            <a:avLst/>
          </a:prstGeom>
          <a:noFill/>
        </p:spPr>
        <p:txBody>
          <a:bodyPr wrap="square" rtlCol="0">
            <a:spAutoFit/>
          </a:bodyPr>
          <a:lstStyle/>
          <a:p>
            <a:pPr>
              <a:lnSpc>
                <a:spcPct val="90000"/>
              </a:lnSpc>
              <a:spcBef>
                <a:spcPts val="800"/>
              </a:spcBef>
            </a:pPr>
            <a:r>
              <a:rPr lang="en-US" sz="1600" dirty="0" err="1">
                <a:solidFill>
                  <a:schemeClr val="tx2"/>
                </a:solidFill>
              </a:rPr>
              <a:t>RateYourProject</a:t>
            </a:r>
            <a:r>
              <a:rPr lang="en-US" sz="1600" dirty="0">
                <a:solidFill>
                  <a:schemeClr val="tx2"/>
                </a:solidFill>
              </a:rPr>
              <a:t> assessment tool: </a:t>
            </a:r>
            <a:r>
              <a:rPr lang="en-US" sz="1600" dirty="0">
                <a:hlinkClick r:id="rId6"/>
              </a:rPr>
              <a:t>https://rateyourproject.org/</a:t>
            </a:r>
            <a:endParaRPr lang="en-US" sz="1600" dirty="0"/>
          </a:p>
          <a:p>
            <a:pPr>
              <a:lnSpc>
                <a:spcPct val="90000"/>
              </a:lnSpc>
              <a:spcBef>
                <a:spcPts val="800"/>
              </a:spcBef>
            </a:pPr>
            <a:r>
              <a:rPr lang="en-US" sz="1600" dirty="0">
                <a:solidFill>
                  <a:schemeClr val="tx2"/>
                </a:solidFill>
              </a:rPr>
              <a:t>More tracking card examples: </a:t>
            </a:r>
            <a:r>
              <a:rPr lang="en-US" sz="1600" dirty="0">
                <a:hlinkClick r:id="rId7"/>
              </a:rPr>
              <a:t>https://bssw-psip.github.io/ptc-catalog/catalog</a:t>
            </a:r>
            <a:endParaRPr lang="en-US" sz="1600" dirty="0"/>
          </a:p>
        </p:txBody>
      </p:sp>
    </p:spTree>
    <p:extLst>
      <p:ext uri="{BB962C8B-B14F-4D97-AF65-F5344CB8AC3E}">
        <p14:creationId xmlns:p14="http://schemas.microsoft.com/office/powerpoint/2010/main" val="190913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38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66B3-A7EF-4937-851F-47BB62B547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030D910-81CE-4E0B-AB08-7F847797D53C}"/>
              </a:ext>
            </a:extLst>
          </p:cNvPr>
          <p:cNvSpPr>
            <a:spLocks noGrp="1"/>
          </p:cNvSpPr>
          <p:nvPr>
            <p:ph idx="1"/>
          </p:nvPr>
        </p:nvSpPr>
        <p:spPr/>
        <p:txBody>
          <a:bodyPr/>
          <a:lstStyle/>
          <a:p>
            <a:r>
              <a:rPr lang="en-US" dirty="0"/>
              <a:t>Refining our Epic</a:t>
            </a:r>
          </a:p>
          <a:p>
            <a:r>
              <a:rPr lang="en-US" dirty="0"/>
              <a:t>PSIP: Productivity and Sustainability Improvement Planning</a:t>
            </a:r>
          </a:p>
          <a:p>
            <a:endParaRPr lang="en-US" dirty="0"/>
          </a:p>
        </p:txBody>
      </p:sp>
    </p:spTree>
    <p:extLst>
      <p:ext uri="{BB962C8B-B14F-4D97-AF65-F5344CB8AC3E}">
        <p14:creationId xmlns:p14="http://schemas.microsoft.com/office/powerpoint/2010/main" val="2481024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More on Epic, Story, Task</a:t>
            </a:r>
          </a:p>
        </p:txBody>
      </p:sp>
      <p:sp>
        <p:nvSpPr>
          <p:cNvPr id="7" name="Text Placeholder 6"/>
          <p:cNvSpPr>
            <a:spLocks noGrp="1"/>
          </p:cNvSpPr>
          <p:nvPr>
            <p:ph type="body" idx="4294967295"/>
          </p:nvPr>
        </p:nvSpPr>
        <p:spPr>
          <a:xfrm>
            <a:off x="365760" y="1325880"/>
            <a:ext cx="9494837" cy="1673225"/>
          </a:xfrm>
        </p:spPr>
        <p:txBody>
          <a:bodyPr/>
          <a:lstStyle/>
          <a:p>
            <a:r>
              <a:rPr lang="en-US" dirty="0"/>
              <a:t>Definition of Done</a:t>
            </a:r>
          </a:p>
          <a:p>
            <a:r>
              <a:rPr lang="en-US" dirty="0"/>
              <a:t>Refining Issues</a:t>
            </a:r>
          </a:p>
          <a:p>
            <a:r>
              <a:rPr lang="en-US" dirty="0"/>
              <a:t>Agile Estimation</a:t>
            </a:r>
          </a:p>
        </p:txBody>
      </p:sp>
    </p:spTree>
    <p:extLst>
      <p:ext uri="{BB962C8B-B14F-4D97-AF65-F5344CB8AC3E}">
        <p14:creationId xmlns:p14="http://schemas.microsoft.com/office/powerpoint/2010/main" val="296442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uFillTx/>
              </a:rPr>
              <a:t>Epic, Story, Task Review</a:t>
            </a:r>
          </a:p>
        </p:txBody>
      </p:sp>
      <p:sp>
        <p:nvSpPr>
          <p:cNvPr id="3" name="Content Placeholder 2"/>
          <p:cNvSpPr>
            <a:spLocks noGrp="1"/>
          </p:cNvSpPr>
          <p:nvPr>
            <p:ph idx="1"/>
          </p:nvPr>
        </p:nvSpPr>
        <p:spPr>
          <a:xfrm>
            <a:off x="365760" y="1096092"/>
            <a:ext cx="11369809" cy="4047778"/>
          </a:xfrm>
        </p:spPr>
        <p:txBody>
          <a:bodyPr/>
          <a:lstStyle/>
          <a:p>
            <a:r>
              <a:rPr lang="en-US" sz="2400" dirty="0">
                <a:uFillTx/>
              </a:rPr>
              <a:t>Break down and refine </a:t>
            </a:r>
            <a:r>
              <a:rPr lang="en-US" sz="2400" u="sng" dirty="0">
                <a:uFillTx/>
              </a:rPr>
              <a:t>when and as needed</a:t>
            </a:r>
          </a:p>
          <a:p>
            <a:pPr lvl="1"/>
            <a:r>
              <a:rPr lang="en-US" sz="2000" dirty="0">
                <a:uFillTx/>
              </a:rPr>
              <a:t>Close to when the work will be done</a:t>
            </a:r>
          </a:p>
          <a:p>
            <a:pPr lvl="1"/>
            <a:r>
              <a:rPr lang="en-US" sz="2000" dirty="0">
                <a:uFillTx/>
              </a:rPr>
              <a:t>Only for work that will take place</a:t>
            </a:r>
          </a:p>
          <a:p>
            <a:pPr lvl="1"/>
            <a:r>
              <a:rPr lang="en-US" sz="2000" dirty="0"/>
              <a:t>Can be valuable for estimating</a:t>
            </a:r>
          </a:p>
          <a:p>
            <a:pPr lvl="1"/>
            <a:r>
              <a:rPr lang="en-US" sz="2000" dirty="0">
                <a:uFillTx/>
              </a:rPr>
              <a:t>There is no “correct” level of granularity</a:t>
            </a:r>
          </a:p>
          <a:p>
            <a:r>
              <a:rPr lang="en-US" sz="2400" dirty="0"/>
              <a:t>Epics are very high level objectives</a:t>
            </a:r>
          </a:p>
          <a:p>
            <a:r>
              <a:rPr lang="en-US" sz="2400" dirty="0">
                <a:uFillTx/>
              </a:rPr>
              <a:t>Stories should represent an increment of value to the customer</a:t>
            </a:r>
          </a:p>
          <a:p>
            <a:pPr lvl="1"/>
            <a:r>
              <a:rPr lang="en-US" sz="2000" dirty="0"/>
              <a:t>“Definition of </a:t>
            </a:r>
            <a:r>
              <a:rPr lang="en-US" sz="2000" dirty="0">
                <a:uFillTx/>
              </a:rPr>
              <a:t>Done” </a:t>
            </a:r>
            <a:r>
              <a:rPr lang="en-US" sz="2000" dirty="0"/>
              <a:t>– understandable to user</a:t>
            </a:r>
            <a:endParaRPr lang="en-US" sz="2000" dirty="0">
              <a:uFillTx/>
            </a:endParaRPr>
          </a:p>
          <a:p>
            <a:r>
              <a:rPr lang="en-US" sz="2400" dirty="0"/>
              <a:t>Tasks are the steps necessary to complete a story</a:t>
            </a:r>
          </a:p>
          <a:p>
            <a:pPr lvl="1"/>
            <a:r>
              <a:rPr lang="en-US" sz="2000" dirty="0">
                <a:uFillTx/>
              </a:rPr>
              <a:t>May not individually provide value to the customer</a:t>
            </a:r>
          </a:p>
          <a:p>
            <a:endParaRPr lang="en-US" sz="2400" dirty="0">
              <a:uFillTx/>
            </a:endParaRPr>
          </a:p>
          <a:p>
            <a:pPr lvl="3"/>
            <a:endParaRPr lang="en-US" dirty="0">
              <a:uFillTx/>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A4CF-54CB-9B46-A79D-819436CC4F95}"/>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321A2503-C8D2-1C46-BF97-E5F707C6B7A2}"/>
              </a:ext>
            </a:extLst>
          </p:cNvPr>
          <p:cNvSpPr>
            <a:spLocks noGrp="1"/>
          </p:cNvSpPr>
          <p:nvPr>
            <p:ph idx="1"/>
          </p:nvPr>
        </p:nvSpPr>
        <p:spPr>
          <a:xfrm>
            <a:off x="365760" y="1238597"/>
            <a:ext cx="11369809" cy="4047778"/>
          </a:xfrm>
        </p:spPr>
        <p:txBody>
          <a:bodyPr/>
          <a:lstStyle/>
          <a:p>
            <a:r>
              <a:rPr lang="en-US" dirty="0"/>
              <a:t>Simplified definition: When all acceptance criteria are met</a:t>
            </a:r>
          </a:p>
          <a:p>
            <a:r>
              <a:rPr lang="en-US" dirty="0"/>
              <a:t>Acceptance criteria</a:t>
            </a:r>
          </a:p>
          <a:p>
            <a:pPr lvl="1"/>
            <a:r>
              <a:rPr lang="en-US" dirty="0"/>
              <a:t>“Conditions that a software product must satisfy to be accepted by a user, customer or stakeholder.” – Microsoft Press</a:t>
            </a:r>
          </a:p>
          <a:p>
            <a:pPr lvl="1"/>
            <a:r>
              <a:rPr lang="en-US" dirty="0"/>
              <a:t>“Pre-established standards or requirements a product or project must meet.”  – Google</a:t>
            </a:r>
          </a:p>
          <a:p>
            <a:pPr lvl="1"/>
            <a:r>
              <a:rPr lang="en-US" dirty="0"/>
              <a:t>Can include functional, non-functional, and performance requirements.</a:t>
            </a:r>
          </a:p>
        </p:txBody>
      </p:sp>
    </p:spTree>
    <p:extLst>
      <p:ext uri="{BB962C8B-B14F-4D97-AF65-F5344CB8AC3E}">
        <p14:creationId xmlns:p14="http://schemas.microsoft.com/office/powerpoint/2010/main" val="439252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1770-32DC-044D-A741-ADC0EF5953D0}"/>
              </a:ext>
            </a:extLst>
          </p:cNvPr>
          <p:cNvSpPr>
            <a:spLocks noGrp="1"/>
          </p:cNvSpPr>
          <p:nvPr>
            <p:ph type="title"/>
          </p:nvPr>
        </p:nvSpPr>
        <p:spPr/>
        <p:txBody>
          <a:bodyPr/>
          <a:lstStyle/>
          <a:p>
            <a:r>
              <a:rPr lang="en-US" dirty="0"/>
              <a:t>Definition of Done</a:t>
            </a:r>
          </a:p>
        </p:txBody>
      </p:sp>
      <p:sp>
        <p:nvSpPr>
          <p:cNvPr id="3" name="Content Placeholder 2">
            <a:extLst>
              <a:ext uri="{FF2B5EF4-FFF2-40B4-BE49-F238E27FC236}">
                <a16:creationId xmlns:a16="http://schemas.microsoft.com/office/drawing/2014/main" id="{E26341A3-E94A-3A42-AD13-8279941A60BC}"/>
              </a:ext>
            </a:extLst>
          </p:cNvPr>
          <p:cNvSpPr>
            <a:spLocks noGrp="1"/>
          </p:cNvSpPr>
          <p:nvPr>
            <p:ph idx="1"/>
          </p:nvPr>
        </p:nvSpPr>
        <p:spPr>
          <a:xfrm>
            <a:off x="365760" y="1179220"/>
            <a:ext cx="11369809" cy="4047778"/>
          </a:xfrm>
        </p:spPr>
        <p:txBody>
          <a:bodyPr/>
          <a:lstStyle/>
          <a:p>
            <a:r>
              <a:rPr lang="en-US" dirty="0"/>
              <a:t>Important to establish for a story before estimating or beginning a task</a:t>
            </a:r>
          </a:p>
          <a:p>
            <a:r>
              <a:rPr lang="en-US" dirty="0"/>
              <a:t>Defined by the team, acceptable to customer</a:t>
            </a:r>
          </a:p>
          <a:p>
            <a:pPr lvl="1"/>
            <a:r>
              <a:rPr lang="en-US" dirty="0"/>
              <a:t>Customer language</a:t>
            </a:r>
          </a:p>
          <a:p>
            <a:r>
              <a:rPr lang="en-US" dirty="0"/>
              <a:t>Should not specify an implementation unnecessarily</a:t>
            </a:r>
          </a:p>
        </p:txBody>
      </p:sp>
    </p:spTree>
    <p:extLst>
      <p:ext uri="{BB962C8B-B14F-4D97-AF65-F5344CB8AC3E}">
        <p14:creationId xmlns:p14="http://schemas.microsoft.com/office/powerpoint/2010/main" val="2030880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202971"/>
            <a:ext cx="11369809" cy="4047778"/>
          </a:xfrm>
        </p:spPr>
        <p:txBody>
          <a:bodyPr/>
          <a:lstStyle/>
          <a:p>
            <a:r>
              <a:rPr lang="en-US" sz="2400" dirty="0"/>
              <a:t>Epic: Refactor code for enhanced modularity</a:t>
            </a:r>
          </a:p>
          <a:p>
            <a:pPr lvl="1"/>
            <a:r>
              <a:rPr lang="en-US" sz="2200" dirty="0"/>
              <a:t>Description: The heat equation code needs refactoring to improve modularity. Specifically, there are utilities that could be generalized and used with for other applications. Also, the integration function is currently hard-coded. In the future, we want to use alternative integration functions, so we should generalize the interface for this function.</a:t>
            </a:r>
          </a:p>
          <a:p>
            <a:pPr lvl="1"/>
            <a:r>
              <a:rPr lang="en-US" sz="2200" dirty="0"/>
              <a:t>Story 1: Separate out utilities</a:t>
            </a:r>
          </a:p>
          <a:p>
            <a:pPr lvl="2"/>
            <a:r>
              <a:rPr lang="en-US" sz="1800" dirty="0"/>
              <a:t>Definition of Done</a:t>
            </a:r>
          </a:p>
          <a:p>
            <a:pPr lvl="2"/>
            <a:r>
              <a:rPr lang="en-US" sz="1800" dirty="0"/>
              <a:t>Task list</a:t>
            </a:r>
          </a:p>
          <a:p>
            <a:pPr lvl="3"/>
            <a:endParaRPr lang="en-US" sz="1600" dirty="0"/>
          </a:p>
          <a:p>
            <a:pPr lvl="1"/>
            <a:r>
              <a:rPr lang="en-US" sz="2200" dirty="0"/>
              <a:t>Story 2: Separate out integration function</a:t>
            </a:r>
          </a:p>
          <a:p>
            <a:pPr lvl="2"/>
            <a:r>
              <a:rPr lang="en-US" sz="1800" dirty="0"/>
              <a:t>Definition of Done</a:t>
            </a:r>
          </a:p>
          <a:p>
            <a:pPr lvl="2"/>
            <a:r>
              <a:rPr lang="en-US" sz="1800" dirty="0"/>
              <a:t>Task list</a:t>
            </a:r>
          </a:p>
          <a:p>
            <a:pPr lvl="2"/>
            <a:endParaRPr lang="en-US" sz="1800" dirty="0"/>
          </a:p>
        </p:txBody>
      </p:sp>
    </p:spTree>
    <p:extLst>
      <p:ext uri="{BB962C8B-B14F-4D97-AF65-F5344CB8AC3E}">
        <p14:creationId xmlns:p14="http://schemas.microsoft.com/office/powerpoint/2010/main" val="10517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211E-CA7D-3741-9DDB-791E83480980}"/>
              </a:ext>
            </a:extLst>
          </p:cNvPr>
          <p:cNvSpPr>
            <a:spLocks noGrp="1"/>
          </p:cNvSpPr>
          <p:nvPr>
            <p:ph type="title"/>
          </p:nvPr>
        </p:nvSpPr>
        <p:spPr/>
        <p:txBody>
          <a:bodyPr/>
          <a:lstStyle/>
          <a:p>
            <a:r>
              <a:rPr lang="en-US" dirty="0"/>
              <a:t>Refining Our Epic</a:t>
            </a:r>
          </a:p>
        </p:txBody>
      </p:sp>
      <p:sp>
        <p:nvSpPr>
          <p:cNvPr id="3" name="Content Placeholder 2">
            <a:extLst>
              <a:ext uri="{FF2B5EF4-FFF2-40B4-BE49-F238E27FC236}">
                <a16:creationId xmlns:a16="http://schemas.microsoft.com/office/drawing/2014/main" id="{FCD8A8D0-D70B-E641-B4D6-F8F0361C4C95}"/>
              </a:ext>
            </a:extLst>
          </p:cNvPr>
          <p:cNvSpPr>
            <a:spLocks noGrp="1"/>
          </p:cNvSpPr>
          <p:nvPr>
            <p:ph idx="1"/>
          </p:nvPr>
        </p:nvSpPr>
        <p:spPr>
          <a:xfrm>
            <a:off x="365760" y="1119843"/>
            <a:ext cx="11369809" cy="4047778"/>
          </a:xfrm>
        </p:spPr>
        <p:txBody>
          <a:bodyPr/>
          <a:lstStyle/>
          <a:p>
            <a:pPr lvl="1"/>
            <a:r>
              <a:rPr lang="en-US" sz="2200" dirty="0"/>
              <a:t>Story 1: Separate out utilities</a:t>
            </a:r>
          </a:p>
          <a:p>
            <a:pPr lvl="2"/>
            <a:r>
              <a:rPr lang="en-US" sz="1800" dirty="0"/>
              <a:t>Definition of Done</a:t>
            </a:r>
          </a:p>
          <a:p>
            <a:pPr lvl="3"/>
            <a:r>
              <a:rPr lang="en-US" sz="1600" dirty="0"/>
              <a:t>Unit tests pass</a:t>
            </a:r>
          </a:p>
          <a:p>
            <a:pPr lvl="3"/>
            <a:r>
              <a:rPr lang="en-US" sz="1600" dirty="0"/>
              <a:t>Code review completed</a:t>
            </a:r>
          </a:p>
          <a:p>
            <a:pPr lvl="3"/>
            <a:r>
              <a:rPr lang="en-US" sz="1600" dirty="0"/>
              <a:t>Integration/system tests pass</a:t>
            </a:r>
          </a:p>
          <a:p>
            <a:pPr lvl="3"/>
            <a:r>
              <a:rPr lang="en-US" sz="1600" dirty="0"/>
              <a:t>Utility performance is at least 95% of pre-separation performance</a:t>
            </a:r>
          </a:p>
          <a:p>
            <a:pPr lvl="3"/>
            <a:r>
              <a:rPr lang="en-US" sz="1600" dirty="0"/>
              <a:t>Utility usability demonstrated outside of heat equation application</a:t>
            </a:r>
          </a:p>
          <a:p>
            <a:pPr lvl="3"/>
            <a:endParaRPr lang="en-US" sz="1600" dirty="0"/>
          </a:p>
          <a:p>
            <a:pPr lvl="1"/>
            <a:r>
              <a:rPr lang="en-US" sz="2200" dirty="0"/>
              <a:t>Story 2: Separate out integration function</a:t>
            </a:r>
          </a:p>
          <a:p>
            <a:pPr lvl="2"/>
            <a:r>
              <a:rPr lang="en-US" sz="1800" dirty="0"/>
              <a:t>Task 1: Add testing for integration function to protect functionality during refactor</a:t>
            </a:r>
          </a:p>
          <a:p>
            <a:pPr lvl="3"/>
            <a:r>
              <a:rPr lang="en-US" sz="1600" dirty="0"/>
              <a:t>Needed testing should be specified</a:t>
            </a:r>
          </a:p>
          <a:p>
            <a:pPr lvl="2"/>
            <a:r>
              <a:rPr lang="en-US" sz="1800" dirty="0"/>
              <a:t>Task 2: Generalize interface to allow alternative implementations</a:t>
            </a:r>
          </a:p>
          <a:p>
            <a:pPr lvl="2"/>
            <a:r>
              <a:rPr lang="en-US" sz="1800" dirty="0"/>
              <a:t>Task 3: Expose current integration function through the new interface &amp; run tests</a:t>
            </a:r>
          </a:p>
          <a:p>
            <a:pPr lvl="2"/>
            <a:endParaRPr lang="en-US" sz="1800" dirty="0"/>
          </a:p>
        </p:txBody>
      </p:sp>
    </p:spTree>
    <p:extLst>
      <p:ext uri="{BB962C8B-B14F-4D97-AF65-F5344CB8AC3E}">
        <p14:creationId xmlns:p14="http://schemas.microsoft.com/office/powerpoint/2010/main" val="3168815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2419</TotalTime>
  <Words>1113</Words>
  <Application>Microsoft Office PowerPoint</Application>
  <PresentationFormat>Custom</PresentationFormat>
  <Paragraphs>121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Times New Roman</vt:lpstr>
      <vt:lpstr>Presentations (Wide Screen)</vt:lpstr>
      <vt:lpstr>Agile Methodologies Redux</vt:lpstr>
      <vt:lpstr>License, Citation and Acknowledgements</vt:lpstr>
      <vt:lpstr>Outline</vt:lpstr>
      <vt:lpstr>More on Epic, Story, Task</vt:lpstr>
      <vt:lpstr>Epic, Story, Task Review</vt:lpstr>
      <vt:lpstr>Definition of Done</vt:lpstr>
      <vt:lpstr>Definition of Done</vt:lpstr>
      <vt:lpstr>Refining Our Epic</vt:lpstr>
      <vt:lpstr>Refining Our Epic</vt:lpstr>
      <vt:lpstr>Agile Estimation</vt:lpstr>
      <vt:lpstr>How To Get Better</vt:lpstr>
      <vt:lpstr>Strategy for Incremental Productivity Improvements</vt:lpstr>
      <vt:lpstr>Productivity and Sustainability Improvement Planning (PSIP)  Examples: EXAALT &amp; MPICH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215</cp:revision>
  <cp:lastPrinted>2017-11-02T18:35:01Z</cp:lastPrinted>
  <dcterms:created xsi:type="dcterms:W3CDTF">2018-11-06T17:28:56Z</dcterms:created>
  <dcterms:modified xsi:type="dcterms:W3CDTF">2021-10-03T21:41:42Z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