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60" r:id="rId26"/>
    <p:sldId id="1860"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93" autoAdjust="0"/>
    <p:restoredTop sz="96405" autoAdjust="0"/>
  </p:normalViewPr>
  <p:slideViewPr>
    <p:cSldViewPr snapToGrid="0" showGuides="1">
      <p:cViewPr varScale="1">
        <p:scale>
          <a:sx n="117" d="100"/>
          <a:sy n="117" d="100"/>
        </p:scale>
        <p:origin x="116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10/3/2021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10/3/2021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dirty="0"/>
              <a:t> </a:t>
            </a:r>
            <a:r>
              <a:rPr lang="en-US" sz="2000" dirty="0"/>
              <a:t>(she/her)</a:t>
            </a:r>
            <a:br>
              <a:rPr lang="en-US" sz="2000" u="sng" dirty="0"/>
            </a:br>
            <a:r>
              <a:rPr lang="en-US" sz="2000" dirty="0"/>
              <a:t>Los Alamos National Laboratory</a:t>
            </a:r>
          </a:p>
          <a:p>
            <a:pPr>
              <a:spcBef>
                <a:spcPts val="2800"/>
              </a:spcBef>
            </a:pPr>
            <a:r>
              <a:rPr lang="en-US" sz="2000" dirty="0"/>
              <a:t>Better Scientific Software tutorial @ SC21</a:t>
            </a:r>
          </a:p>
          <a:p>
            <a:pPr>
              <a:spcBef>
                <a:spcPts val="2800"/>
              </a:spcBef>
            </a:pPr>
            <a:r>
              <a:rPr lang="en-US" sz="2000" dirty="0"/>
              <a:t>Contributors: David E. Bernholdt (ORNL), Anshu Dubey (ANL), Patricia A. Grubel (LANL), Katherine M. Riley (ANL)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(Morning)</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81584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dirty="0">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8:30 AM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388131303"/>
                  </a:ext>
                </a:extLst>
              </a:tr>
              <a:tr h="370840">
                <a:tc>
                  <a:txBody>
                    <a:bodyPr/>
                    <a:lstStyle/>
                    <a:p>
                      <a:pPr algn="r"/>
                      <a:r>
                        <a:rPr lang="en-US">
                          <a:effectLst/>
                        </a:rPr>
                        <a:t>8:40 AM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dirty="0">
                          <a:effectLst/>
                        </a:rPr>
                        <a:t>Motivation and Overview of Best Practices in HPC Software Development</a:t>
                      </a:r>
                    </a:p>
                  </a:txBody>
                  <a:tcPr marL="114300" marR="114300" marT="76200" marB="76200" anchor="ctr"/>
                </a:tc>
                <a:tc>
                  <a:txBody>
                    <a:bodyPr/>
                    <a:lstStyle/>
                    <a:p>
                      <a:r>
                        <a:rPr lang="en-US" dirty="0">
                          <a:effectLst/>
                        </a:rPr>
                        <a:t>Patricia A. Grubel (LANL)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9:00 AM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Git Workflows</a:t>
                      </a:r>
                    </a:p>
                  </a:txBody>
                  <a:tcPr marL="114300" marR="114300" marT="76200" marB="76200" anchor="ctr"/>
                </a:tc>
                <a:tc>
                  <a:txBody>
                    <a:bodyPr/>
                    <a:lstStyle/>
                    <a:p>
                      <a:r>
                        <a:rPr lang="en-US">
                          <a:effectLst/>
                        </a:rPr>
                        <a:t>Patricia A. Grubel (LANL)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9:30 AM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Agile Methodologies</a:t>
                      </a:r>
                    </a:p>
                  </a:txBody>
                  <a:tcPr marL="114300" marR="114300" marT="76200" marB="76200" anchor="ctr"/>
                </a:tc>
                <a:tc>
                  <a:txBody>
                    <a:bodyPr/>
                    <a:lstStyle/>
                    <a:p>
                      <a:r>
                        <a:rPr lang="en-US" dirty="0">
                          <a:effectLst/>
                        </a:rPr>
                        <a:t>Rinku K. Gupta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10:00 AM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10:30 AM</a:t>
                      </a:r>
                    </a:p>
                  </a:txBody>
                  <a:tcPr marL="114300" marR="114300" marT="76200" marB="76200" anchor="ctr"/>
                </a:tc>
                <a:tc>
                  <a:txBody>
                    <a:bodyPr/>
                    <a:lstStyle/>
                    <a:p>
                      <a:pPr algn="r"/>
                      <a:r>
                        <a:rPr lang="en-US">
                          <a:effectLst/>
                        </a:rPr>
                        <a:t>4</a:t>
                      </a:r>
                    </a:p>
                  </a:txBody>
                  <a:tcPr marL="114300" marR="114300" marT="76200" marB="76200" anchor="ctr"/>
                </a:tc>
                <a:tc>
                  <a:txBody>
                    <a:bodyPr/>
                    <a:lstStyle/>
                    <a:p>
                      <a:r>
                        <a:rPr lang="en-US">
                          <a:effectLst/>
                        </a:rPr>
                        <a:t>Agile Methodologies Redux</a:t>
                      </a:r>
                    </a:p>
                  </a:txBody>
                  <a:tcPr marL="114300" marR="114300" marT="76200" marB="762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Rinku K. </a:t>
                      </a:r>
                      <a:r>
                        <a:rPr lang="en-US">
                          <a:effectLst/>
                        </a:rPr>
                        <a:t>Gupta (ANL)</a:t>
                      </a: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10:45 AM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Scientific Software Design</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11:15 AM</a:t>
                      </a:r>
                    </a:p>
                  </a:txBody>
                  <a:tcPr marL="114300" marR="114300" marT="76200" marB="76200" anchor="ctr"/>
                </a:tc>
                <a:tc>
                  <a:txBody>
                    <a:bodyPr/>
                    <a:lstStyle/>
                    <a:p>
                      <a:pPr algn="r"/>
                      <a:r>
                        <a:rPr lang="en-US">
                          <a:effectLst/>
                        </a:rPr>
                        <a:t>6</a:t>
                      </a:r>
                    </a:p>
                  </a:txBody>
                  <a:tcPr marL="114300" marR="114300" marT="76200" marB="76200" anchor="ctr"/>
                </a:tc>
                <a:tc>
                  <a:txBody>
                    <a:bodyPr/>
                    <a:lstStyle/>
                    <a:p>
                      <a:r>
                        <a:rPr lang="en-US">
                          <a:effectLst/>
                        </a:rPr>
                        <a:t>Improving Reproducibility Through Better Software Practices</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252543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(Afternoon)</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26720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effectLst/>
                      </a:endParaRPr>
                    </a:p>
                  </a:txBody>
                  <a:tcPr marL="114300" marR="114300" marT="76200" marB="76200" anchor="ctr"/>
                </a:tc>
                <a:extLst>
                  <a:ext uri="{0D108BD9-81ED-4DB2-BD59-A6C34878D82A}">
                    <a16:rowId xmlns:a16="http://schemas.microsoft.com/office/drawing/2014/main" val="3541502578"/>
                  </a:ext>
                </a:extLst>
              </a:tr>
              <a:tr h="370840">
                <a:tc>
                  <a:txBody>
                    <a:bodyPr/>
                    <a:lstStyle/>
                    <a:p>
                      <a:pPr algn="r"/>
                      <a:r>
                        <a:rPr lang="en-US">
                          <a:effectLst/>
                        </a:rPr>
                        <a:t>1:00 PM</a:t>
                      </a:r>
                    </a:p>
                  </a:txBody>
                  <a:tcPr marL="114300" marR="114300" marT="76200" marB="76200" anchor="ctr"/>
                </a:tc>
                <a:tc>
                  <a:txBody>
                    <a:bodyPr/>
                    <a:lstStyle/>
                    <a:p>
                      <a:pPr algn="r"/>
                      <a:r>
                        <a:rPr lang="en-US">
                          <a:effectLst/>
                        </a:rPr>
                        <a:t>7</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1:30 PM</a:t>
                      </a:r>
                    </a:p>
                  </a:txBody>
                  <a:tcPr marL="114300" marR="114300" marT="76200" marB="76200" anchor="ctr"/>
                </a:tc>
                <a:tc>
                  <a:txBody>
                    <a:bodyPr/>
                    <a:lstStyle/>
                    <a:p>
                      <a:pPr algn="r"/>
                      <a:r>
                        <a:rPr lang="en-US">
                          <a:effectLst/>
                        </a:rPr>
                        <a:t>8</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1:55 PM</a:t>
                      </a:r>
                    </a:p>
                  </a:txBody>
                  <a:tcPr marL="114300" marR="114300" marT="76200" marB="76200" anchor="ctr"/>
                </a:tc>
                <a:tc>
                  <a:txBody>
                    <a:bodyPr/>
                    <a:lstStyle/>
                    <a:p>
                      <a:pPr algn="r"/>
                      <a:r>
                        <a:rPr lang="en-US">
                          <a:effectLst/>
                        </a:rPr>
                        <a:t>9</a:t>
                      </a:r>
                    </a:p>
                  </a:txBody>
                  <a:tcPr marL="114300" marR="114300" marT="76200" marB="76200" anchor="ctr"/>
                </a:tc>
                <a:tc>
                  <a:txBody>
                    <a:bodyPr/>
                    <a:lstStyle/>
                    <a:p>
                      <a:r>
                        <a:rPr lang="en-US">
                          <a:effectLst/>
                        </a:rPr>
                        <a:t>Testing Complex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2:15 PM</a:t>
                      </a:r>
                    </a:p>
                  </a:txBody>
                  <a:tcPr marL="114300" marR="114300" marT="76200" marB="76200" anchor="ctr"/>
                </a:tc>
                <a:tc>
                  <a:txBody>
                    <a:bodyPr/>
                    <a:lstStyle/>
                    <a:p>
                      <a:pPr algn="r"/>
                      <a:r>
                        <a:rPr lang="en-US">
                          <a:effectLst/>
                        </a:rPr>
                        <a:t>10</a:t>
                      </a:r>
                    </a:p>
                  </a:txBody>
                  <a:tcPr marL="114300" marR="114300" marT="76200" marB="76200" anchor="ctr"/>
                </a:tc>
                <a:tc>
                  <a:txBody>
                    <a:bodyPr/>
                    <a:lstStyle/>
                    <a:p>
                      <a:r>
                        <a:rPr lang="en-US">
                          <a:effectLst/>
                        </a:rPr>
                        <a:t>Refactoring Scientific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3:00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3:30 PM</a:t>
                      </a:r>
                    </a:p>
                  </a:txBody>
                  <a:tcPr marL="114300" marR="114300" marT="76200" marB="76200" anchor="ctr"/>
                </a:tc>
                <a:tc>
                  <a:txBody>
                    <a:bodyPr/>
                    <a:lstStyle/>
                    <a:p>
                      <a:pPr algn="r"/>
                      <a:r>
                        <a:rPr lang="en-US">
                          <a:effectLst/>
                        </a:rPr>
                        <a:t>11</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3:45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a:effectLst/>
                        </a:rPr>
                        <a:t>Hands-on &amp; Discussion</a:t>
                      </a: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5:00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Adjourn</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98612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2754</TotalTime>
  <Words>2968</Words>
  <Application>Microsoft Office PowerPoint</Application>
  <PresentationFormat>Custom</PresentationFormat>
  <Paragraphs>347</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 (Morning)</vt:lpstr>
      <vt:lpstr>Agenda (Afternoon)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385</cp:revision>
  <cp:lastPrinted>2017-11-02T18:35:01Z</cp:lastPrinted>
  <dcterms:created xsi:type="dcterms:W3CDTF">2018-11-06T17:28:56Z</dcterms:created>
  <dcterms:modified xsi:type="dcterms:W3CDTF">2021-10-03T21:41:44Z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