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8"/>
  </p:notesMasterIdLst>
  <p:handoutMasterIdLst>
    <p:handoutMasterId r:id="rId29"/>
  </p:handoutMasterIdLst>
  <p:sldIdLst>
    <p:sldId id="523" r:id="rId5"/>
    <p:sldId id="554" r:id="rId6"/>
    <p:sldId id="546" r:id="rId7"/>
    <p:sldId id="309" r:id="rId8"/>
    <p:sldId id="313" r:id="rId9"/>
    <p:sldId id="544" r:id="rId10"/>
    <p:sldId id="314" r:id="rId11"/>
    <p:sldId id="327" r:id="rId12"/>
    <p:sldId id="315" r:id="rId13"/>
    <p:sldId id="316" r:id="rId14"/>
    <p:sldId id="317" r:id="rId15"/>
    <p:sldId id="321" r:id="rId16"/>
    <p:sldId id="545" r:id="rId17"/>
    <p:sldId id="531" r:id="rId18"/>
    <p:sldId id="548" r:id="rId19"/>
    <p:sldId id="325" r:id="rId20"/>
    <p:sldId id="326" r:id="rId21"/>
    <p:sldId id="332" r:id="rId22"/>
    <p:sldId id="550" r:id="rId23"/>
    <p:sldId id="323" r:id="rId24"/>
    <p:sldId id="551" r:id="rId25"/>
    <p:sldId id="553" r:id="rId26"/>
    <p:sldId id="333" r:id="rId2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940"/>
    <a:srgbClr val="C39C2F"/>
    <a:srgbClr val="C59C27"/>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85" autoAdjust="0"/>
    <p:restoredTop sz="95779" autoAdjust="0"/>
  </p:normalViewPr>
  <p:slideViewPr>
    <p:cSldViewPr snapToGrid="0" showGuides="1">
      <p:cViewPr varScale="1">
        <p:scale>
          <a:sx n="114" d="100"/>
          <a:sy n="114" d="100"/>
        </p:scale>
        <p:origin x="608"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9/16/21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9/16/21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68437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285743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From the website: </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Project is a community of developers, users and </a:t>
            </a:r>
            <a:r>
              <a:rPr lang="en-US" sz="1200" b="0" i="1" u="none" strike="noStrike" kern="1200" dirty="0">
                <a:solidFill>
                  <a:schemeClr val="tx1"/>
                </a:solidFill>
                <a:effectLst/>
                <a:latin typeface="+mn-lt"/>
                <a:ea typeface="+mn-ea"/>
                <a:cs typeface="+mn-cs"/>
                <a:hlinkClick r:id="rId3"/>
              </a:rPr>
              <a:t>user-developers</a:t>
            </a:r>
            <a:r>
              <a:rPr lang="en-US" sz="1200" b="0" i="1" kern="1200" dirty="0">
                <a:solidFill>
                  <a:schemeClr val="tx1"/>
                </a:solidFill>
                <a:effectLst/>
                <a:latin typeface="+mn-lt"/>
                <a:ea typeface="+mn-ea"/>
                <a:cs typeface="+mn-cs"/>
              </a:rPr>
              <a:t> focused on collaborative creation of algorithms and enabling technologies within an object-oriented software framework for the solution of large-scale, complex multi-physics engineering and scientific problems on new and emerging high-performance computing (HPC) architectures.</a:t>
            </a:r>
          </a:p>
          <a:p>
            <a:br>
              <a:rPr lang="en-US" dirty="0"/>
            </a:b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is also a collection of reusable scientific software libraries, known in particular for </a:t>
            </a:r>
            <a:r>
              <a:rPr lang="en-US" sz="1200" b="0" i="1" u="none" strike="noStrike" kern="1200" dirty="0">
                <a:solidFill>
                  <a:schemeClr val="tx1"/>
                </a:solidFill>
                <a:effectLst/>
                <a:latin typeface="+mn-lt"/>
                <a:ea typeface="+mn-ea"/>
                <a:cs typeface="+mn-cs"/>
                <a:hlinkClick r:id="rId3"/>
              </a:rPr>
              <a:t>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non-linear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transient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optimization solvers</a:t>
            </a:r>
            <a:r>
              <a:rPr lang="en-US" sz="1200" b="0" i="1"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hlinkClick r:id="rId3"/>
              </a:rPr>
              <a:t>uncertainty quantification (UQ) solvers</a:t>
            </a:r>
            <a:r>
              <a:rPr lang="en-US" sz="1200" b="0" i="1"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2902190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 High Performance Message Passing Library</a:t>
            </a:r>
          </a:p>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2825016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FleCSI</a:t>
            </a:r>
            <a:r>
              <a:rPr lang="en-US" sz="1200" b="0" i="0" kern="1200" dirty="0">
                <a:solidFill>
                  <a:schemeClr val="tx1"/>
                </a:solidFill>
                <a:effectLst/>
                <a:latin typeface="+mn-lt"/>
                <a:ea typeface="+mn-ea"/>
                <a:cs typeface="+mn-cs"/>
              </a:rPr>
              <a:t> is a compile-time configurable framework designed to support multi-physics application development for current and emerging HPC systems.</a:t>
            </a:r>
          </a:p>
          <a:p>
            <a:r>
              <a:rPr lang="en-US" sz="1200" b="0" i="0" kern="1200" dirty="0">
                <a:solidFill>
                  <a:schemeClr val="tx1"/>
                </a:solidFill>
                <a:effectLst/>
                <a:latin typeface="+mn-lt"/>
                <a:ea typeface="+mn-ea"/>
                <a:cs typeface="+mn-cs"/>
              </a:rPr>
              <a:t>In the diagram there is a 1.x branch only for new releases,  an initial 1.0 release branch with tag 1.0.0 as the initial release and tags 1.0.1, 1.0.2 for bug fixes, when 1.1 feature is release again an initial tag 1.1.0, then bug fix release tags 1.1.1 &amp; 1.1.2 etc. Once a major version goes into maintenance mode and a new major feature branch begins; in this case 2.x and like branches and tags are created for 2.x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3016390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321149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85169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81382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744654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475076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nvie/gitflow"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nvie.com/posts/a-successful-git-branching-mode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open-mpi.org/"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flecsi.github.io/flecsi"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a:xfrm>
            <a:off x="3177632" y="2085962"/>
            <a:ext cx="8292317" cy="3521462"/>
          </a:xfrm>
        </p:spPr>
        <p:txBody>
          <a:bodyPr/>
          <a:lstStyle/>
          <a:p>
            <a:r>
              <a:rPr lang="en-US" u="sng" dirty="0"/>
              <a:t>Patricia Grubel</a:t>
            </a:r>
            <a:r>
              <a:rPr lang="en-US" dirty="0"/>
              <a:t> </a:t>
            </a:r>
            <a:r>
              <a:rPr lang="en-US" sz="2000" dirty="0"/>
              <a:t>(she/her)</a:t>
            </a:r>
            <a:br>
              <a:rPr lang="en-US" sz="2000" dirty="0"/>
            </a:br>
            <a:r>
              <a:rPr lang="en-US" sz="2000" dirty="0"/>
              <a:t>Los Alamos National Laboratory</a:t>
            </a:r>
          </a:p>
          <a:p>
            <a:pPr>
              <a:spcBef>
                <a:spcPts val="2800"/>
              </a:spcBef>
            </a:pPr>
            <a:r>
              <a:rPr lang="en-US" sz="2000" dirty="0"/>
              <a:t>Better Scientific </a:t>
            </a:r>
            <a:r>
              <a:rPr lang="en-US" sz="2000"/>
              <a:t>Software tutorial </a:t>
            </a:r>
            <a:r>
              <a:rPr lang="en-US" sz="2000" dirty="0"/>
              <a:t>@ SC21</a:t>
            </a:r>
          </a:p>
          <a:p>
            <a:pPr>
              <a:spcBef>
                <a:spcPts val="2800"/>
              </a:spcBef>
            </a:pPr>
            <a:r>
              <a:rPr lang="en-US" sz="2000" dirty="0"/>
              <a:t>Contributors: Patricia Grubel (LANL), Rinku K. Gupta (ANL), Jared O’Neal (ANL), James M. </a:t>
            </a:r>
            <a:r>
              <a:rPr lang="en-US" sz="2000" dirty="0" err="1"/>
              <a:t>Willenbring</a:t>
            </a:r>
            <a:r>
              <a:rPr lang="en-US" sz="2000" dirty="0"/>
              <a:t> (SNL)</a:t>
            </a:r>
          </a:p>
          <a:p>
            <a:endParaRPr lang="en-US" dirty="0"/>
          </a:p>
        </p:txBody>
      </p:sp>
      <p:sp>
        <p:nvSpPr>
          <p:cNvPr id="5" name="TextBox 4">
            <a:extLst>
              <a:ext uri="{FF2B5EF4-FFF2-40B4-BE49-F238E27FC236}">
                <a16:creationId xmlns:a16="http://schemas.microsoft.com/office/drawing/2014/main" id="{6C44C913-01E0-4EDB-A13E-CC1676174061}"/>
              </a:ext>
            </a:extLst>
          </p:cNvPr>
          <p:cNvSpPr txBox="1"/>
          <p:nvPr/>
        </p:nvSpPr>
        <p:spPr>
          <a:xfrm>
            <a:off x="10855922" y="5899980"/>
            <a:ext cx="1332903" cy="276999"/>
          </a:xfrm>
          <a:prstGeom prst="rect">
            <a:avLst/>
          </a:prstGeom>
          <a:noFill/>
        </p:spPr>
        <p:txBody>
          <a:bodyPr wrap="square">
            <a:spAutoFit/>
          </a:bodyPr>
          <a:lstStyle/>
          <a:p>
            <a:r>
              <a:rPr lang="en-US" sz="1200" dirty="0"/>
              <a:t>LA-UR-21-25665</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325880"/>
            <a:ext cx="6937083" cy="4047778"/>
          </a:xfrm>
        </p:spPr>
        <p:txBody>
          <a:bodyPr/>
          <a:lstStyle/>
          <a:p>
            <a:pPr marL="0" indent="0">
              <a:buNone/>
            </a:pPr>
            <a:r>
              <a:rPr lang="en-US" dirty="0"/>
              <a:t>Alice integrates first without issue</a:t>
            </a:r>
          </a:p>
          <a:p>
            <a:r>
              <a:rPr lang="en-US" dirty="0"/>
              <a:t>Alice does fast-forward merge to local main</a:t>
            </a:r>
          </a:p>
          <a:p>
            <a:r>
              <a:rPr lang="en-US" dirty="0"/>
              <a:t>Alice deletes local feature branch</a:t>
            </a:r>
          </a:p>
          <a:p>
            <a:r>
              <a:rPr lang="en-US" dirty="0"/>
              <a:t>Alice pushes main to remote</a:t>
            </a:r>
          </a:p>
          <a:p>
            <a:r>
              <a:rPr lang="en-US" dirty="0"/>
              <a:t>Meanwhile, Bob pulls main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
        <p:nvSpPr>
          <p:cNvPr id="5" name="TextBox 4">
            <a:extLst>
              <a:ext uri="{FF2B5EF4-FFF2-40B4-BE49-F238E27FC236}">
                <a16:creationId xmlns:a16="http://schemas.microsoft.com/office/drawing/2014/main" id="{F0447986-B370-3E4F-9C70-E5C2C6496198}"/>
              </a:ext>
            </a:extLst>
          </p:cNvPr>
          <p:cNvSpPr txBox="1"/>
          <p:nvPr/>
        </p:nvSpPr>
        <p:spPr>
          <a:xfrm>
            <a:off x="78241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FEE6FFBE-79DA-2346-BAB2-FBE281071C6E}"/>
              </a:ext>
            </a:extLst>
          </p:cNvPr>
          <p:cNvSpPr txBox="1"/>
          <p:nvPr/>
        </p:nvSpPr>
        <p:spPr>
          <a:xfrm>
            <a:off x="7824152" y="42357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8" name="TextBox 7">
            <a:extLst>
              <a:ext uri="{FF2B5EF4-FFF2-40B4-BE49-F238E27FC236}">
                <a16:creationId xmlns:a16="http://schemas.microsoft.com/office/drawing/2014/main" id="{72669AFB-5412-714C-9DB8-976E00B92639}"/>
              </a:ext>
            </a:extLst>
          </p:cNvPr>
          <p:cNvSpPr txBox="1"/>
          <p:nvPr/>
        </p:nvSpPr>
        <p:spPr>
          <a:xfrm>
            <a:off x="7824152" y="5047616"/>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288372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main</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endParaRPr lang="en-US" sz="1800" dirty="0"/>
          </a:p>
          <a:p>
            <a:r>
              <a:rPr lang="en-US" sz="1800" dirty="0"/>
              <a:t>See </a:t>
            </a:r>
            <a:r>
              <a:rPr lang="en-US" sz="1800" dirty="0">
                <a:hlinkClick r:id="rId3"/>
              </a:rPr>
              <a:t>Atlassian/BitBucket</a:t>
            </a:r>
            <a:r>
              <a:rPr lang="en-US" sz="1800" dirty="0"/>
              <a:t> for a richer Feature Branch Workflow</a:t>
            </a:r>
          </a:p>
          <a:p>
            <a:endParaRPr lang="en-US" sz="18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4">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
        <p:nvSpPr>
          <p:cNvPr id="5" name="TextBox 4">
            <a:extLst>
              <a:ext uri="{FF2B5EF4-FFF2-40B4-BE49-F238E27FC236}">
                <a16:creationId xmlns:a16="http://schemas.microsoft.com/office/drawing/2014/main" id="{AEEEF759-A97D-EE48-B9CD-6A8DF100A3BC}"/>
              </a:ext>
            </a:extLst>
          </p:cNvPr>
          <p:cNvSpPr txBox="1"/>
          <p:nvPr/>
        </p:nvSpPr>
        <p:spPr>
          <a:xfrm>
            <a:off x="79003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E81F1C79-6628-EF4E-B43B-3934FEE0AD37}"/>
              </a:ext>
            </a:extLst>
          </p:cNvPr>
          <p:cNvSpPr txBox="1"/>
          <p:nvPr/>
        </p:nvSpPr>
        <p:spPr>
          <a:xfrm>
            <a:off x="7900352" y="4121023"/>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104FC445-FE31-A848-9D02-6A9B1DC6D745}"/>
              </a:ext>
            </a:extLst>
          </p:cNvPr>
          <p:cNvSpPr txBox="1"/>
          <p:nvPr/>
        </p:nvSpPr>
        <p:spPr>
          <a:xfrm>
            <a:off x="7868284" y="498874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313344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a:t>
            </a:r>
            <a:r>
              <a:rPr lang="en-US" u="sng" dirty="0"/>
              <a:t>infinite lifetime</a:t>
            </a:r>
          </a:p>
          <a:p>
            <a:r>
              <a:rPr lang="en-US" dirty="0"/>
              <a:t>Base off of main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19"/>
            <a:ext cx="5782055" cy="2478024"/>
          </a:xfrm>
          <a:prstGeom prst="rect">
            <a:avLst/>
          </a:prstGeom>
          <a:noFill/>
          <a:ln w="9525">
            <a:noFill/>
            <a:miter lim="800000"/>
            <a:headEnd/>
            <a:tailEnd/>
          </a:ln>
        </p:spPr>
      </p:pic>
      <p:sp>
        <p:nvSpPr>
          <p:cNvPr id="5" name="TextBox 4">
            <a:extLst>
              <a:ext uri="{FF2B5EF4-FFF2-40B4-BE49-F238E27FC236}">
                <a16:creationId xmlns:a16="http://schemas.microsoft.com/office/drawing/2014/main" id="{0DF1C353-B24F-254B-A331-11A408B528ED}"/>
              </a:ext>
            </a:extLst>
          </p:cNvPr>
          <p:cNvSpPr txBox="1"/>
          <p:nvPr/>
        </p:nvSpPr>
        <p:spPr>
          <a:xfrm>
            <a:off x="3607752" y="354881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8855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A3CB-B57C-B94D-8AED-B95D1F80E379}"/>
              </a:ext>
            </a:extLst>
          </p:cNvPr>
          <p:cNvSpPr>
            <a:spLocks noGrp="1"/>
          </p:cNvSpPr>
          <p:nvPr>
            <p:ph type="title"/>
          </p:nvPr>
        </p:nvSpPr>
        <p:spPr/>
        <p:txBody>
          <a:bodyPr/>
          <a:lstStyle/>
          <a:p>
            <a:r>
              <a:rPr lang="en-US" dirty="0"/>
              <a:t>Pull Requests</a:t>
            </a:r>
          </a:p>
        </p:txBody>
      </p:sp>
      <p:sp>
        <p:nvSpPr>
          <p:cNvPr id="3" name="Content Placeholder 2">
            <a:extLst>
              <a:ext uri="{FF2B5EF4-FFF2-40B4-BE49-F238E27FC236}">
                <a16:creationId xmlns:a16="http://schemas.microsoft.com/office/drawing/2014/main" id="{57AFD203-C48A-CC4F-92A6-C42A2A1CC27B}"/>
              </a:ext>
            </a:extLst>
          </p:cNvPr>
          <p:cNvSpPr>
            <a:spLocks noGrp="1"/>
          </p:cNvSpPr>
          <p:nvPr>
            <p:ph idx="1"/>
          </p:nvPr>
        </p:nvSpPr>
        <p:spPr>
          <a:xfrm>
            <a:off x="365760" y="1428557"/>
            <a:ext cx="11369809" cy="4047778"/>
          </a:xfrm>
        </p:spPr>
        <p:txBody>
          <a:bodyPr/>
          <a:lstStyle/>
          <a:p>
            <a:r>
              <a:rPr lang="en-US" dirty="0"/>
              <a:t>Review and testing before merge</a:t>
            </a:r>
          </a:p>
          <a:p>
            <a:pPr lvl="1"/>
            <a:r>
              <a:rPr lang="en-US" dirty="0"/>
              <a:t>Alerts others about changes in branch before merge</a:t>
            </a:r>
          </a:p>
          <a:p>
            <a:pPr lvl="1"/>
            <a:r>
              <a:rPr lang="en-US" dirty="0"/>
              <a:t>Discussions ensue with possible follow up commits</a:t>
            </a:r>
          </a:p>
          <a:p>
            <a:pPr lvl="1"/>
            <a:r>
              <a:rPr lang="en-US" dirty="0"/>
              <a:t>Can request reviewer</a:t>
            </a:r>
          </a:p>
          <a:p>
            <a:r>
              <a:rPr lang="en-US" dirty="0"/>
              <a:t>Set policies for merge</a:t>
            </a:r>
          </a:p>
        </p:txBody>
      </p:sp>
    </p:spTree>
    <p:extLst>
      <p:ext uri="{BB962C8B-B14F-4D97-AF65-F5344CB8AC3E}">
        <p14:creationId xmlns:p14="http://schemas.microsoft.com/office/powerpoint/2010/main" val="81076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19D7-B951-5F48-8FCB-96FFBE6D28E4}"/>
              </a:ext>
            </a:extLst>
          </p:cNvPr>
          <p:cNvSpPr>
            <a:spLocks noGrp="1"/>
          </p:cNvSpPr>
          <p:nvPr>
            <p:ph type="title"/>
          </p:nvPr>
        </p:nvSpPr>
        <p:spPr/>
        <p:txBody>
          <a:bodyPr/>
          <a:lstStyle/>
          <a:p>
            <a:r>
              <a:rPr lang="en-US" dirty="0"/>
              <a:t>GitHub Forks</a:t>
            </a:r>
          </a:p>
        </p:txBody>
      </p:sp>
      <p:sp>
        <p:nvSpPr>
          <p:cNvPr id="3" name="Content Placeholder 2">
            <a:extLst>
              <a:ext uri="{FF2B5EF4-FFF2-40B4-BE49-F238E27FC236}">
                <a16:creationId xmlns:a16="http://schemas.microsoft.com/office/drawing/2014/main" id="{C0791E2B-1593-0C44-AE53-3527DEC6A1DC}"/>
              </a:ext>
            </a:extLst>
          </p:cNvPr>
          <p:cNvSpPr>
            <a:spLocks noGrp="1"/>
          </p:cNvSpPr>
          <p:nvPr>
            <p:ph idx="1"/>
          </p:nvPr>
        </p:nvSpPr>
        <p:spPr>
          <a:xfrm>
            <a:off x="409507" y="1325880"/>
            <a:ext cx="11779318" cy="4047778"/>
          </a:xfrm>
        </p:spPr>
        <p:txBody>
          <a:bodyPr/>
          <a:lstStyle/>
          <a:p>
            <a:r>
              <a:rPr lang="en-US" dirty="0"/>
              <a:t>A “fork” of a repository is a complete copy of another repository, inside a different GitHub account.</a:t>
            </a:r>
          </a:p>
          <a:p>
            <a:pPr lvl="1"/>
            <a:r>
              <a:rPr lang="en-US" dirty="0"/>
              <a:t>Forking requires read access to the main (often referred to as “upstream”) repository</a:t>
            </a:r>
          </a:p>
          <a:p>
            <a:pPr lvl="2"/>
            <a:r>
              <a:rPr lang="en-US" dirty="0"/>
              <a:t>Forks of public repositories are public</a:t>
            </a:r>
          </a:p>
          <a:p>
            <a:pPr lvl="2"/>
            <a:r>
              <a:rPr lang="en-US" dirty="0"/>
              <a:t>Other users can be granted write access to your fork</a:t>
            </a:r>
          </a:p>
          <a:p>
            <a:pPr lvl="2"/>
            <a:r>
              <a:rPr lang="en-US" dirty="0"/>
              <a:t>You cannot fork a fork</a:t>
            </a:r>
          </a:p>
          <a:p>
            <a:pPr lvl="1"/>
            <a:r>
              <a:rPr lang="en-US" dirty="0"/>
              <a:t>Does not copy issues or pull requests</a:t>
            </a:r>
          </a:p>
          <a:p>
            <a:pPr lvl="1"/>
            <a:r>
              <a:rPr lang="en-US" dirty="0"/>
              <a:t>Use branches within your fork (do not modify main)</a:t>
            </a:r>
          </a:p>
          <a:p>
            <a:pPr lvl="1"/>
            <a:r>
              <a:rPr lang="en-US" dirty="0"/>
              <a:t>A pull request (GitLab uses “merge request”) can be used to suggest changes to the upstream repository</a:t>
            </a:r>
          </a:p>
          <a:p>
            <a:pPr lvl="2"/>
            <a:r>
              <a:rPr lang="en-US" dirty="0"/>
              <a:t>Added benefit: pull requests from forks prevent huge numbers of branches on the upstream repository</a:t>
            </a:r>
          </a:p>
        </p:txBody>
      </p:sp>
    </p:spTree>
    <p:extLst>
      <p:ext uri="{BB962C8B-B14F-4D97-AF65-F5344CB8AC3E}">
        <p14:creationId xmlns:p14="http://schemas.microsoft.com/office/powerpoint/2010/main" val="419239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a:xfrm>
            <a:off x="365760" y="411480"/>
            <a:ext cx="11372473" cy="679383"/>
          </a:xfrm>
        </p:spPr>
        <p:txBody>
          <a:bodyPr/>
          <a:lstStyle/>
          <a:p>
            <a:r>
              <a:rPr lang="en-US" dirty="0"/>
              <a:t>Git Workflow Models of Different complexity</a:t>
            </a: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3096" y="1203559"/>
            <a:ext cx="11369809" cy="2517808"/>
          </a:xfrm>
        </p:spPr>
        <p:txBody>
          <a:bodyPr/>
          <a:lstStyle/>
          <a:p>
            <a:pPr marL="0" indent="0">
              <a:buNone/>
            </a:pPr>
            <a:r>
              <a:rPr lang="en-US" b="1" dirty="0"/>
              <a:t>Commonly Known Workflows</a:t>
            </a:r>
          </a:p>
          <a:p>
            <a:r>
              <a:rPr lang="en-US" dirty="0"/>
              <a:t>Git Flow</a:t>
            </a:r>
          </a:p>
          <a:p>
            <a:r>
              <a:rPr lang="en-US" dirty="0" err="1"/>
              <a:t>Github</a:t>
            </a:r>
            <a:r>
              <a:rPr lang="en-US" dirty="0"/>
              <a:t> Flow</a:t>
            </a:r>
          </a:p>
          <a:p>
            <a:r>
              <a:rPr lang="en-US" dirty="0"/>
              <a:t>Gitlab Flow</a:t>
            </a:r>
          </a:p>
          <a:p>
            <a:pPr marL="0" indent="0">
              <a:buNone/>
            </a:pPr>
            <a:endParaRPr lang="en-US" dirty="0"/>
          </a:p>
        </p:txBody>
      </p:sp>
    </p:spTree>
    <p:extLst>
      <p:ext uri="{BB962C8B-B14F-4D97-AF65-F5344CB8AC3E}">
        <p14:creationId xmlns:p14="http://schemas.microsoft.com/office/powerpoint/2010/main" val="4060798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a:xfrm>
            <a:off x="408175" y="174034"/>
            <a:ext cx="11372473" cy="914400"/>
          </a:xfrm>
        </p:spPr>
        <p:txBody>
          <a:bodyPr/>
          <a:lstStyle/>
          <a:p>
            <a:r>
              <a:rPr lang="en-US" dirty="0"/>
              <a:t>Git Flow</a:t>
            </a:r>
          </a:p>
        </p:txBody>
      </p:sp>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411977" y="516171"/>
            <a:ext cx="6500623"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3"/>
              </a:rPr>
              <a:t>Git extensions</a:t>
            </a:r>
            <a:r>
              <a:rPr lang="en-US" dirty="0"/>
              <a:t> to enforce policy</a:t>
            </a:r>
          </a:p>
          <a:p>
            <a:pPr marL="285750" indent="-285750">
              <a:buFont typeface="Arial" panose="020B0604020202020204" pitchFamily="34" charset="0"/>
              <a:buChar char="•"/>
            </a:pPr>
            <a:r>
              <a:rPr lang="en-US" dirty="0"/>
              <a:t>How are develop and main synchronized?</a:t>
            </a:r>
          </a:p>
          <a:p>
            <a:pPr marL="285750" indent="-285750">
              <a:buFont typeface="Arial" panose="020B0604020202020204" pitchFamily="34" charset="0"/>
              <a:buChar char="•"/>
            </a:pPr>
            <a:r>
              <a:rPr lang="en-US" dirty="0"/>
              <a:t>Where do merge conflicts occur and how are they resolved?</a:t>
            </a:r>
          </a:p>
        </p:txBody>
      </p:sp>
      <p:sp>
        <p:nvSpPr>
          <p:cNvPr id="7" name="TextBox 6">
            <a:extLst>
              <a:ext uri="{FF2B5EF4-FFF2-40B4-BE49-F238E27FC236}">
                <a16:creationId xmlns:a16="http://schemas.microsoft.com/office/drawing/2014/main" id="{9EA3B929-9425-9A46-9997-AAEB3D2077BD}"/>
              </a:ext>
            </a:extLst>
          </p:cNvPr>
          <p:cNvSpPr txBox="1"/>
          <p:nvPr/>
        </p:nvSpPr>
        <p:spPr>
          <a:xfrm>
            <a:off x="4891407" y="4758347"/>
            <a:ext cx="7297418" cy="849463"/>
          </a:xfrm>
          <a:prstGeom prst="rect">
            <a:avLst/>
          </a:prstGeom>
          <a:noFill/>
        </p:spPr>
        <p:txBody>
          <a:bodyPr wrap="square" lIns="118872" tIns="91440" rIns="118872" bIns="91440" rtlCol="0" anchor="ctr" anchorCtr="0">
            <a:spAutoFit/>
          </a:bodyPr>
          <a:lstStyle/>
          <a:p>
            <a:pPr algn="l">
              <a:lnSpc>
                <a:spcPct val="90000"/>
              </a:lnSpc>
            </a:pPr>
            <a:r>
              <a:rPr lang="en-US" sz="1600" b="1" dirty="0"/>
              <a:t>Author: </a:t>
            </a:r>
            <a:r>
              <a:rPr lang="en-US" sz="1600" dirty="0"/>
              <a:t>Vincent Driessen</a:t>
            </a:r>
          </a:p>
          <a:p>
            <a:pPr>
              <a:lnSpc>
                <a:spcPct val="90000"/>
              </a:lnSpc>
            </a:pPr>
            <a:r>
              <a:rPr lang="en-US" sz="1600" b="1" dirty="0"/>
              <a:t>Original Blog: </a:t>
            </a:r>
            <a:r>
              <a:rPr lang="en-US" sz="1600" b="1" dirty="0">
                <a:hlinkClick r:id="rId4"/>
              </a:rPr>
              <a:t>https://nvie.com/posts/a-successful-git-branching-model/</a:t>
            </a:r>
            <a:endParaRPr lang="en-US" sz="1600" b="1" dirty="0"/>
          </a:p>
          <a:p>
            <a:pPr>
              <a:lnSpc>
                <a:spcPct val="90000"/>
              </a:lnSpc>
            </a:pPr>
            <a:r>
              <a:rPr lang="en-US" sz="1600" b="1" dirty="0"/>
              <a:t>License: </a:t>
            </a:r>
            <a:r>
              <a:rPr lang="en-US" sz="1600" dirty="0"/>
              <a:t>Creative Commons </a:t>
            </a:r>
            <a:endParaRPr lang="en-US" sz="1600" b="1" dirty="0"/>
          </a:p>
        </p:txBody>
      </p:sp>
      <p:pic>
        <p:nvPicPr>
          <p:cNvPr id="8" name="Picture 7">
            <a:extLst>
              <a:ext uri="{FF2B5EF4-FFF2-40B4-BE49-F238E27FC236}">
                <a16:creationId xmlns:a16="http://schemas.microsoft.com/office/drawing/2014/main" id="{AE3E601E-116A-0D4A-B3F6-EB5C127C6164}"/>
              </a:ext>
            </a:extLst>
          </p:cNvPr>
          <p:cNvPicPr>
            <a:picLocks noChangeAspect="1"/>
          </p:cNvPicPr>
          <p:nvPr/>
        </p:nvPicPr>
        <p:blipFill>
          <a:blip r:embed="rId5"/>
          <a:stretch>
            <a:fillRect/>
          </a:stretch>
        </p:blipFill>
        <p:spPr>
          <a:xfrm>
            <a:off x="7705346" y="5408603"/>
            <a:ext cx="1356767" cy="323577"/>
          </a:xfrm>
          <a:prstGeom prst="rect">
            <a:avLst/>
          </a:prstGeom>
        </p:spPr>
      </p:pic>
      <p:pic>
        <p:nvPicPr>
          <p:cNvPr id="4" name="Picture 3">
            <a:extLst>
              <a:ext uri="{FF2B5EF4-FFF2-40B4-BE49-F238E27FC236}">
                <a16:creationId xmlns:a16="http://schemas.microsoft.com/office/drawing/2014/main" id="{33B98FB3-53C2-B047-8060-0D102CF59E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175" y="665457"/>
            <a:ext cx="4506732" cy="6008976"/>
          </a:xfrm>
          <a:prstGeom prst="rect">
            <a:avLst/>
          </a:prstGeom>
        </p:spPr>
      </p:pic>
      <p:sp>
        <p:nvSpPr>
          <p:cNvPr id="9" name="TextBox 8">
            <a:extLst>
              <a:ext uri="{FF2B5EF4-FFF2-40B4-BE49-F238E27FC236}">
                <a16:creationId xmlns:a16="http://schemas.microsoft.com/office/drawing/2014/main" id="{2802D390-BEBC-A647-AFDC-5E606EA03997}"/>
              </a:ext>
            </a:extLst>
          </p:cNvPr>
          <p:cNvSpPr txBox="1"/>
          <p:nvPr/>
        </p:nvSpPr>
        <p:spPr>
          <a:xfrm>
            <a:off x="3828641" y="730444"/>
            <a:ext cx="822960" cy="295466"/>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800" b="1" dirty="0"/>
              <a:t>  main  </a:t>
            </a:r>
          </a:p>
        </p:txBody>
      </p:sp>
    </p:spTree>
    <p:extLst>
      <p:ext uri="{BB962C8B-B14F-4D97-AF65-F5344CB8AC3E}">
        <p14:creationId xmlns:p14="http://schemas.microsoft.com/office/powerpoint/2010/main" val="153904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8424"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Main Ideas</a:t>
            </a:r>
          </a:p>
          <a:p>
            <a:pPr marL="457200" indent="-457200">
              <a:buFont typeface="+mj-lt"/>
              <a:buAutoNum type="arabicPeriod"/>
            </a:pPr>
            <a:r>
              <a:rPr lang="en-US" sz="2000" dirty="0"/>
              <a:t>All commits in the main branch are </a:t>
            </a:r>
            <a:r>
              <a:rPr lang="en-US" sz="2000" b="1" dirty="0"/>
              <a:t>deployable</a:t>
            </a:r>
          </a:p>
          <a:p>
            <a:pPr marL="457200" indent="-457200">
              <a:buFont typeface="+mj-lt"/>
              <a:buAutoNum type="arabicPeriod"/>
            </a:pPr>
            <a:r>
              <a:rPr lang="en-US" sz="2000" dirty="0"/>
              <a:t>Base feature branches off of main</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main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Main Ideas</a:t>
            </a:r>
          </a:p>
          <a:p>
            <a:r>
              <a:rPr lang="en-US" sz="2000" dirty="0"/>
              <a:t>Main branch is staging area</a:t>
            </a:r>
          </a:p>
          <a:p>
            <a:r>
              <a:rPr lang="en-US" sz="2000" dirty="0"/>
              <a:t>Mature code in main flows downstream into pre-production &amp; production infinite lifetime branches</a:t>
            </a:r>
          </a:p>
          <a:p>
            <a:r>
              <a:rPr lang="en-US" sz="2000" dirty="0"/>
              <a:t>Allow for release branches with downstream flow</a:t>
            </a:r>
          </a:p>
          <a:p>
            <a:pPr lvl="1"/>
            <a:r>
              <a:rPr lang="en-US" dirty="0"/>
              <a:t>Fixes made upstream &amp; merged into main.</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p:txBody>
          <a:bodyPr/>
          <a:lstStyle/>
          <a:p>
            <a:r>
              <a:rPr lang="en-US" dirty="0"/>
              <a:t>Collaboration using Git Workflows for CSE projects</a:t>
            </a:r>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5760" y="868680"/>
            <a:ext cx="11369809" cy="4047778"/>
          </a:xfrm>
        </p:spPr>
        <p:txBody>
          <a:bodyPr/>
          <a:lstStyle/>
          <a:p>
            <a:pPr marL="0" indent="0">
              <a:buNone/>
            </a:pPr>
            <a:endParaRPr lang="en-US" dirty="0"/>
          </a:p>
          <a:p>
            <a:r>
              <a:rPr lang="en-US" dirty="0" err="1"/>
              <a:t>Trilionos</a:t>
            </a:r>
            <a:r>
              <a:rPr lang="en-US" dirty="0"/>
              <a:t> Workflow</a:t>
            </a:r>
          </a:p>
          <a:p>
            <a:r>
              <a:rPr lang="en-US" dirty="0"/>
              <a:t>Open MPI Workflow</a:t>
            </a:r>
          </a:p>
          <a:p>
            <a:r>
              <a:rPr lang="en-US" dirty="0" err="1"/>
              <a:t>Flecsi</a:t>
            </a:r>
            <a:r>
              <a:rPr lang="en-US" dirty="0"/>
              <a:t> Workflow</a:t>
            </a:r>
          </a:p>
          <a:p>
            <a:pPr marL="0" indent="0">
              <a:buNone/>
            </a:pPr>
            <a:endParaRPr lang="en-US" dirty="0"/>
          </a:p>
        </p:txBody>
      </p:sp>
    </p:spTree>
    <p:extLst>
      <p:ext uri="{BB962C8B-B14F-4D97-AF65-F5344CB8AC3E}">
        <p14:creationId xmlns:p14="http://schemas.microsoft.com/office/powerpoint/2010/main" val="64054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1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352613" y="320286"/>
            <a:ext cx="4969247" cy="510356"/>
          </a:xfrm>
        </p:spPr>
        <p:txBody>
          <a:bodyPr/>
          <a:lstStyle/>
          <a:p>
            <a:r>
              <a:rPr lang="en-US" dirty="0"/>
              <a:t>Current Trilinos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3402" y="1146826"/>
            <a:ext cx="6093096" cy="4047778"/>
          </a:xfrm>
        </p:spPr>
        <p:txBody>
          <a:bodyPr/>
          <a:lstStyle/>
          <a:p>
            <a:pPr marL="0" indent="0">
              <a:buNone/>
            </a:pPr>
            <a:r>
              <a:rPr lang="en-US" sz="2000" dirty="0"/>
              <a:t>Test-driven workflow</a:t>
            </a:r>
          </a:p>
          <a:p>
            <a:r>
              <a:rPr lang="en-US" sz="2000" dirty="0"/>
              <a:t>Feature branches start and end with develop</a:t>
            </a:r>
          </a:p>
          <a:p>
            <a:r>
              <a:rPr lang="en-US" sz="2000" dirty="0"/>
              <a:t>All changes to develop must come from GitHub pull requests</a:t>
            </a:r>
          </a:p>
          <a:p>
            <a:r>
              <a:rPr lang="en-US" sz="2000" dirty="0"/>
              <a:t>Feature branches are merged into develop only after passing pull request test suite</a:t>
            </a:r>
          </a:p>
          <a:p>
            <a:r>
              <a:rPr lang="en-US" sz="2000" dirty="0"/>
              <a:t>Change sets from develop are tested daily for integration into master</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69475" y="1198942"/>
            <a:ext cx="3992168" cy="311880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master are in develop</a:t>
            </a:r>
          </a:p>
          <a:p>
            <a:pPr marL="285750" indent="-285750">
              <a:lnSpc>
                <a:spcPct val="90000"/>
              </a:lnSpc>
              <a:spcBef>
                <a:spcPts val="1400"/>
              </a:spcBef>
              <a:buFont typeface="Arial" panose="020B0604020202020204" pitchFamily="34" charset="0"/>
              <a:buChar char="•"/>
            </a:pPr>
            <a:r>
              <a:rPr lang="en-US" sz="2000" dirty="0"/>
              <a:t>Merge conflicts exposed when integrating into develop</a:t>
            </a:r>
          </a:p>
          <a:p>
            <a:pPr marL="285750" indent="-285750">
              <a:lnSpc>
                <a:spcPct val="90000"/>
              </a:lnSpc>
              <a:spcBef>
                <a:spcPts val="1400"/>
              </a:spcBef>
              <a:buFont typeface="Arial" panose="020B0604020202020204" pitchFamily="34" charset="0"/>
              <a:buChar char="•"/>
            </a:pPr>
            <a:r>
              <a:rPr lang="en-US" sz="2000" dirty="0"/>
              <a:t>Merge conflicts never occur when promoting to master</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1141412" y="4819953"/>
            <a:ext cx="49530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1141412" y="5476642"/>
            <a:ext cx="495300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1141412" y="4977623"/>
            <a:ext cx="1047979"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develop</a:t>
            </a:r>
          </a:p>
        </p:txBody>
      </p:sp>
      <p:sp>
        <p:nvSpPr>
          <p:cNvPr id="11" name="TextBox 10">
            <a:extLst>
              <a:ext uri="{FF2B5EF4-FFF2-40B4-BE49-F238E27FC236}">
                <a16:creationId xmlns:a16="http://schemas.microsoft.com/office/drawing/2014/main" id="{2A66388E-2522-D94B-971D-EE362521B81F}"/>
              </a:ext>
            </a:extLst>
          </p:cNvPr>
          <p:cNvSpPr txBox="1"/>
          <p:nvPr/>
        </p:nvSpPr>
        <p:spPr>
          <a:xfrm>
            <a:off x="1146365" y="4368064"/>
            <a:ext cx="945387" cy="433965"/>
          </a:xfrm>
          <a:prstGeom prst="rect">
            <a:avLst/>
          </a:prstGeom>
          <a:noFill/>
        </p:spPr>
        <p:txBody>
          <a:bodyPr wrap="none" lIns="118872" tIns="91440" rIns="118872" bIns="91440" rtlCol="0" anchor="ctr" anchorCtr="0">
            <a:spAutoFit/>
          </a:bodyPr>
          <a:lstStyle/>
          <a:p>
            <a:pPr algn="l">
              <a:lnSpc>
                <a:spcPct val="90000"/>
              </a:lnSpc>
            </a:pPr>
            <a:r>
              <a:rPr lang="en-US" dirty="0"/>
              <a:t>master</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408112" y="5476642"/>
            <a:ext cx="419100" cy="5715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827441" y="6048142"/>
            <a:ext cx="9522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2779712" y="5476642"/>
            <a:ext cx="419100" cy="571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3199041" y="6048142"/>
            <a:ext cx="952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815825" y="618381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203113" y="6183816"/>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sp>
        <p:nvSpPr>
          <p:cNvPr id="28" name="TextBox 27">
            <a:extLst>
              <a:ext uri="{FF2B5EF4-FFF2-40B4-BE49-F238E27FC236}">
                <a16:creationId xmlns:a16="http://schemas.microsoft.com/office/drawing/2014/main" id="{31560B04-5F9B-F341-B649-39BEE5653C29}"/>
              </a:ext>
            </a:extLst>
          </p:cNvPr>
          <p:cNvSpPr txBox="1"/>
          <p:nvPr/>
        </p:nvSpPr>
        <p:spPr>
          <a:xfrm>
            <a:off x="5599111" y="4977622"/>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develop -&gt; master testing</a:t>
            </a:r>
          </a:p>
        </p:txBody>
      </p:sp>
      <p:sp>
        <p:nvSpPr>
          <p:cNvPr id="29" name="TextBox 28">
            <a:extLst>
              <a:ext uri="{FF2B5EF4-FFF2-40B4-BE49-F238E27FC236}">
                <a16:creationId xmlns:a16="http://schemas.microsoft.com/office/drawing/2014/main" id="{66D693F1-5F6A-854F-9641-6AF3EA902FD9}"/>
              </a:ext>
            </a:extLst>
          </p:cNvPr>
          <p:cNvSpPr txBox="1"/>
          <p:nvPr/>
        </p:nvSpPr>
        <p:spPr>
          <a:xfrm>
            <a:off x="5599111" y="5629040"/>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Pull request testing</a:t>
            </a:r>
          </a:p>
        </p:txBody>
      </p:sp>
      <p:cxnSp>
        <p:nvCxnSpPr>
          <p:cNvPr id="31" name="Straight Arrow Connector 30">
            <a:extLst>
              <a:ext uri="{FF2B5EF4-FFF2-40B4-BE49-F238E27FC236}">
                <a16:creationId xmlns:a16="http://schemas.microsoft.com/office/drawing/2014/main" id="{C45F68CD-797A-6040-B616-ECAC8C712BEC}"/>
              </a:ext>
            </a:extLst>
          </p:cNvPr>
          <p:cNvCxnSpPr>
            <a:cxnSpLocks/>
          </p:cNvCxnSpPr>
          <p:nvPr/>
        </p:nvCxnSpPr>
        <p:spPr>
          <a:xfrm flipV="1">
            <a:off x="5068885" y="4884769"/>
            <a:ext cx="554357" cy="56957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3C0051-C5C6-A041-899E-E914D60E2402}"/>
              </a:ext>
            </a:extLst>
          </p:cNvPr>
          <p:cNvCxnSpPr>
            <a:cxnSpLocks/>
          </p:cNvCxnSpPr>
          <p:nvPr/>
        </p:nvCxnSpPr>
        <p:spPr>
          <a:xfrm flipV="1">
            <a:off x="4151705" y="5506500"/>
            <a:ext cx="434978" cy="5397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74B2B2-470A-5648-8893-F829A49E0B09}"/>
              </a:ext>
            </a:extLst>
          </p:cNvPr>
          <p:cNvCxnSpPr>
            <a:cxnSpLocks/>
          </p:cNvCxnSpPr>
          <p:nvPr/>
        </p:nvCxnSpPr>
        <p:spPr>
          <a:xfrm flipV="1">
            <a:off x="2766842" y="5505739"/>
            <a:ext cx="434978" cy="54054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F74C51C-F3BB-A941-9437-1C1408FE15CC}"/>
              </a:ext>
            </a:extLst>
          </p:cNvPr>
          <p:cNvSpPr/>
          <p:nvPr/>
        </p:nvSpPr>
        <p:spPr>
          <a:xfrm>
            <a:off x="1377403" y="5421177"/>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6" name="Oval 45">
            <a:extLst>
              <a:ext uri="{FF2B5EF4-FFF2-40B4-BE49-F238E27FC236}">
                <a16:creationId xmlns:a16="http://schemas.microsoft.com/office/drawing/2014/main" id="{BD1D11F2-3EF4-A84B-B188-79CB63A40A9C}"/>
              </a:ext>
            </a:extLst>
          </p:cNvPr>
          <p:cNvSpPr/>
          <p:nvPr/>
        </p:nvSpPr>
        <p:spPr>
          <a:xfrm>
            <a:off x="3177690" y="5431500"/>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7" name="Oval 46">
            <a:extLst>
              <a:ext uri="{FF2B5EF4-FFF2-40B4-BE49-F238E27FC236}">
                <a16:creationId xmlns:a16="http://schemas.microsoft.com/office/drawing/2014/main" id="{6D273ADD-638B-174D-B0D4-C932872B7BB1}"/>
              </a:ext>
            </a:extLst>
          </p:cNvPr>
          <p:cNvSpPr/>
          <p:nvPr/>
        </p:nvSpPr>
        <p:spPr>
          <a:xfrm>
            <a:off x="2749003" y="5437219"/>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8" name="Oval 47">
            <a:extLst>
              <a:ext uri="{FF2B5EF4-FFF2-40B4-BE49-F238E27FC236}">
                <a16:creationId xmlns:a16="http://schemas.microsoft.com/office/drawing/2014/main" id="{DE156C6E-3C60-604E-9F58-44EBA49DA3C4}"/>
              </a:ext>
            </a:extLst>
          </p:cNvPr>
          <p:cNvSpPr/>
          <p:nvPr/>
        </p:nvSpPr>
        <p:spPr>
          <a:xfrm>
            <a:off x="4562324" y="5435950"/>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9" name="Oval 48">
            <a:extLst>
              <a:ext uri="{FF2B5EF4-FFF2-40B4-BE49-F238E27FC236}">
                <a16:creationId xmlns:a16="http://schemas.microsoft.com/office/drawing/2014/main" id="{80D9B3C6-7F22-CD4E-8A72-485D44D3EF5F}"/>
              </a:ext>
            </a:extLst>
          </p:cNvPr>
          <p:cNvSpPr/>
          <p:nvPr/>
        </p:nvSpPr>
        <p:spPr>
          <a:xfrm>
            <a:off x="5007760" y="5435950"/>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0" name="Oval 49">
            <a:extLst>
              <a:ext uri="{FF2B5EF4-FFF2-40B4-BE49-F238E27FC236}">
                <a16:creationId xmlns:a16="http://schemas.microsoft.com/office/drawing/2014/main" id="{4E589F2D-E93E-E248-846C-9EDB96EE0B5A}"/>
              </a:ext>
            </a:extLst>
          </p:cNvPr>
          <p:cNvSpPr/>
          <p:nvPr/>
        </p:nvSpPr>
        <p:spPr>
          <a:xfrm>
            <a:off x="5599111" y="4793703"/>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 name="TextBox 4">
            <a:extLst>
              <a:ext uri="{FF2B5EF4-FFF2-40B4-BE49-F238E27FC236}">
                <a16:creationId xmlns:a16="http://schemas.microsoft.com/office/drawing/2014/main" id="{F6B77418-C007-4747-BEC3-8B196AB8F62D}"/>
              </a:ext>
            </a:extLst>
          </p:cNvPr>
          <p:cNvSpPr txBox="1"/>
          <p:nvPr/>
        </p:nvSpPr>
        <p:spPr>
          <a:xfrm>
            <a:off x="363402" y="630025"/>
            <a:ext cx="2599686"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https://trilinos.github.io/</a:t>
            </a:r>
            <a:endParaRPr lang="en-US" dirty="0"/>
          </a:p>
          <a:p>
            <a:pPr>
              <a:lnSpc>
                <a:spcPct val="90000"/>
              </a:lnSpc>
            </a:pPr>
            <a:endParaRPr lang="en-US" dirty="0"/>
          </a:p>
        </p:txBody>
      </p:sp>
    </p:spTree>
    <p:extLst>
      <p:ext uri="{BB962C8B-B14F-4D97-AF65-F5344CB8AC3E}">
        <p14:creationId xmlns:p14="http://schemas.microsoft.com/office/powerpoint/2010/main" val="1579893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195062" y="184511"/>
            <a:ext cx="11372473" cy="914400"/>
          </a:xfrm>
        </p:spPr>
        <p:txBody>
          <a:bodyPr/>
          <a:lstStyle/>
          <a:p>
            <a:r>
              <a:rPr lang="en-US" dirty="0"/>
              <a:t>Current Open MPI Workflow</a:t>
            </a:r>
            <a:br>
              <a:rPr lang="en-US" dirty="0"/>
            </a:br>
            <a:endParaRPr lang="en-US" sz="2000" b="0" dirty="0"/>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91817" y="1321181"/>
            <a:ext cx="5163933" cy="1788672"/>
          </a:xfrm>
        </p:spPr>
        <p:txBody>
          <a:bodyPr/>
          <a:lstStyle/>
          <a:p>
            <a:pPr marL="0" indent="0">
              <a:buNone/>
            </a:pPr>
            <a:r>
              <a:rPr lang="en-US" sz="2000" dirty="0"/>
              <a:t>Versioning:</a:t>
            </a:r>
          </a:p>
          <a:p>
            <a:pPr marL="0" indent="0">
              <a:buNone/>
            </a:pPr>
            <a:r>
              <a:rPr lang="en-US" sz="2000" dirty="0"/>
              <a:t>Major versions - break compatibility</a:t>
            </a:r>
          </a:p>
          <a:p>
            <a:pPr marL="0" indent="0">
              <a:buNone/>
            </a:pPr>
            <a:r>
              <a:rPr lang="en-US" sz="2000" dirty="0"/>
              <a:t>Minor versions – visible</a:t>
            </a:r>
          </a:p>
          <a:p>
            <a:pPr marL="0" indent="0">
              <a:buNone/>
            </a:pPr>
            <a:r>
              <a:rPr lang="en-US" sz="2000" dirty="0"/>
              <a:t>Releases correct issues</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6065795" y="311449"/>
            <a:ext cx="6359119" cy="613501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Support two most recent releases</a:t>
            </a:r>
          </a:p>
          <a:p>
            <a:pPr marL="285750" indent="-285750">
              <a:lnSpc>
                <a:spcPct val="90000"/>
              </a:lnSpc>
              <a:spcBef>
                <a:spcPts val="1400"/>
              </a:spcBef>
              <a:buFont typeface="Arial" panose="020B0604020202020204" pitchFamily="34" charset="0"/>
              <a:buChar char="•"/>
            </a:pPr>
            <a:r>
              <a:rPr lang="en-US" sz="2000" dirty="0"/>
              <a:t>Issues are addressed on all applicable branches</a:t>
            </a:r>
          </a:p>
          <a:p>
            <a:pPr marL="285750" indent="-285750">
              <a:lnSpc>
                <a:spcPct val="90000"/>
              </a:lnSpc>
              <a:spcBef>
                <a:spcPts val="1400"/>
              </a:spcBef>
              <a:buFont typeface="Arial" panose="020B0604020202020204" pitchFamily="34" charset="0"/>
              <a:buChar char="•"/>
            </a:pPr>
            <a:r>
              <a:rPr lang="en-US" sz="2000" dirty="0"/>
              <a:t>All PR’s reviewed by at least one core developer</a:t>
            </a:r>
          </a:p>
          <a:p>
            <a:pPr marL="285750" indent="-285750">
              <a:lnSpc>
                <a:spcPct val="90000"/>
              </a:lnSpc>
              <a:spcBef>
                <a:spcPts val="1400"/>
              </a:spcBef>
              <a:buFont typeface="Arial" panose="020B0604020202020204" pitchFamily="34" charset="0"/>
              <a:buChar char="•"/>
            </a:pPr>
            <a:r>
              <a:rPr lang="en-US" sz="2000" dirty="0"/>
              <a:t>Master and supported branches work at all times</a:t>
            </a:r>
          </a:p>
          <a:p>
            <a:pPr marL="285750" indent="-285750">
              <a:lnSpc>
                <a:spcPct val="90000"/>
              </a:lnSpc>
              <a:spcBef>
                <a:spcPts val="1400"/>
              </a:spcBef>
              <a:buFont typeface="Arial" panose="020B0604020202020204" pitchFamily="34" charset="0"/>
              <a:buChar char="•"/>
            </a:pPr>
            <a:r>
              <a:rPr lang="en-US" sz="2000" dirty="0"/>
              <a:t>Developers work on master or feature branches depending on complexity of the changes</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CI testing on PR’s for any branch using Jenkins (limited set of compilers,  hardware, tests)</a:t>
            </a:r>
          </a:p>
          <a:p>
            <a:pPr marL="285750" indent="-285750">
              <a:lnSpc>
                <a:spcPct val="90000"/>
              </a:lnSpc>
              <a:spcBef>
                <a:spcPts val="1400"/>
              </a:spcBef>
              <a:buFont typeface="Arial" panose="020B0604020202020204" pitchFamily="34" charset="0"/>
              <a:buChar char="•"/>
            </a:pPr>
            <a:r>
              <a:rPr lang="en-US" sz="2000" dirty="0"/>
              <a:t>Nightly testing on all branches using community-build MTT framework (more complex set of compilers, hardware, tests)</a:t>
            </a:r>
          </a:p>
          <a:p>
            <a:pPr marL="285750" indent="-285750">
              <a:lnSpc>
                <a:spcPct val="90000"/>
              </a:lnSpc>
              <a:spcBef>
                <a:spcPts val="1400"/>
              </a:spcBef>
              <a:buFont typeface="Arial" panose="020B0604020202020204" pitchFamily="34" charset="0"/>
              <a:buChar char="•"/>
            </a:pPr>
            <a:r>
              <a:rPr lang="en-US" sz="2000" dirty="0"/>
              <a:t>Additional testing for release candidates</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360608" y="3641380"/>
            <a:ext cx="552069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341333" y="4700247"/>
            <a:ext cx="5539965" cy="44849"/>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364158" y="4273157"/>
            <a:ext cx="2779222"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Latest supported release</a:t>
            </a:r>
          </a:p>
        </p:txBody>
      </p:sp>
      <p:sp>
        <p:nvSpPr>
          <p:cNvPr id="11" name="TextBox 10">
            <a:extLst>
              <a:ext uri="{FF2B5EF4-FFF2-40B4-BE49-F238E27FC236}">
                <a16:creationId xmlns:a16="http://schemas.microsoft.com/office/drawing/2014/main" id="{2A66388E-2522-D94B-971D-EE362521B81F}"/>
              </a:ext>
            </a:extLst>
          </p:cNvPr>
          <p:cNvSpPr txBox="1"/>
          <p:nvPr/>
        </p:nvSpPr>
        <p:spPr>
          <a:xfrm>
            <a:off x="413308" y="3151337"/>
            <a:ext cx="945387" cy="433965"/>
          </a:xfrm>
          <a:prstGeom prst="rect">
            <a:avLst/>
          </a:prstGeom>
          <a:noFill/>
        </p:spPr>
        <p:txBody>
          <a:bodyPr wrap="none" lIns="118872" tIns="91440" rIns="118872" bIns="91440" rtlCol="0" anchor="ctr" anchorCtr="0">
            <a:spAutoFit/>
          </a:bodyPr>
          <a:lstStyle/>
          <a:p>
            <a:pPr algn="l">
              <a:lnSpc>
                <a:spcPct val="90000"/>
              </a:lnSpc>
            </a:pPr>
            <a:r>
              <a:rPr lang="en-US" dirty="0"/>
              <a:t>master</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020493" y="5188518"/>
            <a:ext cx="402463" cy="565607"/>
          </a:xfrm>
          <a:prstGeom prst="line">
            <a:avLst/>
          </a:prstGeom>
          <a:ln w="381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388823" y="5740664"/>
            <a:ext cx="100887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3596253" y="3659623"/>
            <a:ext cx="439736" cy="2071043"/>
          </a:xfrm>
          <a:prstGeom prst="line">
            <a:avLst/>
          </a:prstGeom>
          <a:ln w="381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4035989" y="5726899"/>
            <a:ext cx="857379" cy="13765"/>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305708" y="5856769"/>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911152" y="5873997"/>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cxnSp>
        <p:nvCxnSpPr>
          <p:cNvPr id="30" name="Straight Arrow Connector 29">
            <a:extLst>
              <a:ext uri="{FF2B5EF4-FFF2-40B4-BE49-F238E27FC236}">
                <a16:creationId xmlns:a16="http://schemas.microsoft.com/office/drawing/2014/main" id="{79EF9AC5-022A-7249-BB3D-AAFB60DAAB2B}"/>
              </a:ext>
            </a:extLst>
          </p:cNvPr>
          <p:cNvCxnSpPr>
            <a:cxnSpLocks/>
          </p:cNvCxnSpPr>
          <p:nvPr/>
        </p:nvCxnSpPr>
        <p:spPr>
          <a:xfrm>
            <a:off x="378119" y="4220113"/>
            <a:ext cx="5503179" cy="35553"/>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2F6115C-C99A-1C49-9AE9-4FCB8493568C}"/>
              </a:ext>
            </a:extLst>
          </p:cNvPr>
          <p:cNvSpPr txBox="1"/>
          <p:nvPr/>
        </p:nvSpPr>
        <p:spPr>
          <a:xfrm>
            <a:off x="368903" y="3733306"/>
            <a:ext cx="5633536"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7030A0"/>
                </a:solidFill>
              </a:rPr>
              <a:t>Upcoming release (if exists)</a:t>
            </a:r>
          </a:p>
        </p:txBody>
      </p:sp>
      <p:cxnSp>
        <p:nvCxnSpPr>
          <p:cNvPr id="33" name="Straight Arrow Connector 32">
            <a:extLst>
              <a:ext uri="{FF2B5EF4-FFF2-40B4-BE49-F238E27FC236}">
                <a16:creationId xmlns:a16="http://schemas.microsoft.com/office/drawing/2014/main" id="{CDB1F43E-DB9D-CE47-99D1-4B1A6601131A}"/>
              </a:ext>
            </a:extLst>
          </p:cNvPr>
          <p:cNvCxnSpPr>
            <a:cxnSpLocks/>
          </p:cNvCxnSpPr>
          <p:nvPr/>
        </p:nvCxnSpPr>
        <p:spPr>
          <a:xfrm>
            <a:off x="413308" y="5172982"/>
            <a:ext cx="5520690" cy="31073"/>
          </a:xfrm>
          <a:prstGeom prst="straightConnector1">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7F196DA-AD7B-2642-B0FD-4C7E45C83124}"/>
              </a:ext>
            </a:extLst>
          </p:cNvPr>
          <p:cNvSpPr txBox="1"/>
          <p:nvPr/>
        </p:nvSpPr>
        <p:spPr>
          <a:xfrm>
            <a:off x="374167" y="4686374"/>
            <a:ext cx="3048527" cy="433965"/>
          </a:xfrm>
          <a:prstGeom prst="rect">
            <a:avLst/>
          </a:prstGeom>
          <a:noFill/>
        </p:spPr>
        <p:txBody>
          <a:bodyPr wrap="none" lIns="118872" tIns="91440" rIns="118872" bIns="91440" rtlCol="0" anchor="ctr" anchorCtr="0">
            <a:spAutoFit/>
          </a:bodyPr>
          <a:lstStyle/>
          <a:p>
            <a:pPr algn="l">
              <a:lnSpc>
                <a:spcPct val="90000"/>
              </a:lnSpc>
            </a:pPr>
            <a:r>
              <a:rPr lang="en-US" dirty="0">
                <a:solidFill>
                  <a:schemeClr val="accent3"/>
                </a:solidFill>
              </a:rPr>
              <a:t>Previous supported release</a:t>
            </a:r>
          </a:p>
        </p:txBody>
      </p:sp>
      <p:cxnSp>
        <p:nvCxnSpPr>
          <p:cNvPr id="36" name="Straight Arrow Connector 35">
            <a:extLst>
              <a:ext uri="{FF2B5EF4-FFF2-40B4-BE49-F238E27FC236}">
                <a16:creationId xmlns:a16="http://schemas.microsoft.com/office/drawing/2014/main" id="{CB38AE10-B31D-F940-B4D3-9345E3B7B096}"/>
              </a:ext>
            </a:extLst>
          </p:cNvPr>
          <p:cNvCxnSpPr>
            <a:cxnSpLocks/>
          </p:cNvCxnSpPr>
          <p:nvPr/>
        </p:nvCxnSpPr>
        <p:spPr>
          <a:xfrm flipV="1">
            <a:off x="2386698" y="5197639"/>
            <a:ext cx="1139782" cy="54302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8A4794-3301-F54A-BA06-A8E1B53E26A1}"/>
              </a:ext>
            </a:extLst>
          </p:cNvPr>
          <p:cNvCxnSpPr>
            <a:cxnSpLocks/>
            <a:endCxn id="40" idx="4"/>
          </p:cNvCxnSpPr>
          <p:nvPr/>
        </p:nvCxnSpPr>
        <p:spPr>
          <a:xfrm flipV="1">
            <a:off x="2397693" y="4740130"/>
            <a:ext cx="1051139" cy="1000534"/>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8573F4-A972-C04E-8107-371767DAAEFC}"/>
              </a:ext>
            </a:extLst>
          </p:cNvPr>
          <p:cNvCxnSpPr>
            <a:cxnSpLocks/>
            <a:endCxn id="56" idx="3"/>
          </p:cNvCxnSpPr>
          <p:nvPr/>
        </p:nvCxnSpPr>
        <p:spPr>
          <a:xfrm flipV="1">
            <a:off x="4893368" y="3675713"/>
            <a:ext cx="662382" cy="2054953"/>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629AD0-93FA-5F4B-9B9C-B4FC498B19E2}"/>
              </a:ext>
            </a:extLst>
          </p:cNvPr>
          <p:cNvCxnSpPr>
            <a:cxnSpLocks/>
            <a:endCxn id="55" idx="3"/>
          </p:cNvCxnSpPr>
          <p:nvPr/>
        </p:nvCxnSpPr>
        <p:spPr>
          <a:xfrm flipV="1">
            <a:off x="4893368" y="4309585"/>
            <a:ext cx="718668" cy="1431079"/>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B86A8A-B7E6-EA45-BC3A-0CC09F6C659C}"/>
              </a:ext>
            </a:extLst>
          </p:cNvPr>
          <p:cNvSpPr txBox="1"/>
          <p:nvPr/>
        </p:nvSpPr>
        <p:spPr>
          <a:xfrm>
            <a:off x="754265" y="5776266"/>
            <a:ext cx="54150" cy="515892"/>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52" name="Oval 51">
            <a:extLst>
              <a:ext uri="{FF2B5EF4-FFF2-40B4-BE49-F238E27FC236}">
                <a16:creationId xmlns:a16="http://schemas.microsoft.com/office/drawing/2014/main" id="{8844B497-99CC-F248-8BF0-B68BE4D7B952}"/>
              </a:ext>
            </a:extLst>
          </p:cNvPr>
          <p:cNvSpPr/>
          <p:nvPr/>
        </p:nvSpPr>
        <p:spPr>
          <a:xfrm flipH="1">
            <a:off x="3427650" y="5126392"/>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55" name="Oval 54">
            <a:extLst>
              <a:ext uri="{FF2B5EF4-FFF2-40B4-BE49-F238E27FC236}">
                <a16:creationId xmlns:a16="http://schemas.microsoft.com/office/drawing/2014/main" id="{09FEDEDC-F9CE-1E42-BF5E-1F9DF6E5AF62}"/>
              </a:ext>
            </a:extLst>
          </p:cNvPr>
          <p:cNvSpPr/>
          <p:nvPr/>
        </p:nvSpPr>
        <p:spPr>
          <a:xfrm>
            <a:off x="5600133" y="4242374"/>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6" name="Oval 55">
            <a:extLst>
              <a:ext uri="{FF2B5EF4-FFF2-40B4-BE49-F238E27FC236}">
                <a16:creationId xmlns:a16="http://schemas.microsoft.com/office/drawing/2014/main" id="{4B0493E5-FD11-2A4F-8144-3FCE8E0F392D}"/>
              </a:ext>
            </a:extLst>
          </p:cNvPr>
          <p:cNvSpPr/>
          <p:nvPr/>
        </p:nvSpPr>
        <p:spPr>
          <a:xfrm>
            <a:off x="5543847" y="3608502"/>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34" name="Title 1">
            <a:extLst>
              <a:ext uri="{FF2B5EF4-FFF2-40B4-BE49-F238E27FC236}">
                <a16:creationId xmlns:a16="http://schemas.microsoft.com/office/drawing/2014/main" id="{2E105F85-320F-434E-AB49-14019F5FC0D3}"/>
              </a:ext>
            </a:extLst>
          </p:cNvPr>
          <p:cNvSpPr txBox="1">
            <a:spLocks/>
          </p:cNvSpPr>
          <p:nvPr/>
        </p:nvSpPr>
        <p:spPr bwMode="auto">
          <a:xfrm>
            <a:off x="276986" y="650226"/>
            <a:ext cx="4069207" cy="484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hlinkClick r:id="rId3"/>
              </a:rPr>
              <a:t>https://www.open-mpi.org</a:t>
            </a:r>
            <a:endParaRPr lang="en-US" sz="2000" b="0" dirty="0"/>
          </a:p>
        </p:txBody>
      </p:sp>
      <p:sp>
        <p:nvSpPr>
          <p:cNvPr id="40" name="Oval 39">
            <a:extLst>
              <a:ext uri="{FF2B5EF4-FFF2-40B4-BE49-F238E27FC236}">
                <a16:creationId xmlns:a16="http://schemas.microsoft.com/office/drawing/2014/main" id="{B8268F3D-B632-F842-987C-AAB3E93D7876}"/>
              </a:ext>
            </a:extLst>
          </p:cNvPr>
          <p:cNvSpPr/>
          <p:nvPr/>
        </p:nvSpPr>
        <p:spPr>
          <a:xfrm flipH="1">
            <a:off x="3400460" y="4668883"/>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Tree>
    <p:extLst>
      <p:ext uri="{BB962C8B-B14F-4D97-AF65-F5344CB8AC3E}">
        <p14:creationId xmlns:p14="http://schemas.microsoft.com/office/powerpoint/2010/main" val="988609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5934863" y="14514"/>
            <a:ext cx="4456779" cy="914400"/>
          </a:xfrm>
        </p:spPr>
        <p:txBody>
          <a:bodyPr/>
          <a:lstStyle/>
          <a:p>
            <a:r>
              <a:rPr lang="en-US" dirty="0"/>
              <a:t>Current </a:t>
            </a:r>
            <a:r>
              <a:rPr lang="en-US" dirty="0" err="1"/>
              <a:t>FleCSI</a:t>
            </a:r>
            <a:r>
              <a:rPr lang="en-US" dirty="0"/>
              <a:t> Workflow</a:t>
            </a:r>
          </a:p>
        </p:txBody>
      </p:sp>
      <p:sp>
        <p:nvSpPr>
          <p:cNvPr id="3" name="TextBox 2">
            <a:extLst>
              <a:ext uri="{FF2B5EF4-FFF2-40B4-BE49-F238E27FC236}">
                <a16:creationId xmlns:a16="http://schemas.microsoft.com/office/drawing/2014/main" id="{23B63847-125D-B34C-9EF8-A534C3A462EC}"/>
              </a:ext>
            </a:extLst>
          </p:cNvPr>
          <p:cNvSpPr txBox="1"/>
          <p:nvPr/>
        </p:nvSpPr>
        <p:spPr>
          <a:xfrm>
            <a:off x="6671048" y="415865"/>
            <a:ext cx="2984407"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https://flecsi.github.io/flecsi</a:t>
            </a:r>
            <a:endParaRPr lang="en-US" dirty="0"/>
          </a:p>
          <a:p>
            <a:pPr>
              <a:lnSpc>
                <a:spcPct val="90000"/>
              </a:lnSpc>
            </a:pPr>
            <a:endParaRPr lang="en-US" dirty="0"/>
          </a:p>
        </p:txBody>
      </p:sp>
      <p:sp>
        <p:nvSpPr>
          <p:cNvPr id="15" name="Content Placeholder 2">
            <a:extLst>
              <a:ext uri="{FF2B5EF4-FFF2-40B4-BE49-F238E27FC236}">
                <a16:creationId xmlns:a16="http://schemas.microsoft.com/office/drawing/2014/main" id="{72B339D5-403E-6447-A843-D78C8B0AE452}"/>
              </a:ext>
            </a:extLst>
          </p:cNvPr>
          <p:cNvSpPr txBox="1">
            <a:spLocks/>
          </p:cNvSpPr>
          <p:nvPr/>
        </p:nvSpPr>
        <p:spPr bwMode="auto">
          <a:xfrm>
            <a:off x="5021944" y="928914"/>
            <a:ext cx="6959478" cy="3520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Versioning:</a:t>
            </a:r>
          </a:p>
          <a:p>
            <a:pPr marL="0" indent="0">
              <a:buFont typeface="Arial" charset="0"/>
              <a:buNone/>
            </a:pPr>
            <a:r>
              <a:rPr lang="en-US" sz="2000" b="1" dirty="0"/>
              <a:t>Incompatible</a:t>
            </a:r>
            <a:r>
              <a:rPr lang="en-US" sz="2000" dirty="0"/>
              <a:t> - </a:t>
            </a:r>
            <a:r>
              <a:rPr lang="en-US" sz="2000" b="1" dirty="0" err="1"/>
              <a:t>devel</a:t>
            </a:r>
            <a:r>
              <a:rPr lang="en-US" sz="2000" dirty="0"/>
              <a:t> branch breaks compatibility with previous versions</a:t>
            </a:r>
          </a:p>
          <a:p>
            <a:pPr marL="0" indent="0">
              <a:buFont typeface="Arial" charset="0"/>
              <a:buNone/>
            </a:pPr>
            <a:r>
              <a:rPr lang="en-US" sz="2000" b="1" dirty="0"/>
              <a:t>Feature</a:t>
            </a:r>
            <a:r>
              <a:rPr lang="en-US" sz="2000" dirty="0"/>
              <a:t>  </a:t>
            </a:r>
            <a:r>
              <a:rPr lang="en-US" sz="2000" b="1" dirty="0"/>
              <a:t>(1, 2 …) </a:t>
            </a:r>
            <a:r>
              <a:rPr lang="en-US" sz="2000" dirty="0"/>
              <a:t>named for major version </a:t>
            </a:r>
          </a:p>
          <a:p>
            <a:pPr marL="0" indent="0">
              <a:buFont typeface="Arial" charset="0"/>
              <a:buNone/>
            </a:pPr>
            <a:r>
              <a:rPr lang="en-US" sz="2000" b="1" dirty="0"/>
              <a:t>Release</a:t>
            </a:r>
            <a:r>
              <a:rPr lang="en-US" sz="2000" dirty="0"/>
              <a:t> - </a:t>
            </a:r>
            <a:r>
              <a:rPr lang="en-US" sz="2000" b="1" dirty="0"/>
              <a:t>(1.x, 2.x …) </a:t>
            </a:r>
            <a:r>
              <a:rPr lang="en-US" sz="2000" dirty="0"/>
              <a:t>named for </a:t>
            </a:r>
            <a:r>
              <a:rPr lang="en-US" sz="2000" dirty="0" err="1"/>
              <a:t>major.minor</a:t>
            </a:r>
            <a:r>
              <a:rPr lang="en-US" sz="2000" dirty="0"/>
              <a:t> version, correct issues, tags used for bug fixes.</a:t>
            </a:r>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p:txBody>
      </p:sp>
      <p:pic>
        <p:nvPicPr>
          <p:cNvPr id="1026" name="Picture 2">
            <a:extLst>
              <a:ext uri="{FF2B5EF4-FFF2-40B4-BE49-F238E27FC236}">
                <a16:creationId xmlns:a16="http://schemas.microsoft.com/office/drawing/2014/main" id="{02FBD5DB-813A-8343-814F-DC29A6A31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 r="82" b="9990"/>
          <a:stretch/>
        </p:blipFill>
        <p:spPr bwMode="auto">
          <a:xfrm>
            <a:off x="1559858" y="0"/>
            <a:ext cx="2337811" cy="68734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43F4D4E-2D79-A94D-9AE3-E68E4B2483AF}"/>
              </a:ext>
            </a:extLst>
          </p:cNvPr>
          <p:cNvSpPr txBox="1"/>
          <p:nvPr/>
        </p:nvSpPr>
        <p:spPr>
          <a:xfrm>
            <a:off x="5021944" y="3246431"/>
            <a:ext cx="7207818" cy="2744341"/>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supported branches work at all times</a:t>
            </a:r>
          </a:p>
          <a:p>
            <a:pPr marL="285750" indent="-285750">
              <a:lnSpc>
                <a:spcPct val="90000"/>
              </a:lnSpc>
              <a:spcBef>
                <a:spcPts val="1400"/>
              </a:spcBef>
              <a:buFont typeface="Arial" panose="020B0604020202020204" pitchFamily="34" charset="0"/>
              <a:buChar char="•"/>
            </a:pPr>
            <a:r>
              <a:rPr lang="en-US" sz="2000" dirty="0"/>
              <a:t>Merge Requests are tested and reviewed</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Customized unit-testing framework based on Google Test</a:t>
            </a:r>
          </a:p>
          <a:p>
            <a:pPr marL="285750" indent="-285750">
              <a:lnSpc>
                <a:spcPct val="90000"/>
              </a:lnSpc>
              <a:spcBef>
                <a:spcPts val="1400"/>
              </a:spcBef>
              <a:buFont typeface="Arial" panose="020B0604020202020204" pitchFamily="34" charset="0"/>
              <a:buChar char="•"/>
            </a:pPr>
            <a:r>
              <a:rPr lang="en-US" sz="2000" dirty="0"/>
              <a:t>Special</a:t>
            </a:r>
            <a:r>
              <a:rPr lang="en-US" sz="2000" i="1" dirty="0"/>
              <a:t> </a:t>
            </a:r>
            <a:r>
              <a:rPr lang="en-US" sz="2000" i="1" dirty="0" err="1"/>
              <a:t>gitlab</a:t>
            </a:r>
            <a:r>
              <a:rPr lang="en-US" sz="2000" i="1" dirty="0"/>
              <a:t>-ci</a:t>
            </a:r>
            <a:r>
              <a:rPr lang="en-US" sz="2000" dirty="0"/>
              <a:t> branch - images and configuration files</a:t>
            </a:r>
          </a:p>
        </p:txBody>
      </p:sp>
    </p:spTree>
    <p:extLst>
      <p:ext uri="{BB962C8B-B14F-4D97-AF65-F5344CB8AC3E}">
        <p14:creationId xmlns:p14="http://schemas.microsoft.com/office/powerpoint/2010/main" val="1078927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Considerations for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main),</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6999"/>
            <a:ext cx="8802954" cy="4841291"/>
          </a:xfrm>
        </p:spPr>
        <p:txBody>
          <a:bodyPr/>
          <a:lstStyle/>
          <a:p>
            <a:r>
              <a:rPr lang="en-US" dirty="0"/>
              <a:t>Goal using Version Control with Git</a:t>
            </a:r>
          </a:p>
          <a:p>
            <a:r>
              <a:rPr lang="en-US" dirty="0"/>
              <a:t>Git Workflow Mechanisms for Collaboration</a:t>
            </a:r>
          </a:p>
          <a:p>
            <a:pPr lvl="1"/>
            <a:r>
              <a:rPr lang="en-US" dirty="0"/>
              <a:t>Branches</a:t>
            </a:r>
          </a:p>
          <a:p>
            <a:pPr lvl="1"/>
            <a:r>
              <a:rPr lang="en-US" dirty="0"/>
              <a:t>Pull Requests</a:t>
            </a:r>
          </a:p>
          <a:p>
            <a:pPr lvl="1"/>
            <a:r>
              <a:rPr lang="en-US" dirty="0"/>
              <a:t>Forks</a:t>
            </a:r>
          </a:p>
          <a:p>
            <a:r>
              <a:rPr lang="en-US" dirty="0"/>
              <a:t>Code Review </a:t>
            </a:r>
            <a:r>
              <a:rPr lang="en-US" dirty="0">
                <a:solidFill>
                  <a:schemeClr val="accent4"/>
                </a:solidFill>
              </a:rPr>
              <a:t>TBD</a:t>
            </a:r>
          </a:p>
          <a:p>
            <a:r>
              <a:rPr lang="en-US" dirty="0"/>
              <a:t>Exposure to workflows of different complexity</a:t>
            </a:r>
          </a:p>
          <a:p>
            <a:r>
              <a:rPr lang="en-US" dirty="0"/>
              <a:t>Collaboration using Git Workflows for CSE projects</a:t>
            </a:r>
          </a:p>
          <a:p>
            <a:r>
              <a:rPr lang="en-US" dirty="0"/>
              <a:t>What to think about when evaluating different workflows</a:t>
            </a:r>
          </a:p>
          <a:p>
            <a:r>
              <a:rPr lang="en-US" dirty="0"/>
              <a:t>Extra:  Heat Equation Example Workflow</a:t>
            </a:r>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1875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6999"/>
            <a:ext cx="8802954" cy="4841291"/>
          </a:xfrm>
        </p:spPr>
        <p:txBody>
          <a:bodyPr/>
          <a:lstStyle/>
          <a:p>
            <a:pPr marL="0" indent="0">
              <a:buNone/>
            </a:pPr>
            <a:r>
              <a:rPr lang="en-US" dirty="0"/>
              <a:t>Development teams would like to use version control to collaborate productively and ensure correct code.</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409507" y="1210897"/>
            <a:ext cx="11369809" cy="4047778"/>
          </a:xfrm>
        </p:spPr>
        <p:txBody>
          <a:bodyPr/>
          <a:lstStyle/>
          <a:p>
            <a:pPr marL="0" indent="0">
              <a:buNone/>
            </a:pPr>
            <a:r>
              <a:rPr lang="en-US" dirty="0"/>
              <a:t>This process of collaborating </a:t>
            </a:r>
            <a:r>
              <a:rPr lang="en-US" i="1" dirty="0"/>
              <a:t>via</a:t>
            </a:r>
            <a:r>
              <a:rPr lang="en-US" dirty="0"/>
              <a:t> Git is called the </a:t>
            </a:r>
            <a:r>
              <a:rPr lang="en-US" b="1" dirty="0"/>
              <a:t>Centralized</a:t>
            </a:r>
            <a:r>
              <a:rPr lang="en-US" dirty="0"/>
              <a:t> </a:t>
            </a:r>
            <a:r>
              <a:rPr lang="en-US" b="1" dirty="0"/>
              <a:t>Workflow</a:t>
            </a:r>
          </a:p>
          <a:p>
            <a:r>
              <a:rPr lang="en-US" dirty="0"/>
              <a:t>See </a:t>
            </a:r>
            <a:r>
              <a:rPr lang="en-US" dirty="0">
                <a:hlinkClick r:id="rId3"/>
              </a:rPr>
              <a:t>Atlassian/BitBucket</a:t>
            </a:r>
            <a:r>
              <a:rPr lang="en-US" dirty="0"/>
              <a:t> for more information</a:t>
            </a:r>
          </a:p>
          <a:p>
            <a:r>
              <a:rPr lang="en-US" dirty="0"/>
              <a:t>“Simple” to learn and “easy” to use</a:t>
            </a:r>
          </a:p>
          <a:p>
            <a:r>
              <a:rPr lang="en-US" dirty="0"/>
              <a:t>Leverages local vs. remote repo dimension</a:t>
            </a:r>
          </a:p>
          <a:p>
            <a:pPr lvl="1"/>
            <a:r>
              <a:rPr lang="en-US" dirty="0"/>
              <a:t>Integration in local repo when local repos interact with remote repo</a:t>
            </a:r>
          </a:p>
          <a:p>
            <a:r>
              <a:rPr lang="en-US" dirty="0"/>
              <a:t>What if you have many team members?</a:t>
            </a:r>
          </a:p>
          <a:p>
            <a:r>
              <a:rPr lang="en-US" dirty="0"/>
              <a:t>What if developers only push once a month?</a:t>
            </a:r>
          </a:p>
          <a:p>
            <a:pPr lvl="1"/>
            <a:r>
              <a:rPr lang="en-US" dirty="0"/>
              <a:t>Lengthy development efforts without integrating</a:t>
            </a:r>
          </a:p>
          <a:p>
            <a:pPr lvl="1"/>
            <a:r>
              <a:rPr lang="en-US" dirty="0"/>
              <a:t>Occasional contributors</a:t>
            </a:r>
          </a:p>
          <a:p>
            <a:r>
              <a:rPr lang="en-US" dirty="0"/>
              <a:t>What if team members works on different parts of the code?</a:t>
            </a:r>
          </a:p>
          <a:p>
            <a:r>
              <a:rPr lang="en-US" dirty="0"/>
              <a:t>Working directly on the main branch</a:t>
            </a:r>
          </a:p>
          <a:p>
            <a:pPr marL="0" indent="0">
              <a:buNone/>
            </a:pPr>
            <a:endParaRPr lang="en-US" dirty="0"/>
          </a:p>
        </p:txBody>
      </p:sp>
      <p:sp>
        <p:nvSpPr>
          <p:cNvPr id="4" name="Magnetic Disk 3">
            <a:extLst>
              <a:ext uri="{FF2B5EF4-FFF2-40B4-BE49-F238E27FC236}">
                <a16:creationId xmlns:a16="http://schemas.microsoft.com/office/drawing/2014/main" id="{4003AB91-21BD-E24D-A55D-EF70A605911D}"/>
              </a:ext>
            </a:extLst>
          </p:cNvPr>
          <p:cNvSpPr/>
          <p:nvPr/>
        </p:nvSpPr>
        <p:spPr>
          <a:xfrm>
            <a:off x="9266830" y="2421515"/>
            <a:ext cx="1364776" cy="781334"/>
          </a:xfrm>
          <a:prstGeom prst="flowChartMagneticDisk">
            <a:avLst/>
          </a:prstGeom>
          <a:solidFill>
            <a:schemeClr val="accent3">
              <a:lumMod val="75000"/>
            </a:schemeClr>
          </a:solidFill>
          <a:ln w="19050">
            <a:solidFill>
              <a:schemeClr val="tx2">
                <a:lumMod val="75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Magnetic Disk 5">
            <a:extLst>
              <a:ext uri="{FF2B5EF4-FFF2-40B4-BE49-F238E27FC236}">
                <a16:creationId xmlns:a16="http://schemas.microsoft.com/office/drawing/2014/main" id="{6948B375-82F7-7049-B5AA-00116F19D2AA}"/>
              </a:ext>
            </a:extLst>
          </p:cNvPr>
          <p:cNvSpPr/>
          <p:nvPr/>
        </p:nvSpPr>
        <p:spPr>
          <a:xfrm>
            <a:off x="10361076" y="3957190"/>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Magnetic Disk 6">
            <a:extLst>
              <a:ext uri="{FF2B5EF4-FFF2-40B4-BE49-F238E27FC236}">
                <a16:creationId xmlns:a16="http://schemas.microsoft.com/office/drawing/2014/main" id="{0B080F18-0A50-6945-A242-938F83117D61}"/>
              </a:ext>
            </a:extLst>
          </p:cNvPr>
          <p:cNvSpPr/>
          <p:nvPr/>
        </p:nvSpPr>
        <p:spPr>
          <a:xfrm>
            <a:off x="8126797" y="3927485"/>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Arrow Connector 9">
            <a:extLst>
              <a:ext uri="{FF2B5EF4-FFF2-40B4-BE49-F238E27FC236}">
                <a16:creationId xmlns:a16="http://schemas.microsoft.com/office/drawing/2014/main" id="{241ECF81-3A7A-C740-AD38-24DCB01EA86F}"/>
              </a:ext>
            </a:extLst>
          </p:cNvPr>
          <p:cNvCxnSpPr>
            <a:cxnSpLocks/>
            <a:stCxn id="4" idx="3"/>
            <a:endCxn id="6" idx="1"/>
          </p:cNvCxnSpPr>
          <p:nvPr/>
        </p:nvCxnSpPr>
        <p:spPr>
          <a:xfrm>
            <a:off x="9949218" y="3202849"/>
            <a:ext cx="1094246" cy="75434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5EDA98-2981-5145-B0E6-A0276937426D}"/>
              </a:ext>
            </a:extLst>
          </p:cNvPr>
          <p:cNvCxnSpPr>
            <a:cxnSpLocks/>
            <a:stCxn id="7" idx="1"/>
            <a:endCxn id="4" idx="3"/>
          </p:cNvCxnSpPr>
          <p:nvPr/>
        </p:nvCxnSpPr>
        <p:spPr>
          <a:xfrm flipV="1">
            <a:off x="8809185" y="3202849"/>
            <a:ext cx="1140033" cy="72463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DE27B72-B0FA-034F-9FF4-D07586E6873D}"/>
              </a:ext>
            </a:extLst>
          </p:cNvPr>
          <p:cNvSpPr txBox="1"/>
          <p:nvPr/>
        </p:nvSpPr>
        <p:spPr>
          <a:xfrm>
            <a:off x="8126797" y="4737991"/>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Alice</a:t>
            </a:r>
          </a:p>
        </p:txBody>
      </p:sp>
      <p:sp>
        <p:nvSpPr>
          <p:cNvPr id="28" name="TextBox 27">
            <a:extLst>
              <a:ext uri="{FF2B5EF4-FFF2-40B4-BE49-F238E27FC236}">
                <a16:creationId xmlns:a16="http://schemas.microsoft.com/office/drawing/2014/main" id="{CCB07D9C-2F79-EC48-83EA-602F4D21A434}"/>
              </a:ext>
            </a:extLst>
          </p:cNvPr>
          <p:cNvSpPr txBox="1"/>
          <p:nvPr/>
        </p:nvSpPr>
        <p:spPr>
          <a:xfrm>
            <a:off x="10361076" y="4771025"/>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Bob</a:t>
            </a:r>
          </a:p>
        </p:txBody>
      </p:sp>
      <p:sp>
        <p:nvSpPr>
          <p:cNvPr id="29" name="TextBox 28">
            <a:extLst>
              <a:ext uri="{FF2B5EF4-FFF2-40B4-BE49-F238E27FC236}">
                <a16:creationId xmlns:a16="http://schemas.microsoft.com/office/drawing/2014/main" id="{A2141202-CAD4-5248-9EE0-0EE8E8CB2373}"/>
              </a:ext>
            </a:extLst>
          </p:cNvPr>
          <p:cNvSpPr txBox="1"/>
          <p:nvPr/>
        </p:nvSpPr>
        <p:spPr>
          <a:xfrm>
            <a:off x="9128533" y="2047382"/>
            <a:ext cx="1641369" cy="433965"/>
          </a:xfrm>
          <a:prstGeom prst="rect">
            <a:avLst/>
          </a:prstGeom>
          <a:noFill/>
        </p:spPr>
        <p:txBody>
          <a:bodyPr wrap="square" lIns="118872" tIns="91440" rIns="118872" bIns="91440" rtlCol="0" anchor="ctr" anchorCtr="0">
            <a:spAutoFit/>
          </a:bodyPr>
          <a:lstStyle/>
          <a:p>
            <a:pPr algn="l">
              <a:lnSpc>
                <a:spcPct val="90000"/>
              </a:lnSpc>
            </a:pPr>
            <a:r>
              <a:rPr lang="en-US" dirty="0"/>
              <a:t>Remote repo</a:t>
            </a:r>
          </a:p>
        </p:txBody>
      </p:sp>
    </p:spTree>
    <p:extLst>
      <p:ext uri="{BB962C8B-B14F-4D97-AF65-F5344CB8AC3E}">
        <p14:creationId xmlns:p14="http://schemas.microsoft.com/office/powerpoint/2010/main" val="78869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E873-EED9-BF40-A119-57F778917CEC}"/>
              </a:ext>
            </a:extLst>
          </p:cNvPr>
          <p:cNvSpPr>
            <a:spLocks noGrp="1"/>
          </p:cNvSpPr>
          <p:nvPr>
            <p:ph type="title"/>
          </p:nvPr>
        </p:nvSpPr>
        <p:spPr/>
        <p:txBody>
          <a:bodyPr/>
          <a:lstStyle/>
          <a:p>
            <a:r>
              <a:rPr lang="en-US" dirty="0"/>
              <a:t>Git Workflow Mechanisms for Collaboration</a:t>
            </a:r>
          </a:p>
        </p:txBody>
      </p:sp>
      <p:sp>
        <p:nvSpPr>
          <p:cNvPr id="3" name="Content Placeholder 2">
            <a:extLst>
              <a:ext uri="{FF2B5EF4-FFF2-40B4-BE49-F238E27FC236}">
                <a16:creationId xmlns:a16="http://schemas.microsoft.com/office/drawing/2014/main" id="{28795306-D83A-334F-8568-08D11D98E3E4}"/>
              </a:ext>
            </a:extLst>
          </p:cNvPr>
          <p:cNvSpPr>
            <a:spLocks noGrp="1"/>
          </p:cNvSpPr>
          <p:nvPr>
            <p:ph idx="1"/>
          </p:nvPr>
        </p:nvSpPr>
        <p:spPr>
          <a:xfrm>
            <a:off x="409507" y="1325880"/>
            <a:ext cx="11369809" cy="4047778"/>
          </a:xfrm>
        </p:spPr>
        <p:txBody>
          <a:bodyPr/>
          <a:lstStyle/>
          <a:p>
            <a:r>
              <a:rPr lang="en-US" dirty="0"/>
              <a:t>Branches</a:t>
            </a:r>
          </a:p>
          <a:p>
            <a:pPr lvl="1"/>
            <a:r>
              <a:rPr lang="en-US" dirty="0"/>
              <a:t>Enable separate development for features or fixes on the same repo</a:t>
            </a:r>
          </a:p>
          <a:p>
            <a:pPr lvl="1"/>
            <a:r>
              <a:rPr lang="en-US" dirty="0"/>
              <a:t>Enables different types of Workflows</a:t>
            </a:r>
          </a:p>
          <a:p>
            <a:r>
              <a:rPr lang="en-US" dirty="0"/>
              <a:t>Pull Requests</a:t>
            </a:r>
          </a:p>
          <a:p>
            <a:pPr lvl="1"/>
            <a:r>
              <a:rPr lang="en-US" dirty="0"/>
              <a:t>Enables code review and testing before merge</a:t>
            </a:r>
          </a:p>
          <a:p>
            <a:r>
              <a:rPr lang="en-US" dirty="0"/>
              <a:t>Forks</a:t>
            </a:r>
          </a:p>
          <a:p>
            <a:pPr lvl="1"/>
            <a:r>
              <a:rPr lang="en-US" dirty="0"/>
              <a:t>Enables outside contributors that have read access only</a:t>
            </a:r>
          </a:p>
          <a:p>
            <a:pPr lvl="1"/>
            <a:r>
              <a:rPr lang="en-US" dirty="0"/>
              <a:t>Controls on original repo remains with the team</a:t>
            </a:r>
          </a:p>
          <a:p>
            <a:pPr marL="346075" lvl="1" indent="0">
              <a:buNone/>
            </a:pPr>
            <a:endParaRPr lang="en-US" dirty="0"/>
          </a:p>
        </p:txBody>
      </p:sp>
    </p:spTree>
    <p:extLst>
      <p:ext uri="{BB962C8B-B14F-4D97-AF65-F5344CB8AC3E}">
        <p14:creationId xmlns:p14="http://schemas.microsoft.com/office/powerpoint/2010/main" val="248596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main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main</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
        <p:nvSpPr>
          <p:cNvPr id="9" name="TextBox 8">
            <a:extLst>
              <a:ext uri="{FF2B5EF4-FFF2-40B4-BE49-F238E27FC236}">
                <a16:creationId xmlns:a16="http://schemas.microsoft.com/office/drawing/2014/main" id="{2642A77F-B375-514D-9E15-06AECA02D015}"/>
              </a:ext>
            </a:extLst>
          </p:cNvPr>
          <p:cNvSpPr txBox="1"/>
          <p:nvPr/>
        </p:nvSpPr>
        <p:spPr>
          <a:xfrm>
            <a:off x="7291137" y="1796701"/>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1" name="TextBox 10">
            <a:extLst>
              <a:ext uri="{FF2B5EF4-FFF2-40B4-BE49-F238E27FC236}">
                <a16:creationId xmlns:a16="http://schemas.microsoft.com/office/drawing/2014/main" id="{3DB4311D-A196-274E-ABBB-8884D2A66FB3}"/>
              </a:ext>
            </a:extLst>
          </p:cNvPr>
          <p:cNvSpPr txBox="1"/>
          <p:nvPr/>
        </p:nvSpPr>
        <p:spPr>
          <a:xfrm>
            <a:off x="9691437" y="1770690"/>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2" name="TextBox 11">
            <a:extLst>
              <a:ext uri="{FF2B5EF4-FFF2-40B4-BE49-F238E27FC236}">
                <a16:creationId xmlns:a16="http://schemas.microsoft.com/office/drawing/2014/main" id="{AD230196-1370-8A4E-BD3F-7307C8760FFA}"/>
              </a:ext>
            </a:extLst>
          </p:cNvPr>
          <p:cNvSpPr txBox="1"/>
          <p:nvPr/>
        </p:nvSpPr>
        <p:spPr>
          <a:xfrm>
            <a:off x="9759632"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3" name="TextBox 12">
            <a:extLst>
              <a:ext uri="{FF2B5EF4-FFF2-40B4-BE49-F238E27FC236}">
                <a16:creationId xmlns:a16="http://schemas.microsoft.com/office/drawing/2014/main" id="{D293AE62-09E2-724D-B4FD-6F49A9271FD5}"/>
              </a:ext>
            </a:extLst>
          </p:cNvPr>
          <p:cNvSpPr txBox="1"/>
          <p:nvPr/>
        </p:nvSpPr>
        <p:spPr>
          <a:xfrm>
            <a:off x="7291137"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Tree>
    <p:extLst>
      <p:ext uri="{BB962C8B-B14F-4D97-AF65-F5344CB8AC3E}">
        <p14:creationId xmlns:p14="http://schemas.microsoft.com/office/powerpoint/2010/main" val="273179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Project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r>
              <a:rPr lang="en-US" dirty="0"/>
              <a:t>Workflow policy is needed</a:t>
            </a:r>
          </a:p>
          <a:p>
            <a:pPr lvl="1"/>
            <a:r>
              <a:rPr lang="en-US" dirty="0"/>
              <a:t>Project supported branches and workflows should not be unnecessarily complex</a:t>
            </a:r>
          </a:p>
          <a:p>
            <a:pPr lvl="1"/>
            <a:r>
              <a:rPr lang="en-US" dirty="0"/>
              <a:t>Individuals and sub-teams can leverage more complex models when advantageous</a:t>
            </a:r>
          </a:p>
          <a:p>
            <a:pPr lvl="1"/>
            <a:r>
              <a:rPr lang="en-US" dirty="0"/>
              <a:t>Descriptive names or linked to issue tracking system</a:t>
            </a:r>
          </a:p>
          <a:p>
            <a:pPr lvl="1"/>
            <a:r>
              <a:rPr lang="en-US" dirty="0"/>
              <a:t>Where do branches start and end?</a:t>
            </a:r>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
        <p:nvSpPr>
          <p:cNvPr id="6" name="TextBox 5">
            <a:extLst>
              <a:ext uri="{FF2B5EF4-FFF2-40B4-BE49-F238E27FC236}">
                <a16:creationId xmlns:a16="http://schemas.microsoft.com/office/drawing/2014/main" id="{85FC5AEA-2431-8E4F-8AC3-5F7B6D00284A}"/>
              </a:ext>
            </a:extLst>
          </p:cNvPr>
          <p:cNvSpPr txBox="1"/>
          <p:nvPr/>
        </p:nvSpPr>
        <p:spPr>
          <a:xfrm>
            <a:off x="3112837" y="4367319"/>
            <a:ext cx="1040063"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600" b="1" dirty="0"/>
              <a:t>main</a:t>
            </a:r>
            <a:r>
              <a:rPr lang="en-US" sz="1200" b="1" dirty="0"/>
              <a:t> </a:t>
            </a:r>
          </a:p>
        </p:txBody>
      </p:sp>
    </p:spTree>
    <p:extLst>
      <p:ext uri="{BB962C8B-B14F-4D97-AF65-F5344CB8AC3E}">
        <p14:creationId xmlns:p14="http://schemas.microsoft.com/office/powerpoint/2010/main" val="180892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697314"/>
            <a:ext cx="3572469" cy="5278438"/>
          </a:xfrm>
          <a:prstGeom prst="rect">
            <a:avLst/>
          </a:prstGeom>
        </p:spPr>
      </p:pic>
      <p:sp>
        <p:nvSpPr>
          <p:cNvPr id="5" name="TextBox 4">
            <a:extLst>
              <a:ext uri="{FF2B5EF4-FFF2-40B4-BE49-F238E27FC236}">
                <a16:creationId xmlns:a16="http://schemas.microsoft.com/office/drawing/2014/main" id="{4D623544-D80B-DE44-A9AF-20717D593275}"/>
              </a:ext>
            </a:extLst>
          </p:cNvPr>
          <p:cNvSpPr txBox="1"/>
          <p:nvPr/>
        </p:nvSpPr>
        <p:spPr>
          <a:xfrm>
            <a:off x="7811452" y="4261430"/>
            <a:ext cx="82296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6" name="TextBox 5">
            <a:extLst>
              <a:ext uri="{FF2B5EF4-FFF2-40B4-BE49-F238E27FC236}">
                <a16:creationId xmlns:a16="http://schemas.microsoft.com/office/drawing/2014/main" id="{B65C4322-64FE-B944-AED9-C8749E06B80B}"/>
              </a:ext>
            </a:extLst>
          </p:cNvPr>
          <p:cNvSpPr txBox="1"/>
          <p:nvPr/>
        </p:nvSpPr>
        <p:spPr>
          <a:xfrm>
            <a:off x="7811452" y="2191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D6D37134-F760-9E44-B5F3-B0F1B61D000E}"/>
              </a:ext>
            </a:extLst>
          </p:cNvPr>
          <p:cNvSpPr txBox="1"/>
          <p:nvPr/>
        </p:nvSpPr>
        <p:spPr>
          <a:xfrm>
            <a:off x="7765732" y="4981431"/>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76723876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5141</TotalTime>
  <Words>2019</Words>
  <Application>Microsoft Macintosh PowerPoint</Application>
  <PresentationFormat>Custom</PresentationFormat>
  <Paragraphs>278</Paragraphs>
  <Slides>23</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Calibri</vt:lpstr>
      <vt:lpstr>Presentations (Wide Screen)</vt:lpstr>
      <vt:lpstr>Git Workflows</vt:lpstr>
      <vt:lpstr>License, Citation and Acknowledgements</vt:lpstr>
      <vt:lpstr>Content</vt:lpstr>
      <vt:lpstr>Goal</vt:lpstr>
      <vt:lpstr>First Workflow</vt:lpstr>
      <vt:lpstr>Git Workflow Mechanisms for Collaboration</vt:lpstr>
      <vt:lpstr>Branches</vt:lpstr>
      <vt:lpstr>Control Project Branch Complexity</vt:lpstr>
      <vt:lpstr>Feature Branches</vt:lpstr>
      <vt:lpstr>Feature Branch Divergence</vt:lpstr>
      <vt:lpstr>Feature Race Condition</vt:lpstr>
      <vt:lpstr>More Branches</vt:lpstr>
      <vt:lpstr>Pull Requests</vt:lpstr>
      <vt:lpstr>GitHub Forks</vt:lpstr>
      <vt:lpstr>Git Workflow Models of Different complexity    </vt:lpstr>
      <vt:lpstr>Git Flow</vt:lpstr>
      <vt:lpstr>GitHub Flow</vt:lpstr>
      <vt:lpstr>GitLab Flow</vt:lpstr>
      <vt:lpstr>Collaboration using Git Workflows for CSE projects</vt:lpstr>
      <vt:lpstr>Current Trilinos Workflow</vt:lpstr>
      <vt:lpstr>Current Open MPI Workflow </vt:lpstr>
      <vt:lpstr>Current FleCSI Workflow</vt:lpstr>
      <vt:lpstr>Considerations for Choosing a Git Workflow</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246</cp:revision>
  <cp:lastPrinted>2017-11-02T18:35:01Z</cp:lastPrinted>
  <dcterms:created xsi:type="dcterms:W3CDTF">2018-11-06T17:28:56Z</dcterms:created>
  <dcterms:modified xsi:type="dcterms:W3CDTF">2021-09-16T22:16:23Z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