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631" r:id="rId5"/>
    <p:sldId id="633" r:id="rId6"/>
    <p:sldId id="487" r:id="rId7"/>
    <p:sldId id="579" r:id="rId8"/>
    <p:sldId id="580" r:id="rId9"/>
    <p:sldId id="581" r:id="rId10"/>
    <p:sldId id="469" r:id="rId11"/>
    <p:sldId id="472" r:id="rId12"/>
    <p:sldId id="486" r:id="rId13"/>
    <p:sldId id="299" r:id="rId14"/>
    <p:sldId id="586" r:id="rId15"/>
    <p:sldId id="465" r:id="rId16"/>
    <p:sldId id="571" r:id="rId17"/>
    <p:sldId id="262"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6B"/>
    <a:srgbClr val="43B1E5"/>
    <a:srgbClr val="15FF04"/>
    <a:srgbClr val="C39C2F"/>
    <a:srgbClr val="C59C27"/>
    <a:srgbClr val="D13940"/>
    <a:srgbClr val="EF9A1A"/>
    <a:srgbClr val="907262"/>
    <a:srgbClr val="B3CD1F"/>
    <a:srgbClr val="00B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8" autoAdjust="0"/>
    <p:restoredTop sz="72727" autoAdjust="0"/>
  </p:normalViewPr>
  <p:slideViewPr>
    <p:cSldViewPr snapToGrid="0" showGuides="1">
      <p:cViewPr varScale="1">
        <p:scale>
          <a:sx n="87" d="100"/>
          <a:sy n="87" d="100"/>
        </p:scale>
        <p:origin x="1464" y="72"/>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(UG).</a:t>
            </a:r>
          </a:p>
          <a:p>
            <a:r>
              <a:rPr lang="en-US" sz="1200" kern="1200" dirty="0">
                <a:solidFill>
                  <a:schemeClr val="tx1"/>
                </a:solidFill>
                <a:effectLst/>
                <a:latin typeface="+mn-lt"/>
                <a:ea typeface="+mn-ea"/>
                <a:cs typeface="+mn-cs"/>
              </a:rPr>
              <a:t>Similarly, the WD test uses a Multigrid solver and exercises Hydro, EOS, Gravity, and Burn is marked by WD.</a:t>
            </a:r>
          </a:p>
          <a:p>
            <a:r>
              <a:rPr lang="en-US" sz="1200" kern="1200" dirty="0">
                <a:solidFill>
                  <a:schemeClr val="tx1"/>
                </a:solidFill>
                <a:effectLst/>
                <a:latin typeface="+mn-lt"/>
                <a:ea typeface="+mn-ea"/>
                <a:cs typeface="+mn-cs"/>
              </a:rPr>
              <a:t>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how do we check inter-operability? coverage by line is not enough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“order” comments: We have to pick combinations that give us most coverage for least effort.  FLASH found the following search order works well to gather tests.  We never have the resources to make a complete, absolute, stringent test suite.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we worked up a giant table spanning 3 pages – this is a short explanation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why are the table markings different from the order of tests ? A: order is to make sure payoff is maximized</a:t>
            </a:r>
          </a:p>
          <a:p>
            <a:r>
              <a:rPr lang="en-US" sz="1200" kern="1200" dirty="0">
                <a:solidFill>
                  <a:schemeClr val="tx1"/>
                </a:solidFill>
                <a:effectLst/>
                <a:latin typeface="+mn-lt"/>
                <a:ea typeface="+mn-ea"/>
                <a:cs typeface="+mn-cs"/>
              </a:rPr>
              <a:t>FYI: 96 tests run overnight and take 11 hours to run (can’t do on workstations)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34661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25 minutes: more detailed examples, structured test examples from comp. chem, </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(development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a:t>
            </a:r>
          </a:p>
          <a:p>
            <a:r>
              <a:rPr lang="en-US" sz="1200" kern="1200" dirty="0">
                <a:solidFill>
                  <a:schemeClr val="tx1"/>
                </a:solidFill>
                <a:effectLst/>
                <a:latin typeface="+mn-lt"/>
                <a:ea typeface="+mn-ea"/>
                <a:cs typeface="+mn-cs"/>
              </a:rPr>
              <a:t>CI should check that no typos have been introduced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Domain scientists tend to think of ways to compare program outputs to external measures - like known solutions and example run cases.  These tests can be long-running, and need interpretation to understand what's going on.  Such tests are often better suited for regression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should be avoided.  Tests should be as simple as possible, and always provide information on what went wrong.  If a test can't help to diagnose an error condition, it's not a useful test.</a:t>
            </a:r>
          </a:p>
          <a:p>
            <a:r>
              <a:rPr lang="en-US" sz="1200" kern="1200" dirty="0">
                <a:solidFill>
                  <a:schemeClr val="tx1"/>
                </a:solidFill>
                <a:effectLst/>
                <a:latin typeface="+mn-lt"/>
                <a:ea typeface="+mn-ea"/>
                <a:cs typeface="+mn-cs"/>
              </a:rPr>
              <a:t>Integration tests should be checking multiple permutations and combinations of code.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Small codes may be able to get away with mostly CI, larger codes need more substantial testing.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reason for 2 “levels” – objective of development testing is to quickly pinpoint errors (test selection methodology later)</a:t>
            </a:r>
          </a:p>
          <a:p>
            <a:r>
              <a:rPr lang="en-US" sz="1200" kern="1200" dirty="0">
                <a:solidFill>
                  <a:schemeClr val="tx1"/>
                </a:solidFill>
                <a:effectLst/>
                <a:latin typeface="+mn-lt"/>
                <a:ea typeface="+mn-ea"/>
                <a:cs typeface="+mn-cs"/>
              </a:rPr>
              <a:t>CI is just a sanity check to find obvious errors, does not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takeaways: tests are made to convince yourself it’s right – all diagnostics get turned into tests right away, and test creation proceeds with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times: mocked up unit tests are onerous. How do I pinpoint errors quickly? </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gray tests = stand-alone (note key when talking about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partial blue/gray = partially “real” dependencies reduce need for extra work developing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blue test = test “as-is”, no mocked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potential? move after first example?</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emphasis = stand-alone unit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 can replace this figure with earlier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key point: both GC= guard cell and EOS = eq’n of state are stand-alone.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interior </a:t>
            </a:r>
            <a:r>
              <a:rPr lang="en-US" sz="1200" kern="1200" dirty="0" err="1">
                <a:solidFill>
                  <a:schemeClr val="tx1"/>
                </a:solidFill>
                <a:effectLst/>
                <a:latin typeface="+mn-lt"/>
                <a:ea typeface="+mn-ea"/>
                <a:cs typeface="+mn-cs"/>
              </a:rPr>
              <a:t>init.</a:t>
            </a:r>
            <a:r>
              <a:rPr lang="en-US" sz="1200" kern="1200" dirty="0">
                <a:solidFill>
                  <a:schemeClr val="tx1"/>
                </a:solidFill>
                <a:effectLst/>
                <a:latin typeface="+mn-lt"/>
                <a:ea typeface="+mn-ea"/>
                <a:cs typeface="+mn-cs"/>
              </a:rPr>
              <a:t>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 interior and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ghost cell exchange fills A’s halo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memcmp</a:t>
            </a:r>
            <a:r>
              <a:rPr lang="en-US" sz="1200" kern="1200" dirty="0">
                <a:solidFill>
                  <a:schemeClr val="tx1"/>
                </a:solidFill>
                <a:effectLst/>
                <a:latin typeface="+mn-lt"/>
                <a:ea typeface="+mn-ea"/>
                <a:cs typeface="+mn-cs"/>
              </a:rPr>
              <a:t> B</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want a unit test for hydrodynamics – but we need a grid and equation of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guard cell fill and equation of state both need to be working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if both are working, this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test becomes a unit test for hydro.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[green box] even though this test is exercising all these parts, it’s a test for hydro.</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93532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construct your test such that each unit test builds upward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here, the logic 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first run hydro without AMR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no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then hydro with AMR and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i.e. hydro -&gt; AMR -&gt; refinement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gradually add features, with the same application &amp; checks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more examples or slower progression of ideas on this slide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tree represents the directory tree of the source code.  Adding new functionality used to require running the whole model every time – which took a lot of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focused on the question “which part of the code do you actually want to test?”</a:t>
            </a:r>
          </a:p>
          <a:p>
            <a:r>
              <a:rPr lang="en-US" sz="1200" kern="1200" dirty="0">
                <a:solidFill>
                  <a:schemeClr val="tx1"/>
                </a:solidFill>
                <a:effectLst/>
                <a:latin typeface="+mn-lt"/>
                <a:ea typeface="+mn-ea"/>
                <a:cs typeface="+mn-cs"/>
              </a:rPr>
              <a:t>I ran the whole model, then dumped the program state just before the element that was to be tested.</a:t>
            </a:r>
          </a:p>
          <a:p>
            <a:r>
              <a:rPr lang="en-US" sz="1200" kern="1200" dirty="0">
                <a:solidFill>
                  <a:schemeClr val="tx1"/>
                </a:solidFill>
                <a:effectLst/>
                <a:latin typeface="+mn-lt"/>
                <a:ea typeface="+mn-ea"/>
                <a:cs typeface="+mn-cs"/>
              </a:rPr>
              <a:t>The state became an input to the test.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E3SM has so many “use module” calls, the whole source tree got imported into every module.  We separated dependencies into actual needs and non-used imports.  The unused imports were replaced with non-functioning stubs.  Symbolic links were added to imports whenever possible.  The test driver had a nice isolated structure.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done properly (good code structure, most functionality exists), it can be done on a 2-day visit. Many codes have similar opportunities.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12851733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37695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3177633" y="1856581"/>
            <a:ext cx="72262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E. Bernholdt</a:t>
            </a:r>
            <a:r>
              <a:rPr lang="en-US" dirty="0">
                <a:solidFill>
                  <a:srgbClr val="000000"/>
                </a:solidFill>
              </a:rPr>
              <a:t>, 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marL="0" lvl="0" indent="0" algn="l" rtl="0">
              <a:lnSpc>
                <a:spcPct val="90000"/>
              </a:lnSpc>
              <a:spcBef>
                <a:spcPts val="1400"/>
              </a:spcBef>
              <a:spcAft>
                <a:spcPts val="0"/>
              </a:spcAft>
              <a:buSzPts val="2000"/>
              <a:buNone/>
            </a:pPr>
            <a:r>
              <a:rPr lang="en-US" dirty="0">
                <a:solidFill>
                  <a:srgbClr val="000000"/>
                </a:solidFill>
              </a:rPr>
              <a:t>Anshu Dubey, Rinku Gupta</a:t>
            </a:r>
            <a:br>
              <a:rPr lang="en-US" dirty="0">
                <a:solidFill>
                  <a:srgbClr val="000000"/>
                </a:solidFill>
              </a:rPr>
            </a:br>
            <a:r>
              <a:rPr lang="en-US" sz="2000" dirty="0">
                <a:solidFill>
                  <a:srgbClr val="000000"/>
                </a:solidFill>
              </a:rPr>
              <a:t>Sandia National Laboratories</a:t>
            </a:r>
          </a:p>
          <a:p>
            <a:r>
              <a:rPr lang="en-US" sz="2000" dirty="0"/>
              <a:t>Developing a Testing and Continuous Integration Strategy for your Team tutorial @ ECP Annual Meeting, April 2021</a:t>
            </a: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3:</a:t>
            </a:r>
          </a:p>
          <a:p>
            <a:r>
              <a:rPr lang="en-US" dirty="0"/>
              <a:t>Test Development For a Legacy Code</a:t>
            </a:r>
          </a:p>
        </p:txBody>
      </p:sp>
      <p:sp>
        <p:nvSpPr>
          <p:cNvPr id="2" name="TextBox 1">
            <a:extLst>
              <a:ext uri="{FF2B5EF4-FFF2-40B4-BE49-F238E27FC236}">
                <a16:creationId xmlns:a16="http://schemas.microsoft.com/office/drawing/2014/main" id="{689E37B7-24B4-4C87-B75C-0EC39F296C1F}"/>
              </a:ext>
            </a:extLst>
          </p:cNvPr>
          <p:cNvSpPr txBox="1"/>
          <p:nvPr/>
        </p:nvSpPr>
        <p:spPr>
          <a:xfrm flipH="1">
            <a:off x="106509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0" name="TextBox 69">
            <a:extLst>
              <a:ext uri="{FF2B5EF4-FFF2-40B4-BE49-F238E27FC236}">
                <a16:creationId xmlns:a16="http://schemas.microsoft.com/office/drawing/2014/main" id="{524AA55B-5BF1-4C19-AF7E-56463D54100E}"/>
              </a:ext>
            </a:extLst>
          </p:cNvPr>
          <p:cNvSpPr txBox="1"/>
          <p:nvPr/>
        </p:nvSpPr>
        <p:spPr>
          <a:xfrm flipH="1">
            <a:off x="108033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1" name="TextBox 70">
            <a:extLst>
              <a:ext uri="{FF2B5EF4-FFF2-40B4-BE49-F238E27FC236}">
                <a16:creationId xmlns:a16="http://schemas.microsoft.com/office/drawing/2014/main" id="{8CAEE003-AEF3-492D-AA59-2B01E98EE6D3}"/>
              </a:ext>
            </a:extLst>
          </p:cNvPr>
          <p:cNvSpPr txBox="1"/>
          <p:nvPr/>
        </p:nvSpPr>
        <p:spPr>
          <a:xfrm flipH="1">
            <a:off x="109557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4" name="TextBox 73">
            <a:extLst>
              <a:ext uri="{FF2B5EF4-FFF2-40B4-BE49-F238E27FC236}">
                <a16:creationId xmlns:a16="http://schemas.microsoft.com/office/drawing/2014/main" id="{9D3DAD4B-D569-4F71-878B-9889E62BCD07}"/>
              </a:ext>
            </a:extLst>
          </p:cNvPr>
          <p:cNvSpPr txBox="1"/>
          <p:nvPr/>
        </p:nvSpPr>
        <p:spPr>
          <a:xfrm flipH="1">
            <a:off x="111081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6" name="TextBox 75">
            <a:extLst>
              <a:ext uri="{FF2B5EF4-FFF2-40B4-BE49-F238E27FC236}">
                <a16:creationId xmlns:a16="http://schemas.microsoft.com/office/drawing/2014/main" id="{529A69C0-9E76-4A30-A785-AC81D87AEA6D}"/>
              </a:ext>
            </a:extLst>
          </p:cNvPr>
          <p:cNvSpPr txBox="1"/>
          <p:nvPr/>
        </p:nvSpPr>
        <p:spPr>
          <a:xfrm flipH="1">
            <a:off x="112605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7" name="TextBox 76">
            <a:extLst>
              <a:ext uri="{FF2B5EF4-FFF2-40B4-BE49-F238E27FC236}">
                <a16:creationId xmlns:a16="http://schemas.microsoft.com/office/drawing/2014/main" id="{7E47DBF6-68AE-4A5C-82CF-9B60398E5766}"/>
              </a:ext>
            </a:extLst>
          </p:cNvPr>
          <p:cNvSpPr txBox="1"/>
          <p:nvPr/>
        </p:nvSpPr>
        <p:spPr>
          <a:xfrm flipH="1">
            <a:off x="114129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8" name="TextBox 77">
            <a:extLst>
              <a:ext uri="{FF2B5EF4-FFF2-40B4-BE49-F238E27FC236}">
                <a16:creationId xmlns:a16="http://schemas.microsoft.com/office/drawing/2014/main" id="{13B97E4B-B67F-4653-830D-A74034030E5E}"/>
              </a:ext>
            </a:extLst>
          </p:cNvPr>
          <p:cNvSpPr txBox="1"/>
          <p:nvPr/>
        </p:nvSpPr>
        <p:spPr>
          <a:xfrm flipH="1">
            <a:off x="115653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79" name="TextBox 78">
            <a:extLst>
              <a:ext uri="{FF2B5EF4-FFF2-40B4-BE49-F238E27FC236}">
                <a16:creationId xmlns:a16="http://schemas.microsoft.com/office/drawing/2014/main" id="{E7EA1E93-D63C-46ED-8D58-D3EEFECC7A51}"/>
              </a:ext>
            </a:extLst>
          </p:cNvPr>
          <p:cNvSpPr txBox="1"/>
          <p:nvPr/>
        </p:nvSpPr>
        <p:spPr>
          <a:xfrm flipH="1">
            <a:off x="117177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80" name="TextBox 79">
            <a:extLst>
              <a:ext uri="{FF2B5EF4-FFF2-40B4-BE49-F238E27FC236}">
                <a16:creationId xmlns:a16="http://schemas.microsoft.com/office/drawing/2014/main" id="{2D14DB86-DD29-4586-9830-7DD454127E80}"/>
              </a:ext>
            </a:extLst>
          </p:cNvPr>
          <p:cNvSpPr txBox="1"/>
          <p:nvPr/>
        </p:nvSpPr>
        <p:spPr>
          <a:xfrm flipH="1">
            <a:off x="118701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
        <p:nvSpPr>
          <p:cNvPr id="82" name="TextBox 81">
            <a:extLst>
              <a:ext uri="{FF2B5EF4-FFF2-40B4-BE49-F238E27FC236}">
                <a16:creationId xmlns:a16="http://schemas.microsoft.com/office/drawing/2014/main" id="{F79DDD84-BE3E-4F15-80D6-7F6F7E7E1449}"/>
              </a:ext>
            </a:extLst>
          </p:cNvPr>
          <p:cNvSpPr txBox="1"/>
          <p:nvPr/>
        </p:nvSpPr>
        <p:spPr>
          <a:xfrm flipH="1">
            <a:off x="12022509" y="-37796"/>
            <a:ext cx="114300" cy="350865"/>
          </a:xfrm>
          <a:prstGeom prst="rect">
            <a:avLst/>
          </a:prstGeom>
          <a:noFill/>
        </p:spPr>
        <p:txBody>
          <a:bodyPr wrap="square" lIns="118872" tIns="91440" rIns="118872" bIns="91440" rtlCol="0" anchor="ctr" anchorCtr="0">
            <a:spAutoFit/>
          </a:bodyPr>
          <a:lstStyle/>
          <a:p>
            <a:pPr algn="l">
              <a:lnSpc>
                <a:spcPct val="90000"/>
              </a:lnSpc>
            </a:pPr>
            <a:r>
              <a:rPr lang="en-US" sz="1200" dirty="0"/>
              <a:t>●</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00221 -0.00741 L 0.11265 0.41944 " pathEditMode="relative" ptsTypes="AA">
                                      <p:cBhvr>
                                        <p:cTn id="36" dur="2000" fill="hold"/>
                                        <p:tgtEl>
                                          <p:spTgt spid="85"/>
                                        </p:tgtEl>
                                        <p:attrNameLst>
                                          <p:attrName>ppt_x</p:attrName>
                                          <p:attrName>ppt_y</p:attrName>
                                        </p:attrNameLst>
                                      </p:cBhvr>
                                    </p:animMotion>
                                  </p:childTnLst>
                                </p:cTn>
                              </p:par>
                              <p:par>
                                <p:cTn id="37" presetID="1" presetClass="exit"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1" nodeType="clickEffect">
                                  <p:stCondLst>
                                    <p:cond delay="0"/>
                                  </p:stCondLst>
                                  <p:childTnLst>
                                    <p:animMotion origin="layout" path="M 0 0 L 0 0.13009 " pathEditMode="relative" ptsTypes="AA">
                                      <p:cBhvr>
                                        <p:cTn id="42" dur="2000" fill="hold"/>
                                        <p:tgtEl>
                                          <p:spTgt spid="72"/>
                                        </p:tgtEl>
                                        <p:attrNameLst>
                                          <p:attrName>ppt_x</p:attrName>
                                          <p:attrName>ppt_y</p:attrName>
                                        </p:attrNameLst>
                                      </p:cBhvr>
                                    </p:animMotion>
                                  </p:childTnLst>
                                </p:cTn>
                              </p:par>
                              <p:par>
                                <p:cTn id="43" presetID="1" presetClass="exit"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xit"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xit"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P spid="2" grpId="0"/>
      <p:bldP spid="70" grpId="0"/>
      <p:bldP spid="71" grpId="0"/>
      <p:bldP spid="74" grpId="0"/>
      <p:bldP spid="76" grpId="0"/>
      <p:bldP spid="77" grpId="0"/>
      <p:bldP spid="78" grpId="0"/>
      <p:bldP spid="79" grpId="0"/>
      <p:bldP spid="80"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Our team process: 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3607322867"/>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42603" cy="277876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(EDT)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2:30-2:35pm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2:35pm-2:40pm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2:40pm-3:00pm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Patricia A. Grubel, LANL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dirty="0">
                          <a:effectLst/>
                          <a:latin typeface="+mn-lt"/>
                        </a:rPr>
                        <a:t>3:00pm-3:25pm</a:t>
                      </a:r>
                    </a:p>
                  </a:txBody>
                  <a:tcPr marL="63500" marR="63500" marT="63500" marB="63500"/>
                </a:tc>
                <a:tc>
                  <a:txBody>
                    <a:bodyPr/>
                    <a:lstStyle/>
                    <a:p>
                      <a:pPr>
                        <a:lnSpc>
                          <a:spcPct val="100000"/>
                        </a:lnSpc>
                      </a:pPr>
                      <a:r>
                        <a:rPr lang="en-US" sz="1800" i="0" dirty="0">
                          <a:latin typeface="+mn-lt"/>
                        </a:rPr>
                        <a:t>03</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3:25pm-3:55pm</a:t>
                      </a:r>
                    </a:p>
                  </a:txBody>
                  <a:tcPr marL="63500" marR="63500" marT="63500" marB="63500"/>
                </a:tc>
                <a:tc>
                  <a:txBody>
                    <a:bodyPr/>
                    <a:lstStyle/>
                    <a:p>
                      <a:pPr>
                        <a:lnSpc>
                          <a:spcPct val="100000"/>
                        </a:lnSpc>
                      </a:pPr>
                      <a:r>
                        <a:rPr lang="en-US" sz="1800" i="0" dirty="0">
                          <a:latin typeface="+mn-lt"/>
                        </a:rPr>
                        <a:t>04</a:t>
                      </a:r>
                    </a:p>
                  </a:txBody>
                  <a:tcPr/>
                </a:tc>
                <a:tc>
                  <a:txBody>
                    <a:bodyPr/>
                    <a:lstStyle/>
                    <a:p>
                      <a:pPr>
                        <a:lnSpc>
                          <a:spcPct val="100000"/>
                        </a:lnSpc>
                      </a:pPr>
                      <a:r>
                        <a:rPr lang="en-US" sz="1800" i="0" dirty="0">
                          <a:latin typeface="+mn-lt"/>
                        </a:rPr>
                        <a:t>Continuous Integration</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05</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James M. </a:t>
                      </a:r>
                      <a:r>
                        <a:rPr lang="en-US" sz="1800" dirty="0" err="1">
                          <a:latin typeface="+mn-lt"/>
                        </a:rPr>
                        <a:t>Willenbring</a:t>
                      </a:r>
                      <a:r>
                        <a:rPr lang="en-US" sz="1800" dirty="0">
                          <a:latin typeface="+mn-lt"/>
                        </a:rPr>
                        <a:t>, SNL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298E65E2-8CFD-4F26-8DA3-3F5A419B1CCC}"/>
              </a:ext>
            </a:extLst>
          </p:cNvPr>
          <p:cNvGrpSpPr/>
          <p:nvPr/>
        </p:nvGrpSpPr>
        <p:grpSpPr>
          <a:xfrm>
            <a:off x="649538" y="2683826"/>
            <a:ext cx="10909739" cy="390939"/>
            <a:chOff x="79513" y="1653208"/>
            <a:chExt cx="12029799" cy="390939"/>
          </a:xfrm>
        </p:grpSpPr>
        <p:cxnSp>
          <p:nvCxnSpPr>
            <p:cNvPr id="6" name="Straight Connector 5">
              <a:extLst>
                <a:ext uri="{FF2B5EF4-FFF2-40B4-BE49-F238E27FC236}">
                  <a16:creationId xmlns:a16="http://schemas.microsoft.com/office/drawing/2014/main" id="{58A6CA20-B55D-4C81-8847-C4C8F5411BA7}"/>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15647A8B-7F43-4B40-AF9A-5C49F504C09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17F0AD7-F782-4B43-B9F0-67851652A380}"/>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21436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and James M. </a:t>
            </a:r>
            <a:r>
              <a:rPr lang="en-US" sz="1600" b="1" dirty="0" err="1"/>
              <a:t>Willenbring</a:t>
            </a:r>
            <a:r>
              <a:rPr lang="en-US" sz="1600" b="1" dirty="0"/>
              <a:t>, Developing a Testing and Continuous Integration Strategy for your Team tutorial, in </a:t>
            </a:r>
            <a:r>
              <a:rPr lang="en-US" sz="1600" b="1" dirty="0" err="1"/>
              <a:t>Exascale</a:t>
            </a:r>
            <a:r>
              <a:rPr lang="en-US" sz="1600" b="1" dirty="0"/>
              <a:t> Computing Project Annual Meeting, online, 2021. DOI: </a:t>
            </a:r>
            <a:r>
              <a:rPr lang="en-US" sz="1600" b="1" dirty="0">
                <a:hlinkClick r:id="rId4"/>
              </a:rPr>
              <a:t>10.6084/m9.figshare.14376956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David E. Bernholdt, Anshu Dubey, Rinku K. Gupta, Mike Heroux,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46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Development testing </a:t>
            </a:r>
          </a:p>
          <a:p>
            <a:pPr lvl="2"/>
            <a:r>
              <a:rPr lang="en-US" dirty="0"/>
              <a:t>May be long running</a:t>
            </a:r>
          </a:p>
          <a:p>
            <a:pPr lvl="2"/>
            <a:r>
              <a:rPr lang="en-US" dirty="0"/>
              <a:t>Provide comprehensive coverage</a:t>
            </a:r>
          </a:p>
          <a:p>
            <a:pPr lvl="1"/>
            <a:r>
              <a:rPr lang="en-US" dirty="0"/>
              <a:t>Continuous integration</a:t>
            </a:r>
          </a:p>
          <a:p>
            <a:pPr lvl="2"/>
            <a:r>
              <a:rPr lang="en-US" dirty="0"/>
              <a:t>Sanity check</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pPr lvl="1"/>
            <a:r>
              <a:rPr lang="en-US" dirty="0"/>
              <a:t>Testing does no good if you ignore the results</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2: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589773" y="1170642"/>
            <a:ext cx="4049375" cy="313982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33758"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grpSp>
        <p:nvGrpSpPr>
          <p:cNvPr id="9" name="Group 8">
            <a:extLst>
              <a:ext uri="{FF2B5EF4-FFF2-40B4-BE49-F238E27FC236}">
                <a16:creationId xmlns:a16="http://schemas.microsoft.com/office/drawing/2014/main" id="{570313D9-E171-4A68-909F-A62D69895242}"/>
              </a:ext>
            </a:extLst>
          </p:cNvPr>
          <p:cNvGrpSpPr/>
          <p:nvPr/>
        </p:nvGrpSpPr>
        <p:grpSpPr>
          <a:xfrm>
            <a:off x="8661002" y="3390408"/>
            <a:ext cx="3363450" cy="2688081"/>
            <a:chOff x="8374783" y="3144205"/>
            <a:chExt cx="3363450" cy="2688081"/>
          </a:xfrm>
        </p:grpSpPr>
        <p:grpSp>
          <p:nvGrpSpPr>
            <p:cNvPr id="10" name="Group 9">
              <a:extLst>
                <a:ext uri="{FF2B5EF4-FFF2-40B4-BE49-F238E27FC236}">
                  <a16:creationId xmlns:a16="http://schemas.microsoft.com/office/drawing/2014/main" id="{26CBAB12-1087-48FA-B24B-EC2B0AB63A7B}"/>
                </a:ext>
              </a:extLst>
            </p:cNvPr>
            <p:cNvGrpSpPr/>
            <p:nvPr/>
          </p:nvGrpSpPr>
          <p:grpSpPr>
            <a:xfrm>
              <a:off x="8374783" y="4201194"/>
              <a:ext cx="2079986" cy="1631092"/>
              <a:chOff x="9658247" y="3805881"/>
              <a:chExt cx="2079986" cy="1631092"/>
            </a:xfrm>
          </p:grpSpPr>
          <p:sp>
            <p:nvSpPr>
              <p:cNvPr id="15" name="Rectangle 14">
                <a:extLst>
                  <a:ext uri="{FF2B5EF4-FFF2-40B4-BE49-F238E27FC236}">
                    <a16:creationId xmlns:a16="http://schemas.microsoft.com/office/drawing/2014/main" id="{B61508E1-F51E-4DE1-82F6-84F7356776B2}"/>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7ADCD5B1-CF43-4EE0-9308-7AA1BB1D0EF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11" name="Group 10">
              <a:extLst>
                <a:ext uri="{FF2B5EF4-FFF2-40B4-BE49-F238E27FC236}">
                  <a16:creationId xmlns:a16="http://schemas.microsoft.com/office/drawing/2014/main" id="{3D3F6BBC-E7DE-406A-98DC-9297519FB4BB}"/>
                </a:ext>
              </a:extLst>
            </p:cNvPr>
            <p:cNvGrpSpPr/>
            <p:nvPr/>
          </p:nvGrpSpPr>
          <p:grpSpPr>
            <a:xfrm>
              <a:off x="9658247" y="3144205"/>
              <a:ext cx="2079986" cy="1631092"/>
              <a:chOff x="9658247" y="3805881"/>
              <a:chExt cx="2079986" cy="1631092"/>
            </a:xfrm>
          </p:grpSpPr>
          <p:sp>
            <p:nvSpPr>
              <p:cNvPr id="13" name="Rectangle 12">
                <a:extLst>
                  <a:ext uri="{FF2B5EF4-FFF2-40B4-BE49-F238E27FC236}">
                    <a16:creationId xmlns:a16="http://schemas.microsoft.com/office/drawing/2014/main" id="{A39B3594-AC36-4557-9024-EAD76B7325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35760F93-11B0-49F2-8805-0DE14F75A1A6}"/>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85C8EB1C-1B43-4BB1-AD80-01F27D4A14FD}"/>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gr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Mesh</a:t>
            </a:r>
            <a:br>
              <a:rPr lang="en-US" dirty="0">
                <a:solidFill>
                  <a:schemeClr val="tx1"/>
                </a:solidFill>
              </a:rPr>
            </a:br>
            <a:r>
              <a:rPr lang="en-US" dirty="0">
                <a:solidFill>
                  <a:schemeClr val="tx1"/>
                </a:solidFill>
              </a:rPr>
              <a:t>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2: Structured Testing (continued)</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2284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400" b="1" dirty="0"/>
              <a:t>For complex individual modules, think about building confidence through a sequence of tests utilizing more module features</a:t>
            </a:r>
          </a:p>
          <a:p>
            <a:pPr marL="0" indent="0">
              <a:buFont typeface="Arial" charset="0"/>
              <a:buNone/>
            </a:pPr>
            <a:r>
              <a:rPr lang="en-US" sz="2400" b="1" dirty="0"/>
              <a:t>For AMR, correct behavior of flux conservation and </a:t>
            </a:r>
            <a:r>
              <a:rPr lang="en-US" sz="2400" b="1" dirty="0" err="1"/>
              <a:t>regridding</a:t>
            </a:r>
            <a:r>
              <a:rPr lang="en-US" sz="2400" b="1" dirty="0"/>
              <a:t> should also be verified.</a:t>
            </a:r>
          </a:p>
          <a:p>
            <a:pPr marL="395287" lvl="1" indent="0">
              <a:buNone/>
            </a:pPr>
            <a:r>
              <a:rPr lang="en-US" sz="2000" b="1" dirty="0"/>
              <a:t>Reason about correctness for testing Flux correction and </a:t>
            </a:r>
            <a:r>
              <a:rPr lang="en-US" sz="2000" b="1" dirty="0" err="1"/>
              <a:t>regridding</a:t>
            </a:r>
            <a:endParaRPr lang="en-US" sz="2000" b="1" dirty="0"/>
          </a:p>
          <a:p>
            <a:pPr marL="0" indent="0">
              <a:buFont typeface="Arial" charset="0"/>
              <a:buNone/>
            </a:pPr>
            <a:r>
              <a:rPr lang="en-US" sz="2400" dirty="0"/>
              <a:t>IF Guard Cell fill, and EOS unit tests passed…</a:t>
            </a:r>
          </a:p>
          <a:p>
            <a:r>
              <a:rPr lang="en-US" sz="2400" dirty="0"/>
              <a:t>Run Hydro without AMR</a:t>
            </a:r>
          </a:p>
          <a:p>
            <a:pPr lvl="1"/>
            <a:r>
              <a:rPr lang="en-US" sz="2000" dirty="0"/>
              <a:t>If failed fault is in Hydro</a:t>
            </a:r>
          </a:p>
          <a:p>
            <a:r>
              <a:rPr lang="en-US" sz="2400" dirty="0"/>
              <a:t>Run Hydro with AMR, but no dynamic refinement</a:t>
            </a:r>
          </a:p>
          <a:p>
            <a:pPr lvl="1"/>
            <a:r>
              <a:rPr lang="en-US" sz="2000" dirty="0"/>
              <a:t>If failed fault is in flux correction</a:t>
            </a:r>
          </a:p>
          <a:p>
            <a:r>
              <a:rPr lang="en-US" sz="2400" dirty="0"/>
              <a:t>Run Hydro with AMR and dynamic refinement</a:t>
            </a:r>
          </a:p>
          <a:p>
            <a:pPr lvl="1"/>
            <a:r>
              <a:rPr lang="en-US" sz="2000" dirty="0"/>
              <a:t>If failed fault is in </a:t>
            </a:r>
            <a:r>
              <a:rPr lang="en-US" sz="2000" dirty="0" err="1"/>
              <a:t>regridding</a:t>
            </a:r>
            <a:endParaRPr lang="en-US" sz="2000"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2: Structured Testing (continued)</a:t>
            </a:r>
          </a:p>
        </p:txBody>
      </p:sp>
      <p:grpSp>
        <p:nvGrpSpPr>
          <p:cNvPr id="13" name="Group 12">
            <a:extLst>
              <a:ext uri="{FF2B5EF4-FFF2-40B4-BE49-F238E27FC236}">
                <a16:creationId xmlns:a16="http://schemas.microsoft.com/office/drawing/2014/main" id="{4E984221-9427-44BB-A126-80CBCCBC334B}"/>
              </a:ext>
            </a:extLst>
          </p:cNvPr>
          <p:cNvGrpSpPr/>
          <p:nvPr/>
        </p:nvGrpSpPr>
        <p:grpSpPr>
          <a:xfrm>
            <a:off x="9570427" y="2521047"/>
            <a:ext cx="1662518" cy="1594736"/>
            <a:chOff x="716435" y="868680"/>
            <a:chExt cx="1662518" cy="1594736"/>
          </a:xfrm>
        </p:grpSpPr>
        <p:sp>
          <p:nvSpPr>
            <p:cNvPr id="14" name="Donut 7">
              <a:extLst>
                <a:ext uri="{FF2B5EF4-FFF2-40B4-BE49-F238E27FC236}">
                  <a16:creationId xmlns:a16="http://schemas.microsoft.com/office/drawing/2014/main" id="{B9AA34DF-ACF0-41AB-A083-B81F8CD07AAE}"/>
                </a:ext>
              </a:extLst>
            </p:cNvPr>
            <p:cNvSpPr/>
            <p:nvPr/>
          </p:nvSpPr>
          <p:spPr>
            <a:xfrm>
              <a:off x="716435" y="1671928"/>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chemeClr val="tx1"/>
                  </a:solidFill>
                </a:rPr>
                <a:t>gc</a:t>
              </a:r>
              <a:br>
                <a:rPr lang="en-US" sz="1200" dirty="0">
                  <a:solidFill>
                    <a:schemeClr val="tx1"/>
                  </a:solidFill>
                </a:rPr>
              </a:br>
              <a:r>
                <a:rPr lang="en-US" sz="1200" dirty="0">
                  <a:solidFill>
                    <a:schemeClr val="tx1"/>
                  </a:solidFill>
                </a:rPr>
                <a:t>test</a:t>
              </a:r>
            </a:p>
          </p:txBody>
        </p:sp>
        <p:sp>
          <p:nvSpPr>
            <p:cNvPr id="15" name="Donut 8">
              <a:extLst>
                <a:ext uri="{FF2B5EF4-FFF2-40B4-BE49-F238E27FC236}">
                  <a16:creationId xmlns:a16="http://schemas.microsoft.com/office/drawing/2014/main" id="{68DF36B0-5DDC-4ED7-BB11-778F2539BD95}"/>
                </a:ext>
              </a:extLst>
            </p:cNvPr>
            <p:cNvSpPr/>
            <p:nvPr/>
          </p:nvSpPr>
          <p:spPr>
            <a:xfrm>
              <a:off x="1547694" y="1671928"/>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Eos test</a:t>
              </a:r>
            </a:p>
          </p:txBody>
        </p:sp>
        <p:sp>
          <p:nvSpPr>
            <p:cNvPr id="16" name="Donut 9">
              <a:extLst>
                <a:ext uri="{FF2B5EF4-FFF2-40B4-BE49-F238E27FC236}">
                  <a16:creationId xmlns:a16="http://schemas.microsoft.com/office/drawing/2014/main" id="{3D744F35-EBAC-48D3-AFD1-7E3B587E0BD3}"/>
                </a:ext>
              </a:extLst>
            </p:cNvPr>
            <p:cNvSpPr/>
            <p:nvPr/>
          </p:nvSpPr>
          <p:spPr>
            <a:xfrm>
              <a:off x="1035353" y="868680"/>
              <a:ext cx="1003692" cy="880717"/>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Hydro test</a:t>
              </a:r>
            </a:p>
          </p:txBody>
        </p:sp>
      </p:grpSp>
      <p:grpSp>
        <p:nvGrpSpPr>
          <p:cNvPr id="17" name="Group 16">
            <a:extLst>
              <a:ext uri="{FF2B5EF4-FFF2-40B4-BE49-F238E27FC236}">
                <a16:creationId xmlns:a16="http://schemas.microsoft.com/office/drawing/2014/main" id="{9187548C-6DB5-4EC9-9A55-4F9C949DA992}"/>
              </a:ext>
            </a:extLst>
          </p:cNvPr>
          <p:cNvGrpSpPr/>
          <p:nvPr/>
        </p:nvGrpSpPr>
        <p:grpSpPr>
          <a:xfrm>
            <a:off x="7640361" y="3699228"/>
            <a:ext cx="1697644" cy="1586526"/>
            <a:chOff x="4840719" y="806554"/>
            <a:chExt cx="1697644" cy="1586526"/>
          </a:xfrm>
        </p:grpSpPr>
        <p:sp>
          <p:nvSpPr>
            <p:cNvPr id="18" name="Donut 7">
              <a:extLst>
                <a:ext uri="{FF2B5EF4-FFF2-40B4-BE49-F238E27FC236}">
                  <a16:creationId xmlns:a16="http://schemas.microsoft.com/office/drawing/2014/main" id="{67076A91-64E5-4B38-88CA-A204217197E0}"/>
                </a:ext>
              </a:extLst>
            </p:cNvPr>
            <p:cNvSpPr/>
            <p:nvPr/>
          </p:nvSpPr>
          <p:spPr>
            <a:xfrm>
              <a:off x="4840719" y="1601592"/>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highlight>
                    <a:srgbClr val="FFFF00"/>
                  </a:highlight>
                </a:rPr>
                <a:t>Hydro</a:t>
              </a:r>
            </a:p>
            <a:p>
              <a:pPr algn="ctr"/>
              <a:r>
                <a:rPr lang="en-US" sz="1200" dirty="0">
                  <a:solidFill>
                    <a:schemeClr val="tx1"/>
                  </a:solidFill>
                  <a:highlight>
                    <a:srgbClr val="FFFF00"/>
                  </a:highlight>
                </a:rPr>
                <a:t>test</a:t>
              </a:r>
            </a:p>
          </p:txBody>
        </p:sp>
        <p:sp>
          <p:nvSpPr>
            <p:cNvPr id="19" name="Donut 8">
              <a:extLst>
                <a:ext uri="{FF2B5EF4-FFF2-40B4-BE49-F238E27FC236}">
                  <a16:creationId xmlns:a16="http://schemas.microsoft.com/office/drawing/2014/main" id="{91AE4CA5-10ED-4177-8ED2-0FB900E8E7EF}"/>
                </a:ext>
              </a:extLst>
            </p:cNvPr>
            <p:cNvSpPr/>
            <p:nvPr/>
          </p:nvSpPr>
          <p:spPr>
            <a:xfrm>
              <a:off x="5707104" y="1601592"/>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Eos test</a:t>
              </a:r>
            </a:p>
          </p:txBody>
        </p:sp>
        <p:sp>
          <p:nvSpPr>
            <p:cNvPr id="20" name="Donut 9">
              <a:extLst>
                <a:ext uri="{FF2B5EF4-FFF2-40B4-BE49-F238E27FC236}">
                  <a16:creationId xmlns:a16="http://schemas.microsoft.com/office/drawing/2014/main" id="{5860A24D-9DA9-4312-9966-9F0C0C93FAC6}"/>
                </a:ext>
              </a:extLst>
            </p:cNvPr>
            <p:cNvSpPr/>
            <p:nvPr/>
          </p:nvSpPr>
          <p:spPr>
            <a:xfrm>
              <a:off x="5195974" y="806554"/>
              <a:ext cx="1003692" cy="880717"/>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highlight>
                    <a:srgbClr val="FFFF00"/>
                  </a:highlight>
                </a:rPr>
                <a:t>Basic</a:t>
              </a:r>
              <a:br>
                <a:rPr lang="en-US" sz="1200" dirty="0">
                  <a:solidFill>
                    <a:schemeClr val="tx1"/>
                  </a:solidFill>
                  <a:highlight>
                    <a:srgbClr val="FFFF00"/>
                  </a:highlight>
                </a:rPr>
              </a:br>
              <a:r>
                <a:rPr lang="en-US" sz="1200" dirty="0">
                  <a:solidFill>
                    <a:schemeClr val="tx1"/>
                  </a:solidFill>
                  <a:highlight>
                    <a:srgbClr val="FFFF00"/>
                  </a:highlight>
                </a:rPr>
                <a:t>AMR test</a:t>
              </a:r>
            </a:p>
          </p:txBody>
        </p:sp>
      </p:grpSp>
      <p:grpSp>
        <p:nvGrpSpPr>
          <p:cNvPr id="21" name="Group 20">
            <a:extLst>
              <a:ext uri="{FF2B5EF4-FFF2-40B4-BE49-F238E27FC236}">
                <a16:creationId xmlns:a16="http://schemas.microsoft.com/office/drawing/2014/main" id="{43BA2CEF-7499-4367-8AF8-43E4770A20FD}"/>
              </a:ext>
            </a:extLst>
          </p:cNvPr>
          <p:cNvGrpSpPr/>
          <p:nvPr/>
        </p:nvGrpSpPr>
        <p:grpSpPr>
          <a:xfrm>
            <a:off x="10367684" y="4515395"/>
            <a:ext cx="1688849" cy="1592803"/>
            <a:chOff x="8718794" y="800277"/>
            <a:chExt cx="1688849" cy="1592803"/>
          </a:xfrm>
        </p:grpSpPr>
        <p:sp>
          <p:nvSpPr>
            <p:cNvPr id="22" name="Donut 7">
              <a:extLst>
                <a:ext uri="{FF2B5EF4-FFF2-40B4-BE49-F238E27FC236}">
                  <a16:creationId xmlns:a16="http://schemas.microsoft.com/office/drawing/2014/main" id="{E228E4C0-4440-4171-8F55-A31BB96BD031}"/>
                </a:ext>
              </a:extLst>
            </p:cNvPr>
            <p:cNvSpPr/>
            <p:nvPr/>
          </p:nvSpPr>
          <p:spPr>
            <a:xfrm>
              <a:off x="8718794" y="1601592"/>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Hydro</a:t>
              </a:r>
            </a:p>
            <a:p>
              <a:pPr algn="ctr"/>
              <a:r>
                <a:rPr lang="en-US" sz="1200" dirty="0">
                  <a:solidFill>
                    <a:schemeClr val="tx1"/>
                  </a:solidFill>
                </a:rPr>
                <a:t>test</a:t>
              </a:r>
            </a:p>
          </p:txBody>
        </p:sp>
        <p:sp>
          <p:nvSpPr>
            <p:cNvPr id="23" name="Donut 8">
              <a:extLst>
                <a:ext uri="{FF2B5EF4-FFF2-40B4-BE49-F238E27FC236}">
                  <a16:creationId xmlns:a16="http://schemas.microsoft.com/office/drawing/2014/main" id="{A18FB51C-A77F-40E4-A9EF-F73A4F877ACB}"/>
                </a:ext>
              </a:extLst>
            </p:cNvPr>
            <p:cNvSpPr/>
            <p:nvPr/>
          </p:nvSpPr>
          <p:spPr>
            <a:xfrm>
              <a:off x="9576384" y="1601592"/>
              <a:ext cx="831259" cy="791488"/>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Eos test</a:t>
              </a:r>
            </a:p>
          </p:txBody>
        </p:sp>
        <p:sp>
          <p:nvSpPr>
            <p:cNvPr id="24" name="Donut 9">
              <a:extLst>
                <a:ext uri="{FF2B5EF4-FFF2-40B4-BE49-F238E27FC236}">
                  <a16:creationId xmlns:a16="http://schemas.microsoft.com/office/drawing/2014/main" id="{5CD483FD-265B-4668-A534-77EE2A2E8CD4}"/>
                </a:ext>
              </a:extLst>
            </p:cNvPr>
            <p:cNvSpPr/>
            <p:nvPr/>
          </p:nvSpPr>
          <p:spPr>
            <a:xfrm>
              <a:off x="9042626" y="800277"/>
              <a:ext cx="1003692" cy="880717"/>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highlight>
                    <a:srgbClr val="FFFF00"/>
                  </a:highlight>
                </a:rPr>
                <a:t>AMR w/</a:t>
              </a:r>
              <a:r>
                <a:rPr lang="en-US" sz="1200" dirty="0" err="1">
                  <a:solidFill>
                    <a:schemeClr val="tx1"/>
                  </a:solidFill>
                  <a:highlight>
                    <a:srgbClr val="FFFF00"/>
                  </a:highlight>
                </a:rPr>
                <a:t>dr</a:t>
              </a:r>
              <a:br>
                <a:rPr lang="en-US" sz="1200" dirty="0">
                  <a:solidFill>
                    <a:schemeClr val="tx1"/>
                  </a:solidFill>
                  <a:highlight>
                    <a:srgbClr val="FFFF00"/>
                  </a:highlight>
                </a:rPr>
              </a:br>
              <a:r>
                <a:rPr lang="en-US" sz="1200" dirty="0">
                  <a:solidFill>
                    <a:schemeClr val="tx1"/>
                  </a:solidFill>
                  <a:highlight>
                    <a:srgbClr val="FFFF00"/>
                  </a:highlight>
                </a:rPr>
                <a:t>test</a:t>
              </a:r>
            </a:p>
          </p:txBody>
        </p:sp>
        <p:sp>
          <p:nvSpPr>
            <p:cNvPr id="25" name="Donut 9">
              <a:extLst>
                <a:ext uri="{FF2B5EF4-FFF2-40B4-BE49-F238E27FC236}">
                  <a16:creationId xmlns:a16="http://schemas.microsoft.com/office/drawing/2014/main" id="{0A160BC5-2A6E-49C3-8C76-AA23591ED062}"/>
                </a:ext>
              </a:extLst>
            </p:cNvPr>
            <p:cNvSpPr/>
            <p:nvPr/>
          </p:nvSpPr>
          <p:spPr>
            <a:xfrm>
              <a:off x="9042626" y="800277"/>
              <a:ext cx="1003692" cy="880717"/>
            </a:xfrm>
            <a:prstGeom prst="donut">
              <a:avLst>
                <a:gd name="adj" fmla="val 11073"/>
              </a:avLst>
            </a:prstGeom>
            <a:solidFill>
              <a:srgbClr val="0F4C6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cxnSp>
        <p:nvCxnSpPr>
          <p:cNvPr id="27" name="Straight Arrow Connector 26">
            <a:extLst>
              <a:ext uri="{FF2B5EF4-FFF2-40B4-BE49-F238E27FC236}">
                <a16:creationId xmlns:a16="http://schemas.microsoft.com/office/drawing/2014/main" id="{AAEDBD84-9325-4F22-B9A8-53ADDBCF95E1}"/>
              </a:ext>
            </a:extLst>
          </p:cNvPr>
          <p:cNvCxnSpPr>
            <a:cxnSpLocks/>
          </p:cNvCxnSpPr>
          <p:nvPr/>
        </p:nvCxnSpPr>
        <p:spPr>
          <a:xfrm flipH="1">
            <a:off x="9134015" y="3970054"/>
            <a:ext cx="377634" cy="1695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9C42BD-0750-4CAB-A4B0-FC9E63B2894B}"/>
              </a:ext>
            </a:extLst>
          </p:cNvPr>
          <p:cNvCxnSpPr>
            <a:cxnSpLocks/>
          </p:cNvCxnSpPr>
          <p:nvPr/>
        </p:nvCxnSpPr>
        <p:spPr>
          <a:xfrm>
            <a:off x="9536369" y="4676544"/>
            <a:ext cx="952854" cy="4493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8.4"/>
</p:tagLst>
</file>

<file path=ppt/tags/tag2.xml><?xml version="1.0" encoding="utf-8"?>
<p:tagLst xmlns:a="http://schemas.openxmlformats.org/drawingml/2006/main" xmlns:r="http://schemas.openxmlformats.org/officeDocument/2006/relationships" xmlns:p="http://schemas.openxmlformats.org/presentationml/2006/main">
  <p:tag name="TIMING" val="|102|13.3"/>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10623</TotalTime>
  <Words>3689</Words>
  <Application>Microsoft Office PowerPoint</Application>
  <PresentationFormat>Custom</PresentationFormat>
  <Paragraphs>303</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Presentations (Wide Screen)</vt:lpstr>
      <vt:lpstr>Software Testing – Part 2</vt:lpstr>
      <vt:lpstr>License, Citation and Acknowledgements</vt:lpstr>
      <vt:lpstr>How to build your test suite?</vt:lpstr>
      <vt:lpstr>Additional Notes: Good Testing Practices </vt:lpstr>
      <vt:lpstr>Example 1: Test Development For a New Code</vt:lpstr>
      <vt:lpstr>Example 2: Structuring Tests to pinpoint bugs </vt:lpstr>
      <vt:lpstr>Example 2: Structured Testing</vt:lpstr>
      <vt:lpstr>Example 2: Structured Testing (continued)</vt:lpstr>
      <vt:lpstr>Example 2: Structured Testing (continued)</vt:lpstr>
      <vt:lpstr>PowerPoint Presentation</vt:lpstr>
      <vt:lpstr>Example 4: Coverage Matrix (physics vs. functionalities)</vt:lpstr>
      <vt:lpstr>Why not always use the most stringent testing?</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467</cp:revision>
  <cp:lastPrinted>2017-11-02T18:35:01Z</cp:lastPrinted>
  <dcterms:created xsi:type="dcterms:W3CDTF">2018-11-06T17:28:56Z</dcterms:created>
  <dcterms:modified xsi:type="dcterms:W3CDTF">2021-04-10T20:47:46Z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