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29"/>
  </p:notesMasterIdLst>
  <p:handoutMasterIdLst>
    <p:handoutMasterId r:id="rId30"/>
  </p:handoutMasterIdLst>
  <p:sldIdLst>
    <p:sldId id="523" r:id="rId5"/>
    <p:sldId id="554" r:id="rId6"/>
    <p:sldId id="546" r:id="rId7"/>
    <p:sldId id="555" r:id="rId8"/>
    <p:sldId id="309" r:id="rId9"/>
    <p:sldId id="313" r:id="rId10"/>
    <p:sldId id="544" r:id="rId11"/>
    <p:sldId id="314" r:id="rId12"/>
    <p:sldId id="327" r:id="rId13"/>
    <p:sldId id="315" r:id="rId14"/>
    <p:sldId id="316" r:id="rId15"/>
    <p:sldId id="317" r:id="rId16"/>
    <p:sldId id="321" r:id="rId17"/>
    <p:sldId id="545" r:id="rId18"/>
    <p:sldId id="531" r:id="rId19"/>
    <p:sldId id="548" r:id="rId20"/>
    <p:sldId id="325" r:id="rId21"/>
    <p:sldId id="326" r:id="rId22"/>
    <p:sldId id="332" r:id="rId23"/>
    <p:sldId id="550" r:id="rId24"/>
    <p:sldId id="323" r:id="rId25"/>
    <p:sldId id="551" r:id="rId26"/>
    <p:sldId id="553" r:id="rId27"/>
    <p:sldId id="333" r:id="rId28"/>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13940"/>
    <a:srgbClr val="C39C2F"/>
    <a:srgbClr val="C59C27"/>
    <a:srgbClr val="EF9A1A"/>
    <a:srgbClr val="907262"/>
    <a:srgbClr val="B3CD1F"/>
    <a:srgbClr val="43B1E5"/>
    <a:srgbClr val="00B8BB"/>
    <a:srgbClr val="426FB6"/>
    <a:srgbClr val="13AA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2047" autoAdjust="0"/>
    <p:restoredTop sz="95764" autoAdjust="0"/>
  </p:normalViewPr>
  <p:slideViewPr>
    <p:cSldViewPr snapToGrid="0" showGuides="1">
      <p:cViewPr varScale="1">
        <p:scale>
          <a:sx n="91" d="100"/>
          <a:sy n="91" d="100"/>
        </p:scale>
        <p:origin x="208" y="576"/>
      </p:cViewPr>
      <p:guideLst>
        <p:guide orient="horz" pos="888"/>
        <p:guide pos="3839"/>
      </p:guideLst>
    </p:cSldViewPr>
  </p:slideViewPr>
  <p:notesTextViewPr>
    <p:cViewPr>
      <p:scale>
        <a:sx n="1" d="1"/>
        <a:sy n="1" d="1"/>
      </p:scale>
      <p:origin x="0" y="-24"/>
    </p:cViewPr>
  </p:notesTextViewPr>
  <p:sorterViewPr>
    <p:cViewPr varScale="1">
      <p:scale>
        <a:sx n="1" d="1"/>
        <a:sy n="1" d="1"/>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9/17/21</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9/17/21</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trilinos.github.io/"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1</a:t>
            </a:fld>
            <a:endParaRPr lang="en-US"/>
          </a:p>
        </p:txBody>
      </p:sp>
    </p:spTree>
    <p:extLst>
      <p:ext uri="{BB962C8B-B14F-4D97-AF65-F5344CB8AC3E}">
        <p14:creationId xmlns:p14="http://schemas.microsoft.com/office/powerpoint/2010/main" val="2255124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E672D7-8E2D-4611-973D-F4591A707C34}" type="slidenum">
              <a:rPr lang="en-US" smtClean="0"/>
              <a:t>11</a:t>
            </a:fld>
            <a:endParaRPr lang="en-US"/>
          </a:p>
        </p:txBody>
      </p:sp>
    </p:spTree>
    <p:extLst>
      <p:ext uri="{BB962C8B-B14F-4D97-AF65-F5344CB8AC3E}">
        <p14:creationId xmlns:p14="http://schemas.microsoft.com/office/powerpoint/2010/main" val="34750764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54E672D7-8E2D-4611-973D-F4591A707C34}" type="slidenum">
              <a:rPr lang="en-US" smtClean="0"/>
              <a:t>12</a:t>
            </a:fld>
            <a:endParaRPr lang="en-US"/>
          </a:p>
        </p:txBody>
      </p:sp>
    </p:spTree>
    <p:extLst>
      <p:ext uri="{BB962C8B-B14F-4D97-AF65-F5344CB8AC3E}">
        <p14:creationId xmlns:p14="http://schemas.microsoft.com/office/powerpoint/2010/main" val="364970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E672D7-8E2D-4611-973D-F4591A707C34}" type="slidenum">
              <a:rPr lang="en-US" smtClean="0"/>
              <a:t>13</a:t>
            </a:fld>
            <a:endParaRPr lang="en-US"/>
          </a:p>
        </p:txBody>
      </p:sp>
    </p:spTree>
    <p:extLst>
      <p:ext uri="{BB962C8B-B14F-4D97-AF65-F5344CB8AC3E}">
        <p14:creationId xmlns:p14="http://schemas.microsoft.com/office/powerpoint/2010/main" val="40771519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14</a:t>
            </a:fld>
            <a:endParaRPr lang="en-US"/>
          </a:p>
        </p:txBody>
      </p:sp>
    </p:spTree>
    <p:extLst>
      <p:ext uri="{BB962C8B-B14F-4D97-AF65-F5344CB8AC3E}">
        <p14:creationId xmlns:p14="http://schemas.microsoft.com/office/powerpoint/2010/main" val="6843719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15</a:t>
            </a:fld>
            <a:endParaRPr lang="en-US"/>
          </a:p>
        </p:txBody>
      </p:sp>
    </p:spTree>
    <p:extLst>
      <p:ext uri="{BB962C8B-B14F-4D97-AF65-F5344CB8AC3E}">
        <p14:creationId xmlns:p14="http://schemas.microsoft.com/office/powerpoint/2010/main" val="22857436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17</a:t>
            </a:fld>
            <a:endParaRPr lang="en-US"/>
          </a:p>
        </p:txBody>
      </p:sp>
    </p:spTree>
    <p:extLst>
      <p:ext uri="{BB962C8B-B14F-4D97-AF65-F5344CB8AC3E}">
        <p14:creationId xmlns:p14="http://schemas.microsoft.com/office/powerpoint/2010/main" val="17688174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E672D7-8E2D-4611-973D-F4591A707C34}" type="slidenum">
              <a:rPr lang="en-US" smtClean="0"/>
              <a:t>18</a:t>
            </a:fld>
            <a:endParaRPr lang="en-US"/>
          </a:p>
        </p:txBody>
      </p:sp>
    </p:spTree>
    <p:extLst>
      <p:ext uri="{BB962C8B-B14F-4D97-AF65-F5344CB8AC3E}">
        <p14:creationId xmlns:p14="http://schemas.microsoft.com/office/powerpoint/2010/main" val="22954976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E672D7-8E2D-4611-973D-F4591A707C34}" type="slidenum">
              <a:rPr lang="en-US" smtClean="0"/>
              <a:t>19</a:t>
            </a:fld>
            <a:endParaRPr lang="en-US"/>
          </a:p>
        </p:txBody>
      </p:sp>
    </p:spTree>
    <p:extLst>
      <p:ext uri="{BB962C8B-B14F-4D97-AF65-F5344CB8AC3E}">
        <p14:creationId xmlns:p14="http://schemas.microsoft.com/office/powerpoint/2010/main" val="36223714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1" kern="1200" dirty="0">
                <a:solidFill>
                  <a:schemeClr val="tx1"/>
                </a:solidFill>
                <a:effectLst/>
                <a:latin typeface="+mn-lt"/>
                <a:ea typeface="+mn-ea"/>
                <a:cs typeface="+mn-cs"/>
              </a:rPr>
              <a:t>From the website: </a:t>
            </a:r>
            <a:br>
              <a:rPr lang="en-US" sz="1200" b="0" i="1" kern="1200" dirty="0">
                <a:solidFill>
                  <a:schemeClr val="tx1"/>
                </a:solidFill>
                <a:effectLst/>
                <a:latin typeface="+mn-lt"/>
                <a:ea typeface="+mn-ea"/>
                <a:cs typeface="+mn-cs"/>
              </a:rPr>
            </a:br>
            <a:r>
              <a:rPr lang="en-US" sz="1200" b="0" i="1" kern="1200" dirty="0">
                <a:solidFill>
                  <a:schemeClr val="tx1"/>
                </a:solidFill>
                <a:effectLst/>
                <a:latin typeface="+mn-lt"/>
                <a:ea typeface="+mn-ea"/>
                <a:cs typeface="+mn-cs"/>
              </a:rPr>
              <a:t>The </a:t>
            </a:r>
            <a:r>
              <a:rPr lang="en-US" sz="1200" b="0" i="1" kern="1200" dirty="0" err="1">
                <a:solidFill>
                  <a:schemeClr val="tx1"/>
                </a:solidFill>
                <a:effectLst/>
                <a:latin typeface="+mn-lt"/>
                <a:ea typeface="+mn-ea"/>
                <a:cs typeface="+mn-cs"/>
              </a:rPr>
              <a:t>Trilinos</a:t>
            </a:r>
            <a:r>
              <a:rPr lang="en-US" sz="1200" b="0" i="1" kern="1200" dirty="0">
                <a:solidFill>
                  <a:schemeClr val="tx1"/>
                </a:solidFill>
                <a:effectLst/>
                <a:latin typeface="+mn-lt"/>
                <a:ea typeface="+mn-ea"/>
                <a:cs typeface="+mn-cs"/>
              </a:rPr>
              <a:t> Project is a community of developers, users and </a:t>
            </a:r>
            <a:r>
              <a:rPr lang="en-US" sz="1200" b="0" i="1" u="none" strike="noStrike" kern="1200" dirty="0">
                <a:solidFill>
                  <a:schemeClr val="tx1"/>
                </a:solidFill>
                <a:effectLst/>
                <a:latin typeface="+mn-lt"/>
                <a:ea typeface="+mn-ea"/>
                <a:cs typeface="+mn-cs"/>
                <a:hlinkClick r:id="rId3"/>
              </a:rPr>
              <a:t>user-developers</a:t>
            </a:r>
            <a:r>
              <a:rPr lang="en-US" sz="1200" b="0" i="1" kern="1200" dirty="0">
                <a:solidFill>
                  <a:schemeClr val="tx1"/>
                </a:solidFill>
                <a:effectLst/>
                <a:latin typeface="+mn-lt"/>
                <a:ea typeface="+mn-ea"/>
                <a:cs typeface="+mn-cs"/>
              </a:rPr>
              <a:t> focused on collaborative creation of algorithms and enabling technologies within an object-oriented software framework for the solution of large-scale, complex multi-physics engineering and scientific problems on new and emerging high-performance computing (HPC) architectures.</a:t>
            </a:r>
          </a:p>
          <a:p>
            <a:br>
              <a:rPr lang="en-US" dirty="0"/>
            </a:br>
            <a:r>
              <a:rPr lang="en-US" sz="1200" b="0" i="1" kern="1200" dirty="0" err="1">
                <a:solidFill>
                  <a:schemeClr val="tx1"/>
                </a:solidFill>
                <a:effectLst/>
                <a:latin typeface="+mn-lt"/>
                <a:ea typeface="+mn-ea"/>
                <a:cs typeface="+mn-cs"/>
              </a:rPr>
              <a:t>Trilinos</a:t>
            </a:r>
            <a:r>
              <a:rPr lang="en-US" sz="1200" b="0" i="1" kern="1200" dirty="0">
                <a:solidFill>
                  <a:schemeClr val="tx1"/>
                </a:solidFill>
                <a:effectLst/>
                <a:latin typeface="+mn-lt"/>
                <a:ea typeface="+mn-ea"/>
                <a:cs typeface="+mn-cs"/>
              </a:rPr>
              <a:t> is also a collection of reusable scientific software libraries, known in particular for </a:t>
            </a:r>
            <a:r>
              <a:rPr lang="en-US" sz="1200" b="0" i="1" u="none" strike="noStrike" kern="1200" dirty="0">
                <a:solidFill>
                  <a:schemeClr val="tx1"/>
                </a:solidFill>
                <a:effectLst/>
                <a:latin typeface="+mn-lt"/>
                <a:ea typeface="+mn-ea"/>
                <a:cs typeface="+mn-cs"/>
                <a:hlinkClick r:id="rId3"/>
              </a:rPr>
              <a:t>linear solvers</a:t>
            </a:r>
            <a:r>
              <a:rPr lang="en-US" sz="1200" b="0" i="1" kern="1200" dirty="0">
                <a:solidFill>
                  <a:schemeClr val="tx1"/>
                </a:solidFill>
                <a:effectLst/>
                <a:latin typeface="+mn-lt"/>
                <a:ea typeface="+mn-ea"/>
                <a:cs typeface="+mn-cs"/>
              </a:rPr>
              <a:t>, </a:t>
            </a:r>
            <a:r>
              <a:rPr lang="en-US" sz="1200" b="0" i="1" u="none" strike="noStrike" kern="1200" dirty="0">
                <a:solidFill>
                  <a:schemeClr val="tx1"/>
                </a:solidFill>
                <a:effectLst/>
                <a:latin typeface="+mn-lt"/>
                <a:ea typeface="+mn-ea"/>
                <a:cs typeface="+mn-cs"/>
                <a:hlinkClick r:id="rId3"/>
              </a:rPr>
              <a:t>non-linear solvers</a:t>
            </a:r>
            <a:r>
              <a:rPr lang="en-US" sz="1200" b="0" i="1" kern="1200" dirty="0">
                <a:solidFill>
                  <a:schemeClr val="tx1"/>
                </a:solidFill>
                <a:effectLst/>
                <a:latin typeface="+mn-lt"/>
                <a:ea typeface="+mn-ea"/>
                <a:cs typeface="+mn-cs"/>
              </a:rPr>
              <a:t>, </a:t>
            </a:r>
            <a:r>
              <a:rPr lang="en-US" sz="1200" b="0" i="1" u="none" strike="noStrike" kern="1200" dirty="0">
                <a:solidFill>
                  <a:schemeClr val="tx1"/>
                </a:solidFill>
                <a:effectLst/>
                <a:latin typeface="+mn-lt"/>
                <a:ea typeface="+mn-ea"/>
                <a:cs typeface="+mn-cs"/>
                <a:hlinkClick r:id="rId3"/>
              </a:rPr>
              <a:t>transient solvers</a:t>
            </a:r>
            <a:r>
              <a:rPr lang="en-US" sz="1200" b="0" i="1" kern="1200" dirty="0">
                <a:solidFill>
                  <a:schemeClr val="tx1"/>
                </a:solidFill>
                <a:effectLst/>
                <a:latin typeface="+mn-lt"/>
                <a:ea typeface="+mn-ea"/>
                <a:cs typeface="+mn-cs"/>
              </a:rPr>
              <a:t>, </a:t>
            </a:r>
            <a:r>
              <a:rPr lang="en-US" sz="1200" b="0" i="1" u="none" strike="noStrike" kern="1200" dirty="0">
                <a:solidFill>
                  <a:schemeClr val="tx1"/>
                </a:solidFill>
                <a:effectLst/>
                <a:latin typeface="+mn-lt"/>
                <a:ea typeface="+mn-ea"/>
                <a:cs typeface="+mn-cs"/>
                <a:hlinkClick r:id="rId3"/>
              </a:rPr>
              <a:t>optimization solvers</a:t>
            </a:r>
            <a:r>
              <a:rPr lang="en-US" sz="1200" b="0" i="1" kern="1200" dirty="0">
                <a:solidFill>
                  <a:schemeClr val="tx1"/>
                </a:solidFill>
                <a:effectLst/>
                <a:latin typeface="+mn-lt"/>
                <a:ea typeface="+mn-ea"/>
                <a:cs typeface="+mn-cs"/>
              </a:rPr>
              <a:t>, and </a:t>
            </a:r>
            <a:r>
              <a:rPr lang="en-US" sz="1200" b="0" i="1" u="none" strike="noStrike" kern="1200" dirty="0">
                <a:solidFill>
                  <a:schemeClr val="tx1"/>
                </a:solidFill>
                <a:effectLst/>
                <a:latin typeface="+mn-lt"/>
                <a:ea typeface="+mn-ea"/>
                <a:cs typeface="+mn-cs"/>
                <a:hlinkClick r:id="rId3"/>
              </a:rPr>
              <a:t>uncertainty quantification (UQ) solvers</a:t>
            </a:r>
            <a:r>
              <a:rPr lang="en-US" sz="1200" b="0" i="1" kern="1200" dirty="0">
                <a:solidFill>
                  <a:schemeClr val="tx1"/>
                </a:solidFill>
                <a:effectLst/>
                <a:latin typeface="+mn-lt"/>
                <a:ea typeface="+mn-ea"/>
                <a:cs typeface="+mn-cs"/>
              </a:rPr>
              <a:t>.</a:t>
            </a:r>
          </a:p>
          <a:p>
            <a:br>
              <a:rPr lang="en-US" dirty="0"/>
            </a:br>
            <a:endParaRPr lang="en-US" dirty="0"/>
          </a:p>
        </p:txBody>
      </p:sp>
      <p:sp>
        <p:nvSpPr>
          <p:cNvPr id="4" name="Slide Number Placeholder 3"/>
          <p:cNvSpPr>
            <a:spLocks noGrp="1"/>
          </p:cNvSpPr>
          <p:nvPr>
            <p:ph type="sldNum" sz="quarter" idx="10"/>
          </p:nvPr>
        </p:nvSpPr>
        <p:spPr/>
        <p:txBody>
          <a:bodyPr/>
          <a:lstStyle/>
          <a:p>
            <a:fld id="{54E672D7-8E2D-4611-973D-F4591A707C34}" type="slidenum">
              <a:rPr lang="en-US" smtClean="0"/>
              <a:t>21</a:t>
            </a:fld>
            <a:endParaRPr lang="en-US"/>
          </a:p>
        </p:txBody>
      </p:sp>
    </p:spTree>
    <p:extLst>
      <p:ext uri="{BB962C8B-B14F-4D97-AF65-F5344CB8AC3E}">
        <p14:creationId xmlns:p14="http://schemas.microsoft.com/office/powerpoint/2010/main" val="29021902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A High Performance Message Passing Library</a:t>
            </a:r>
          </a:p>
          <a:p>
            <a:endParaRPr lang="en-US" dirty="0"/>
          </a:p>
        </p:txBody>
      </p:sp>
      <p:sp>
        <p:nvSpPr>
          <p:cNvPr id="4" name="Slide Number Placeholder 3"/>
          <p:cNvSpPr>
            <a:spLocks noGrp="1"/>
          </p:cNvSpPr>
          <p:nvPr>
            <p:ph type="sldNum" sz="quarter" idx="10"/>
          </p:nvPr>
        </p:nvSpPr>
        <p:spPr/>
        <p:txBody>
          <a:bodyPr/>
          <a:lstStyle/>
          <a:p>
            <a:fld id="{54E672D7-8E2D-4611-973D-F4591A707C34}" type="slidenum">
              <a:rPr lang="en-US" smtClean="0"/>
              <a:t>22</a:t>
            </a:fld>
            <a:endParaRPr lang="en-US"/>
          </a:p>
        </p:txBody>
      </p:sp>
    </p:spTree>
    <p:extLst>
      <p:ext uri="{BB962C8B-B14F-4D97-AF65-F5344CB8AC3E}">
        <p14:creationId xmlns:p14="http://schemas.microsoft.com/office/powerpoint/2010/main" val="28250160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54E672D7-8E2D-4611-973D-F4591A707C34}" type="slidenum">
              <a:rPr lang="en-US" smtClean="0"/>
              <a:t>3</a:t>
            </a:fld>
            <a:endParaRPr lang="en-US"/>
          </a:p>
        </p:txBody>
      </p:sp>
    </p:spTree>
    <p:extLst>
      <p:ext uri="{BB962C8B-B14F-4D97-AF65-F5344CB8AC3E}">
        <p14:creationId xmlns:p14="http://schemas.microsoft.com/office/powerpoint/2010/main" val="33211495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err="1">
                <a:solidFill>
                  <a:schemeClr val="tx1"/>
                </a:solidFill>
                <a:effectLst/>
                <a:latin typeface="+mn-lt"/>
                <a:ea typeface="+mn-ea"/>
                <a:cs typeface="+mn-cs"/>
              </a:rPr>
              <a:t>FleCSI</a:t>
            </a:r>
            <a:r>
              <a:rPr lang="en-US" sz="1200" b="0" i="0" kern="1200" dirty="0">
                <a:solidFill>
                  <a:schemeClr val="tx1"/>
                </a:solidFill>
                <a:effectLst/>
                <a:latin typeface="+mn-lt"/>
                <a:ea typeface="+mn-ea"/>
                <a:cs typeface="+mn-cs"/>
              </a:rPr>
              <a:t> is a compile-time configurable framework designed to support multi-physics application development for current and emerging HPC systems.</a:t>
            </a:r>
          </a:p>
          <a:p>
            <a:r>
              <a:rPr lang="en-US" sz="1200" b="0" i="0" kern="1200" dirty="0">
                <a:solidFill>
                  <a:schemeClr val="tx1"/>
                </a:solidFill>
                <a:effectLst/>
                <a:latin typeface="+mn-lt"/>
                <a:ea typeface="+mn-ea"/>
                <a:cs typeface="+mn-cs"/>
              </a:rPr>
              <a:t>In the diagram there is a 1.x branch only for new releases,  an initial 1.0 release branch with tag 1.0.0 as the initial release and tags 1.0.1, 1.0.2 for bug fixes, when 1.1 feature is release again an initial tag 1.1.0, then bug fix release tags 1.1.1 &amp; 1.1.2 etc. Once a major version goes into maintenance mode and a new major feature branch begins; in this case 2.x and like branches and tags are created for 2.x </a:t>
            </a:r>
            <a:endParaRPr lang="en-US" dirty="0"/>
          </a:p>
        </p:txBody>
      </p:sp>
      <p:sp>
        <p:nvSpPr>
          <p:cNvPr id="4" name="Slide Number Placeholder 3"/>
          <p:cNvSpPr>
            <a:spLocks noGrp="1"/>
          </p:cNvSpPr>
          <p:nvPr>
            <p:ph type="sldNum" sz="quarter" idx="10"/>
          </p:nvPr>
        </p:nvSpPr>
        <p:spPr/>
        <p:txBody>
          <a:bodyPr/>
          <a:lstStyle/>
          <a:p>
            <a:fld id="{54E672D7-8E2D-4611-973D-F4591A707C34}" type="slidenum">
              <a:rPr lang="en-US" smtClean="0"/>
              <a:t>23</a:t>
            </a:fld>
            <a:endParaRPr lang="en-US"/>
          </a:p>
        </p:txBody>
      </p:sp>
    </p:spTree>
    <p:extLst>
      <p:ext uri="{BB962C8B-B14F-4D97-AF65-F5344CB8AC3E}">
        <p14:creationId xmlns:p14="http://schemas.microsoft.com/office/powerpoint/2010/main" val="30163900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24</a:t>
            </a:fld>
            <a:endParaRPr lang="en-US"/>
          </a:p>
        </p:txBody>
      </p:sp>
    </p:spTree>
    <p:extLst>
      <p:ext uri="{BB962C8B-B14F-4D97-AF65-F5344CB8AC3E}">
        <p14:creationId xmlns:p14="http://schemas.microsoft.com/office/powerpoint/2010/main" val="8516948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Note: Although you may go to the references from this talk that still use master we have replaced the term </a:t>
            </a:r>
            <a:r>
              <a:rPr lang="en-US" b="1"/>
              <a:t>with main.</a:t>
            </a:r>
            <a:endParaRPr lang="en-US" b="1" dirty="0"/>
          </a:p>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4</a:t>
            </a:fld>
            <a:endParaRPr lang="en-US"/>
          </a:p>
        </p:txBody>
      </p:sp>
    </p:spTree>
    <p:extLst>
      <p:ext uri="{BB962C8B-B14F-4D97-AF65-F5344CB8AC3E}">
        <p14:creationId xmlns:p14="http://schemas.microsoft.com/office/powerpoint/2010/main" val="13409462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54E672D7-8E2D-4611-973D-F4591A707C34}" type="slidenum">
              <a:rPr lang="en-US" smtClean="0"/>
              <a:t>5</a:t>
            </a:fld>
            <a:endParaRPr lang="en-US"/>
          </a:p>
        </p:txBody>
      </p:sp>
    </p:spTree>
    <p:extLst>
      <p:ext uri="{BB962C8B-B14F-4D97-AF65-F5344CB8AC3E}">
        <p14:creationId xmlns:p14="http://schemas.microsoft.com/office/powerpoint/2010/main" val="34132126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E672D7-8E2D-4611-973D-F4591A707C34}" type="slidenum">
              <a:rPr lang="en-US" smtClean="0"/>
              <a:t>6</a:t>
            </a:fld>
            <a:endParaRPr lang="en-US"/>
          </a:p>
        </p:txBody>
      </p:sp>
    </p:spTree>
    <p:extLst>
      <p:ext uri="{BB962C8B-B14F-4D97-AF65-F5344CB8AC3E}">
        <p14:creationId xmlns:p14="http://schemas.microsoft.com/office/powerpoint/2010/main" val="19966172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7</a:t>
            </a:fld>
            <a:endParaRPr lang="en-US"/>
          </a:p>
        </p:txBody>
      </p:sp>
    </p:spTree>
    <p:extLst>
      <p:ext uri="{BB962C8B-B14F-4D97-AF65-F5344CB8AC3E}">
        <p14:creationId xmlns:p14="http://schemas.microsoft.com/office/powerpoint/2010/main" val="8138276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10"/>
          </p:nvPr>
        </p:nvSpPr>
        <p:spPr/>
        <p:txBody>
          <a:bodyPr/>
          <a:lstStyle/>
          <a:p>
            <a:fld id="{54E672D7-8E2D-4611-973D-F4591A707C34}" type="slidenum">
              <a:rPr lang="en-US" smtClean="0"/>
              <a:t>8</a:t>
            </a:fld>
            <a:endParaRPr lang="en-US"/>
          </a:p>
        </p:txBody>
      </p:sp>
    </p:spTree>
    <p:extLst>
      <p:ext uri="{BB962C8B-B14F-4D97-AF65-F5344CB8AC3E}">
        <p14:creationId xmlns:p14="http://schemas.microsoft.com/office/powerpoint/2010/main" val="4687921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E672D7-8E2D-4611-973D-F4591A707C34}" type="slidenum">
              <a:rPr lang="en-US" smtClean="0"/>
              <a:t>9</a:t>
            </a:fld>
            <a:endParaRPr lang="en-US"/>
          </a:p>
        </p:txBody>
      </p:sp>
    </p:spTree>
    <p:extLst>
      <p:ext uri="{BB962C8B-B14F-4D97-AF65-F5344CB8AC3E}">
        <p14:creationId xmlns:p14="http://schemas.microsoft.com/office/powerpoint/2010/main" val="41991766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54E672D7-8E2D-4611-973D-F4591A707C34}" type="slidenum">
              <a:rPr lang="en-US" smtClean="0"/>
              <a:t>10</a:t>
            </a:fld>
            <a:endParaRPr lang="en-US"/>
          </a:p>
        </p:txBody>
      </p:sp>
    </p:spTree>
    <p:extLst>
      <p:ext uri="{BB962C8B-B14F-4D97-AF65-F5344CB8AC3E}">
        <p14:creationId xmlns:p14="http://schemas.microsoft.com/office/powerpoint/2010/main" val="374465450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 Id="rId9"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63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1810" y="1848659"/>
            <a:ext cx="2108499" cy="914400"/>
          </a:xfrm>
          <a:prstGeom prst="rect">
            <a:avLst/>
          </a:prstGeom>
        </p:spPr>
      </p:pic>
    </p:spTree>
    <p:extLst>
      <p:ext uri="{BB962C8B-B14F-4D97-AF65-F5344CB8AC3E}">
        <p14:creationId xmlns:p14="http://schemas.microsoft.com/office/powerpoint/2010/main" val="324926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8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274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3920" y="1848659"/>
            <a:ext cx="2108499" cy="914400"/>
          </a:xfrm>
          <a:prstGeom prst="rect">
            <a:avLst/>
          </a:prstGeom>
        </p:spPr>
      </p:pic>
      <p:pic>
        <p:nvPicPr>
          <p:cNvPr id="13" name="Picture 2" descr="https://licensebuttons.net/l/by/4.0/88x31.png">
            <a:extLst>
              <a:ext uri="{FF2B5EF4-FFF2-40B4-BE49-F238E27FC236}">
                <a16:creationId xmlns:a16="http://schemas.microsoft.com/office/drawing/2014/main" id="{FAFD7D99-41CA-4FD0-9396-9C5659F22045}"/>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969069" y="5841262"/>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D022D1C-99FF-490C-8690-D8081D33C0AF}"/>
              </a:ext>
            </a:extLst>
          </p:cNvPr>
          <p:cNvSpPr txBox="1"/>
          <p:nvPr userDrawn="1"/>
        </p:nvSpPr>
        <p:spPr>
          <a:xfrm>
            <a:off x="1810964" y="5776533"/>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15" name="Picture 14">
            <a:extLst>
              <a:ext uri="{FF2B5EF4-FFF2-40B4-BE49-F238E27FC236}">
                <a16:creationId xmlns:a16="http://schemas.microsoft.com/office/drawing/2014/main" id="{C554CDC7-44CF-4751-9869-0265C8E01840}"/>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33211" y="3189686"/>
            <a:ext cx="2109916" cy="905256"/>
          </a:xfrm>
          <a:prstGeom prst="rect">
            <a:avLst/>
          </a:prstGeom>
        </p:spPr>
      </p:pic>
    </p:spTree>
    <p:extLst>
      <p:ext uri="{BB962C8B-B14F-4D97-AF65-F5344CB8AC3E}">
        <p14:creationId xmlns:p14="http://schemas.microsoft.com/office/powerpoint/2010/main" val="451228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9741160" y="6185919"/>
            <a:ext cx="1971212" cy="533060"/>
          </a:xfrm>
          <a:prstGeom prst="rect">
            <a:avLst/>
          </a:prstGeom>
        </p:spPr>
      </p:pic>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3" name="Picture 2" descr="A picture containing shape&#10;&#10;Description automatically generated">
            <a:extLst>
              <a:ext uri="{FF2B5EF4-FFF2-40B4-BE49-F238E27FC236}">
                <a16:creationId xmlns:a16="http://schemas.microsoft.com/office/drawing/2014/main" id="{2A4943B8-0F89-4A94-B130-A128F45E57C4}"/>
              </a:ext>
            </a:extLst>
          </p:cNvPr>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7806050" y="6114121"/>
            <a:ext cx="1560289" cy="676656"/>
          </a:xfrm>
          <a:prstGeom prst="rect">
            <a:avLst/>
          </a:prstGeom>
        </p:spPr>
      </p:pic>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49" r:id="rId1"/>
    <p:sldLayoutId id="2147483951" r:id="rId2"/>
    <p:sldLayoutId id="2147483937" r:id="rId3"/>
    <p:sldLayoutId id="2147483939" r:id="rId4"/>
    <p:sldLayoutId id="2147483950" r:id="rId5"/>
    <p:sldLayoutId id="2147483940" r:id="rId6"/>
    <p:sldLayoutId id="2147483941" r:id="rId7"/>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hyperlink" Target="https://www.atlassian.com/git/tutorials/comparing-workflows" TargetMode="External"/><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3.emf"/></Relationships>
</file>

<file path=ppt/slides/_rels/slide13.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nvie/gitflow" TargetMode="External"/><Relationship Id="rId2" Type="http://schemas.openxmlformats.org/officeDocument/2006/relationships/notesSlide" Target="../notesSlides/notesSlide15.xml"/><Relationship Id="rId1" Type="http://schemas.openxmlformats.org/officeDocument/2006/relationships/slideLayout" Target="../slideLayouts/slideLayout3.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hyperlink" Target="https://nvie.com/posts/a-successful-git-branching-model/"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cottchacon.com/2011/08/31/github-flow.html" TargetMode="External"/><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hyperlink" Target="https://docs.gitlab.com/ee/workflow/gitlab_flow.html" TargetMode="External"/><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hyperlink" Target="https://doi.org/10.6084/m9.figshare.16556628"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hyperlink" Target="https://trilinos.github.io/" TargetMode="External"/><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hyperlink" Target="https://www.open-mpi.org/" TargetMode="External"/><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hyperlink" Target="https://flecsi.github.io/flecsi" TargetMode="External"/><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hyperlink" Target="https://www.atlassian.com/git/tutorials/comparing-workflows"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9.emf"/></Relationships>
</file>

<file path=ppt/slides/_rels/slide9.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US" dirty="0"/>
              <a:t>Git Workflows</a:t>
            </a:r>
          </a:p>
        </p:txBody>
      </p:sp>
      <p:sp>
        <p:nvSpPr>
          <p:cNvPr id="2" name="Subtitle 1">
            <a:extLst>
              <a:ext uri="{FF2B5EF4-FFF2-40B4-BE49-F238E27FC236}">
                <a16:creationId xmlns:a16="http://schemas.microsoft.com/office/drawing/2014/main" id="{3CC0C520-4F64-4602-B6D4-1175D64E9894}"/>
              </a:ext>
            </a:extLst>
          </p:cNvPr>
          <p:cNvSpPr>
            <a:spLocks noGrp="1"/>
          </p:cNvSpPr>
          <p:nvPr>
            <p:ph type="subTitle" idx="1"/>
          </p:nvPr>
        </p:nvSpPr>
        <p:spPr>
          <a:xfrm>
            <a:off x="3177632" y="2085962"/>
            <a:ext cx="8292317" cy="3521462"/>
          </a:xfrm>
        </p:spPr>
        <p:txBody>
          <a:bodyPr/>
          <a:lstStyle/>
          <a:p>
            <a:r>
              <a:rPr lang="en-US" u="sng" dirty="0"/>
              <a:t>Patricia Grubel</a:t>
            </a:r>
            <a:r>
              <a:rPr lang="en-US" dirty="0"/>
              <a:t> </a:t>
            </a:r>
            <a:r>
              <a:rPr lang="en-US" sz="2000" dirty="0"/>
              <a:t>(she/her)</a:t>
            </a:r>
            <a:br>
              <a:rPr lang="en-US" sz="2000" dirty="0"/>
            </a:br>
            <a:r>
              <a:rPr lang="en-US" sz="2000" dirty="0"/>
              <a:t>Los Alamos National Laboratory</a:t>
            </a:r>
          </a:p>
          <a:p>
            <a:pPr>
              <a:spcBef>
                <a:spcPts val="2800"/>
              </a:spcBef>
            </a:pPr>
            <a:r>
              <a:rPr lang="en-US" sz="2000" dirty="0"/>
              <a:t>Better Scientific </a:t>
            </a:r>
            <a:r>
              <a:rPr lang="en-US" sz="2000"/>
              <a:t>Software tutorial </a:t>
            </a:r>
            <a:r>
              <a:rPr lang="en-US" sz="2000" dirty="0"/>
              <a:t>@ SC21</a:t>
            </a:r>
          </a:p>
          <a:p>
            <a:pPr>
              <a:spcBef>
                <a:spcPts val="2800"/>
              </a:spcBef>
            </a:pPr>
            <a:r>
              <a:rPr lang="en-US" sz="2000" dirty="0"/>
              <a:t>Contributors: Patricia Grubel (LANL), Rinku K. Gupta (ANL), Jared O’Neal (ANL), James M. </a:t>
            </a:r>
            <a:r>
              <a:rPr lang="en-US" sz="2000" dirty="0" err="1"/>
              <a:t>Willenbring</a:t>
            </a:r>
            <a:r>
              <a:rPr lang="en-US" sz="2000" dirty="0"/>
              <a:t> (SNL)</a:t>
            </a:r>
          </a:p>
          <a:p>
            <a:endParaRPr lang="en-US" dirty="0"/>
          </a:p>
        </p:txBody>
      </p:sp>
      <p:sp>
        <p:nvSpPr>
          <p:cNvPr id="5" name="TextBox 4">
            <a:extLst>
              <a:ext uri="{FF2B5EF4-FFF2-40B4-BE49-F238E27FC236}">
                <a16:creationId xmlns:a16="http://schemas.microsoft.com/office/drawing/2014/main" id="{6C44C913-01E0-4EDB-A13E-CC1676174061}"/>
              </a:ext>
            </a:extLst>
          </p:cNvPr>
          <p:cNvSpPr txBox="1"/>
          <p:nvPr/>
        </p:nvSpPr>
        <p:spPr>
          <a:xfrm>
            <a:off x="10855922" y="5899980"/>
            <a:ext cx="1332903" cy="276999"/>
          </a:xfrm>
          <a:prstGeom prst="rect">
            <a:avLst/>
          </a:prstGeom>
          <a:noFill/>
        </p:spPr>
        <p:txBody>
          <a:bodyPr wrap="square">
            <a:spAutoFit/>
          </a:bodyPr>
          <a:lstStyle/>
          <a:p>
            <a:r>
              <a:rPr lang="en-US" sz="1200" dirty="0"/>
              <a:t>LA-UR-21-25665</a:t>
            </a:r>
          </a:p>
        </p:txBody>
      </p:sp>
    </p:spTree>
    <p:extLst>
      <p:ext uri="{BB962C8B-B14F-4D97-AF65-F5344CB8AC3E}">
        <p14:creationId xmlns:p14="http://schemas.microsoft.com/office/powerpoint/2010/main" val="33404244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683978-C37D-B543-9210-EFD77EE5A241}"/>
              </a:ext>
            </a:extLst>
          </p:cNvPr>
          <p:cNvSpPr>
            <a:spLocks noGrp="1"/>
          </p:cNvSpPr>
          <p:nvPr>
            <p:ph type="title"/>
          </p:nvPr>
        </p:nvSpPr>
        <p:spPr/>
        <p:txBody>
          <a:bodyPr/>
          <a:lstStyle/>
          <a:p>
            <a:r>
              <a:rPr lang="en-US" dirty="0"/>
              <a:t>Feature Branches</a:t>
            </a:r>
          </a:p>
        </p:txBody>
      </p:sp>
      <p:sp>
        <p:nvSpPr>
          <p:cNvPr id="3" name="Content Placeholder 2">
            <a:extLst>
              <a:ext uri="{FF2B5EF4-FFF2-40B4-BE49-F238E27FC236}">
                <a16:creationId xmlns:a16="http://schemas.microsoft.com/office/drawing/2014/main" id="{0B6F2AEF-2300-F84B-BB99-ECEC425AFCAD}"/>
              </a:ext>
            </a:extLst>
          </p:cNvPr>
          <p:cNvSpPr>
            <a:spLocks noGrp="1"/>
          </p:cNvSpPr>
          <p:nvPr>
            <p:ph idx="1"/>
          </p:nvPr>
        </p:nvSpPr>
        <p:spPr>
          <a:xfrm>
            <a:off x="365761" y="1207973"/>
            <a:ext cx="6961796" cy="4047778"/>
          </a:xfrm>
        </p:spPr>
        <p:txBody>
          <a:bodyPr/>
          <a:lstStyle/>
          <a:p>
            <a:pPr marL="0" indent="0">
              <a:buNone/>
            </a:pPr>
            <a:r>
              <a:rPr lang="en-US" sz="2000" dirty="0"/>
              <a:t>Extend Centralized Workflow</a:t>
            </a:r>
          </a:p>
          <a:p>
            <a:r>
              <a:rPr lang="en-US" sz="2000" dirty="0"/>
              <a:t>Remote repo has commits A &amp; B</a:t>
            </a:r>
          </a:p>
          <a:p>
            <a:r>
              <a:rPr lang="en-US" sz="2000" dirty="0"/>
              <a:t>Bob pulls remote to synchronize local repo to remote</a:t>
            </a:r>
          </a:p>
          <a:p>
            <a:r>
              <a:rPr lang="en-US" sz="2000" dirty="0"/>
              <a:t>Bob creates local feature branch based on commit B</a:t>
            </a:r>
          </a:p>
          <a:p>
            <a:r>
              <a:rPr lang="en-US" sz="2000" dirty="0"/>
              <a:t>Commit C pushed to remote repo</a:t>
            </a:r>
          </a:p>
          <a:p>
            <a:r>
              <a:rPr lang="en-US" sz="2000" dirty="0"/>
              <a:t>Alice pulls remote to synchronize local repo to remote</a:t>
            </a:r>
          </a:p>
          <a:p>
            <a:r>
              <a:rPr lang="en-US" sz="2000" dirty="0"/>
              <a:t>Alice creates local feature branch based on commit C</a:t>
            </a:r>
          </a:p>
          <a:p>
            <a:r>
              <a:rPr lang="en-US" sz="2000" dirty="0"/>
              <a:t>Both develop independently on local feature branches</a:t>
            </a:r>
          </a:p>
          <a:p>
            <a:pPr marL="0" indent="0">
              <a:buNone/>
            </a:pPr>
            <a:endParaRPr lang="en-US" sz="2000" dirty="0"/>
          </a:p>
          <a:p>
            <a:endParaRPr lang="en-US" sz="2000" dirty="0"/>
          </a:p>
        </p:txBody>
      </p:sp>
      <p:pic>
        <p:nvPicPr>
          <p:cNvPr id="4" name="Picture 3">
            <a:extLst>
              <a:ext uri="{FF2B5EF4-FFF2-40B4-BE49-F238E27FC236}">
                <a16:creationId xmlns:a16="http://schemas.microsoft.com/office/drawing/2014/main" id="{7879D0D5-49A1-054D-AEA9-083492052DF4}"/>
              </a:ext>
            </a:extLst>
          </p:cNvPr>
          <p:cNvPicPr>
            <a:picLocks noChangeAspect="1"/>
          </p:cNvPicPr>
          <p:nvPr/>
        </p:nvPicPr>
        <p:blipFill rotWithShape="1">
          <a:blip r:embed="rId3"/>
          <a:srcRect r="56578" b="12291"/>
          <a:stretch/>
        </p:blipFill>
        <p:spPr>
          <a:xfrm>
            <a:off x="7543800" y="697314"/>
            <a:ext cx="3572469" cy="5278438"/>
          </a:xfrm>
          <a:prstGeom prst="rect">
            <a:avLst/>
          </a:prstGeom>
        </p:spPr>
      </p:pic>
      <p:sp>
        <p:nvSpPr>
          <p:cNvPr id="5" name="TextBox 4">
            <a:extLst>
              <a:ext uri="{FF2B5EF4-FFF2-40B4-BE49-F238E27FC236}">
                <a16:creationId xmlns:a16="http://schemas.microsoft.com/office/drawing/2014/main" id="{4D623544-D80B-DE44-A9AF-20717D593275}"/>
              </a:ext>
            </a:extLst>
          </p:cNvPr>
          <p:cNvSpPr txBox="1"/>
          <p:nvPr/>
        </p:nvSpPr>
        <p:spPr>
          <a:xfrm>
            <a:off x="7811452" y="4261430"/>
            <a:ext cx="822960" cy="182880"/>
          </a:xfrm>
          <a:prstGeom prst="rect">
            <a:avLst/>
          </a:prstGeom>
          <a:solidFill>
            <a:schemeClr val="bg1"/>
          </a:solidFill>
        </p:spPr>
        <p:txBody>
          <a:bodyPr wrap="square" lIns="118872" tIns="91440" rIns="118872" bIns="91440" rtlCol="0" anchor="ctr" anchorCtr="0">
            <a:spAutoFit/>
          </a:bodyPr>
          <a:lstStyle/>
          <a:p>
            <a:pPr algn="l">
              <a:lnSpc>
                <a:spcPct val="90000"/>
              </a:lnSpc>
            </a:pPr>
            <a:r>
              <a:rPr lang="en-US" sz="1200" b="1" dirty="0"/>
              <a:t>  main  </a:t>
            </a:r>
          </a:p>
        </p:txBody>
      </p:sp>
      <p:sp>
        <p:nvSpPr>
          <p:cNvPr id="6" name="TextBox 5">
            <a:extLst>
              <a:ext uri="{FF2B5EF4-FFF2-40B4-BE49-F238E27FC236}">
                <a16:creationId xmlns:a16="http://schemas.microsoft.com/office/drawing/2014/main" id="{B65C4322-64FE-B944-AED9-C8749E06B80B}"/>
              </a:ext>
            </a:extLst>
          </p:cNvPr>
          <p:cNvSpPr txBox="1"/>
          <p:nvPr/>
        </p:nvSpPr>
        <p:spPr>
          <a:xfrm>
            <a:off x="7811452" y="2191068"/>
            <a:ext cx="822960" cy="274320"/>
          </a:xfrm>
          <a:prstGeom prst="rect">
            <a:avLst/>
          </a:prstGeom>
          <a:solidFill>
            <a:schemeClr val="bg1"/>
          </a:solidFill>
        </p:spPr>
        <p:txBody>
          <a:bodyPr wrap="square" lIns="118872" tIns="91440" rIns="118872" bIns="91440" rtlCol="0" anchor="ctr" anchorCtr="0">
            <a:spAutoFit/>
          </a:bodyPr>
          <a:lstStyle/>
          <a:p>
            <a:pPr algn="l">
              <a:lnSpc>
                <a:spcPct val="90000"/>
              </a:lnSpc>
            </a:pPr>
            <a:r>
              <a:rPr lang="en-US" sz="1200" b="1" dirty="0"/>
              <a:t>  </a:t>
            </a:r>
            <a:r>
              <a:rPr lang="en-US" sz="1300" b="1" dirty="0"/>
              <a:t>main </a:t>
            </a:r>
            <a:r>
              <a:rPr lang="en-US" sz="1200" b="1" dirty="0"/>
              <a:t> </a:t>
            </a:r>
          </a:p>
        </p:txBody>
      </p:sp>
      <p:sp>
        <p:nvSpPr>
          <p:cNvPr id="7" name="TextBox 6">
            <a:extLst>
              <a:ext uri="{FF2B5EF4-FFF2-40B4-BE49-F238E27FC236}">
                <a16:creationId xmlns:a16="http://schemas.microsoft.com/office/drawing/2014/main" id="{D6D37134-F760-9E44-B5F3-B0F1B61D000E}"/>
              </a:ext>
            </a:extLst>
          </p:cNvPr>
          <p:cNvSpPr txBox="1"/>
          <p:nvPr/>
        </p:nvSpPr>
        <p:spPr>
          <a:xfrm>
            <a:off x="7765732" y="4981431"/>
            <a:ext cx="822960" cy="274320"/>
          </a:xfrm>
          <a:prstGeom prst="rect">
            <a:avLst/>
          </a:prstGeom>
          <a:solidFill>
            <a:schemeClr val="bg1"/>
          </a:solidFill>
        </p:spPr>
        <p:txBody>
          <a:bodyPr wrap="square" lIns="118872" tIns="91440" rIns="118872" bIns="91440" rtlCol="0" anchor="ctr" anchorCtr="0">
            <a:spAutoFit/>
          </a:bodyPr>
          <a:lstStyle/>
          <a:p>
            <a:pPr algn="l">
              <a:lnSpc>
                <a:spcPct val="90000"/>
              </a:lnSpc>
            </a:pPr>
            <a:r>
              <a:rPr lang="en-US" sz="1200" b="1" dirty="0"/>
              <a:t>  </a:t>
            </a:r>
            <a:r>
              <a:rPr lang="en-US" sz="1300" b="1" dirty="0"/>
              <a:t>main </a:t>
            </a:r>
            <a:r>
              <a:rPr lang="en-US" sz="1200" b="1" dirty="0"/>
              <a:t> </a:t>
            </a:r>
          </a:p>
        </p:txBody>
      </p:sp>
    </p:spTree>
    <p:extLst>
      <p:ext uri="{BB962C8B-B14F-4D97-AF65-F5344CB8AC3E}">
        <p14:creationId xmlns:p14="http://schemas.microsoft.com/office/powerpoint/2010/main" val="7672387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A9BCD-1562-4542-961E-43799AD6FB46}"/>
              </a:ext>
            </a:extLst>
          </p:cNvPr>
          <p:cNvSpPr>
            <a:spLocks noGrp="1"/>
          </p:cNvSpPr>
          <p:nvPr>
            <p:ph type="title"/>
          </p:nvPr>
        </p:nvSpPr>
        <p:spPr/>
        <p:txBody>
          <a:bodyPr/>
          <a:lstStyle/>
          <a:p>
            <a:r>
              <a:rPr lang="en-US" dirty="0"/>
              <a:t>Feature Branch Divergence</a:t>
            </a:r>
          </a:p>
        </p:txBody>
      </p:sp>
      <p:sp>
        <p:nvSpPr>
          <p:cNvPr id="3" name="Content Placeholder 2">
            <a:extLst>
              <a:ext uri="{FF2B5EF4-FFF2-40B4-BE49-F238E27FC236}">
                <a16:creationId xmlns:a16="http://schemas.microsoft.com/office/drawing/2014/main" id="{871D40ED-5186-C94B-A814-B0077884D00F}"/>
              </a:ext>
            </a:extLst>
          </p:cNvPr>
          <p:cNvSpPr>
            <a:spLocks noGrp="1"/>
          </p:cNvSpPr>
          <p:nvPr>
            <p:ph idx="1"/>
          </p:nvPr>
        </p:nvSpPr>
        <p:spPr>
          <a:xfrm>
            <a:off x="365760" y="1325880"/>
            <a:ext cx="6937083" cy="4047778"/>
          </a:xfrm>
        </p:spPr>
        <p:txBody>
          <a:bodyPr/>
          <a:lstStyle/>
          <a:p>
            <a:pPr marL="0" indent="0">
              <a:buNone/>
            </a:pPr>
            <a:r>
              <a:rPr lang="en-US" dirty="0"/>
              <a:t>Alice integrates first without issue</a:t>
            </a:r>
          </a:p>
          <a:p>
            <a:r>
              <a:rPr lang="en-US" dirty="0"/>
              <a:t>Alice does fast-forward merge to local main</a:t>
            </a:r>
          </a:p>
          <a:p>
            <a:r>
              <a:rPr lang="en-US" dirty="0"/>
              <a:t>Alice deletes local feature branch</a:t>
            </a:r>
          </a:p>
          <a:p>
            <a:r>
              <a:rPr lang="en-US" dirty="0"/>
              <a:t>Alice pushes main to remote</a:t>
            </a:r>
          </a:p>
          <a:p>
            <a:r>
              <a:rPr lang="en-US" dirty="0"/>
              <a:t>Meanwhile, Bob pulls main from remote and finds Alice’s changes</a:t>
            </a:r>
          </a:p>
          <a:p>
            <a:r>
              <a:rPr lang="en-US" dirty="0"/>
              <a:t>Merge conflict between commits D and E</a:t>
            </a:r>
          </a:p>
        </p:txBody>
      </p:sp>
      <p:pic>
        <p:nvPicPr>
          <p:cNvPr id="7" name="Picture 6">
            <a:extLst>
              <a:ext uri="{FF2B5EF4-FFF2-40B4-BE49-F238E27FC236}">
                <a16:creationId xmlns:a16="http://schemas.microsoft.com/office/drawing/2014/main" id="{AD9086A0-DEE9-E447-BB4B-37CD831AEAA9}"/>
              </a:ext>
            </a:extLst>
          </p:cNvPr>
          <p:cNvPicPr>
            <a:picLocks noChangeAspect="1"/>
          </p:cNvPicPr>
          <p:nvPr/>
        </p:nvPicPr>
        <p:blipFill rotWithShape="1">
          <a:blip r:embed="rId3">
            <a:extLst>
              <a:ext uri="{28A0092B-C50C-407E-A947-70E740481C1C}">
                <a14:useLocalDpi xmlns:a14="http://schemas.microsoft.com/office/drawing/2010/main" val="0"/>
              </a:ext>
            </a:extLst>
          </a:blip>
          <a:srcRect r="52495" b="19192"/>
          <a:stretch/>
        </p:blipFill>
        <p:spPr>
          <a:xfrm>
            <a:off x="7543800" y="914400"/>
            <a:ext cx="4108638" cy="5112327"/>
          </a:xfrm>
          <a:prstGeom prst="rect">
            <a:avLst/>
          </a:prstGeom>
        </p:spPr>
      </p:pic>
      <p:sp>
        <p:nvSpPr>
          <p:cNvPr id="5" name="TextBox 4">
            <a:extLst>
              <a:ext uri="{FF2B5EF4-FFF2-40B4-BE49-F238E27FC236}">
                <a16:creationId xmlns:a16="http://schemas.microsoft.com/office/drawing/2014/main" id="{F0447986-B370-3E4F-9C70-E5C2C6496198}"/>
              </a:ext>
            </a:extLst>
          </p:cNvPr>
          <p:cNvSpPr txBox="1"/>
          <p:nvPr/>
        </p:nvSpPr>
        <p:spPr>
          <a:xfrm>
            <a:off x="7824152" y="1429068"/>
            <a:ext cx="822960" cy="274320"/>
          </a:xfrm>
          <a:prstGeom prst="rect">
            <a:avLst/>
          </a:prstGeom>
          <a:solidFill>
            <a:schemeClr val="bg1"/>
          </a:solidFill>
        </p:spPr>
        <p:txBody>
          <a:bodyPr wrap="square" lIns="118872" tIns="91440" rIns="118872" bIns="91440" rtlCol="0" anchor="ctr" anchorCtr="0">
            <a:spAutoFit/>
          </a:bodyPr>
          <a:lstStyle/>
          <a:p>
            <a:pPr algn="l">
              <a:lnSpc>
                <a:spcPct val="90000"/>
              </a:lnSpc>
            </a:pPr>
            <a:r>
              <a:rPr lang="en-US" sz="1200" b="1" dirty="0"/>
              <a:t>  </a:t>
            </a:r>
            <a:r>
              <a:rPr lang="en-US" sz="1300" b="1" dirty="0"/>
              <a:t>main </a:t>
            </a:r>
            <a:r>
              <a:rPr lang="en-US" sz="1200" b="1" dirty="0"/>
              <a:t> </a:t>
            </a:r>
          </a:p>
        </p:txBody>
      </p:sp>
      <p:sp>
        <p:nvSpPr>
          <p:cNvPr id="6" name="TextBox 5">
            <a:extLst>
              <a:ext uri="{FF2B5EF4-FFF2-40B4-BE49-F238E27FC236}">
                <a16:creationId xmlns:a16="http://schemas.microsoft.com/office/drawing/2014/main" id="{FEE6FFBE-79DA-2346-BAB2-FBE281071C6E}"/>
              </a:ext>
            </a:extLst>
          </p:cNvPr>
          <p:cNvSpPr txBox="1"/>
          <p:nvPr/>
        </p:nvSpPr>
        <p:spPr>
          <a:xfrm>
            <a:off x="7824152" y="4235768"/>
            <a:ext cx="822960" cy="274320"/>
          </a:xfrm>
          <a:prstGeom prst="rect">
            <a:avLst/>
          </a:prstGeom>
          <a:solidFill>
            <a:schemeClr val="bg1"/>
          </a:solidFill>
        </p:spPr>
        <p:txBody>
          <a:bodyPr wrap="square" lIns="118872" tIns="91440" rIns="118872" bIns="91440" rtlCol="0" anchor="ctr" anchorCtr="0">
            <a:spAutoFit/>
          </a:bodyPr>
          <a:lstStyle/>
          <a:p>
            <a:pPr algn="l">
              <a:lnSpc>
                <a:spcPct val="90000"/>
              </a:lnSpc>
            </a:pPr>
            <a:r>
              <a:rPr lang="en-US" sz="1200" b="1" dirty="0"/>
              <a:t>  </a:t>
            </a:r>
            <a:r>
              <a:rPr lang="en-US" sz="1300" b="1" dirty="0"/>
              <a:t>main </a:t>
            </a:r>
            <a:r>
              <a:rPr lang="en-US" sz="1200" b="1" dirty="0"/>
              <a:t> </a:t>
            </a:r>
          </a:p>
        </p:txBody>
      </p:sp>
      <p:sp>
        <p:nvSpPr>
          <p:cNvPr id="8" name="TextBox 7">
            <a:extLst>
              <a:ext uri="{FF2B5EF4-FFF2-40B4-BE49-F238E27FC236}">
                <a16:creationId xmlns:a16="http://schemas.microsoft.com/office/drawing/2014/main" id="{72669AFB-5412-714C-9DB8-976E00B92639}"/>
              </a:ext>
            </a:extLst>
          </p:cNvPr>
          <p:cNvSpPr txBox="1"/>
          <p:nvPr/>
        </p:nvSpPr>
        <p:spPr>
          <a:xfrm>
            <a:off x="7824152" y="5047616"/>
            <a:ext cx="822960" cy="274320"/>
          </a:xfrm>
          <a:prstGeom prst="rect">
            <a:avLst/>
          </a:prstGeom>
          <a:solidFill>
            <a:schemeClr val="bg1"/>
          </a:solidFill>
        </p:spPr>
        <p:txBody>
          <a:bodyPr wrap="square" lIns="118872" tIns="91440" rIns="118872" bIns="91440" rtlCol="0" anchor="ctr" anchorCtr="0">
            <a:spAutoFit/>
          </a:bodyPr>
          <a:lstStyle/>
          <a:p>
            <a:pPr algn="l">
              <a:lnSpc>
                <a:spcPct val="90000"/>
              </a:lnSpc>
            </a:pPr>
            <a:r>
              <a:rPr lang="en-US" sz="1200" b="1" dirty="0"/>
              <a:t>  </a:t>
            </a:r>
            <a:r>
              <a:rPr lang="en-US" sz="1300" b="1" dirty="0"/>
              <a:t>main </a:t>
            </a:r>
            <a:r>
              <a:rPr lang="en-US" sz="1200" b="1" dirty="0"/>
              <a:t> </a:t>
            </a:r>
          </a:p>
        </p:txBody>
      </p:sp>
    </p:spTree>
    <p:extLst>
      <p:ext uri="{BB962C8B-B14F-4D97-AF65-F5344CB8AC3E}">
        <p14:creationId xmlns:p14="http://schemas.microsoft.com/office/powerpoint/2010/main" val="28837247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A24D0-D0B5-A64E-9BB5-4FF8D0A80CA3}"/>
              </a:ext>
            </a:extLst>
          </p:cNvPr>
          <p:cNvSpPr>
            <a:spLocks noGrp="1"/>
          </p:cNvSpPr>
          <p:nvPr>
            <p:ph type="title"/>
          </p:nvPr>
        </p:nvSpPr>
        <p:spPr/>
        <p:txBody>
          <a:bodyPr/>
          <a:lstStyle/>
          <a:p>
            <a:r>
              <a:rPr lang="en-US" dirty="0"/>
              <a:t>Feature Race Condition</a:t>
            </a:r>
          </a:p>
        </p:txBody>
      </p:sp>
      <p:sp>
        <p:nvSpPr>
          <p:cNvPr id="3" name="Content Placeholder 2">
            <a:extLst>
              <a:ext uri="{FF2B5EF4-FFF2-40B4-BE49-F238E27FC236}">
                <a16:creationId xmlns:a16="http://schemas.microsoft.com/office/drawing/2014/main" id="{7D23096A-BE81-5C4B-873F-5CDBBBD47487}"/>
              </a:ext>
            </a:extLst>
          </p:cNvPr>
          <p:cNvSpPr>
            <a:spLocks noGrp="1"/>
          </p:cNvSpPr>
          <p:nvPr>
            <p:ph idx="1"/>
          </p:nvPr>
        </p:nvSpPr>
        <p:spPr>
          <a:xfrm>
            <a:off x="365760" y="1325880"/>
            <a:ext cx="6578737" cy="4047778"/>
          </a:xfrm>
        </p:spPr>
        <p:txBody>
          <a:bodyPr/>
          <a:lstStyle/>
          <a:p>
            <a:pPr marL="0" indent="0">
              <a:buNone/>
            </a:pPr>
            <a:r>
              <a:rPr lang="en-US" sz="1800" dirty="0"/>
              <a:t>Integration occurs on Bob’s local repo</a:t>
            </a:r>
          </a:p>
          <a:p>
            <a:r>
              <a:rPr lang="en-US" sz="1800" dirty="0"/>
              <a:t>Bob laments not having fast-forward merge</a:t>
            </a:r>
          </a:p>
          <a:p>
            <a:r>
              <a:rPr lang="en-US" sz="1800" dirty="0"/>
              <a:t>Bob </a:t>
            </a:r>
            <a:r>
              <a:rPr lang="en-US" sz="1800" b="1" dirty="0"/>
              <a:t>rebases</a:t>
            </a:r>
            <a:r>
              <a:rPr lang="en-US" sz="1800" dirty="0"/>
              <a:t> local feature branch to latest commit on main</a:t>
            </a:r>
          </a:p>
          <a:p>
            <a:pPr lvl="1"/>
            <a:r>
              <a:rPr lang="en-US" sz="1800" dirty="0"/>
              <a:t>E based off of commit B</a:t>
            </a:r>
          </a:p>
          <a:p>
            <a:pPr lvl="1"/>
            <a:r>
              <a:rPr lang="en-US" sz="1800" dirty="0"/>
              <a:t>E’ based off of Alice’s commit I</a:t>
            </a:r>
          </a:p>
          <a:p>
            <a:pPr lvl="1"/>
            <a:r>
              <a:rPr lang="en-US" sz="1800" dirty="0"/>
              <a:t>E’ is E integrated with commits C, D, F, G, I</a:t>
            </a:r>
          </a:p>
          <a:p>
            <a:r>
              <a:rPr lang="en-US" sz="1800" dirty="0"/>
              <a:t>Merge conflict resolved by Bob &amp; Alice on Bob’s local branch when converting commit E into E’</a:t>
            </a:r>
          </a:p>
          <a:p>
            <a:r>
              <a:rPr lang="en-US" sz="1800" dirty="0"/>
              <a:t>Can test on feature branch and merge easily and cleanly</a:t>
            </a:r>
          </a:p>
          <a:p>
            <a:endParaRPr lang="en-US" sz="1800" dirty="0"/>
          </a:p>
          <a:p>
            <a:r>
              <a:rPr lang="en-US" sz="1800" dirty="0"/>
              <a:t>See </a:t>
            </a:r>
            <a:r>
              <a:rPr lang="en-US" sz="1800" dirty="0">
                <a:hlinkClick r:id="rId3"/>
              </a:rPr>
              <a:t>Atlassian/BitBucket</a:t>
            </a:r>
            <a:r>
              <a:rPr lang="en-US" sz="1800" dirty="0"/>
              <a:t> for a richer Feature Branch Workflow</a:t>
            </a:r>
          </a:p>
          <a:p>
            <a:endParaRPr lang="en-US" sz="1800" dirty="0"/>
          </a:p>
          <a:p>
            <a:pPr marL="0" indent="0">
              <a:buNone/>
            </a:pPr>
            <a:endParaRPr lang="en-US" dirty="0"/>
          </a:p>
          <a:p>
            <a:pPr marL="0" indent="0">
              <a:buNone/>
            </a:pPr>
            <a:endParaRPr lang="en-US" dirty="0"/>
          </a:p>
        </p:txBody>
      </p:sp>
      <p:pic>
        <p:nvPicPr>
          <p:cNvPr id="4" name="Picture 3">
            <a:extLst>
              <a:ext uri="{FF2B5EF4-FFF2-40B4-BE49-F238E27FC236}">
                <a16:creationId xmlns:a16="http://schemas.microsoft.com/office/drawing/2014/main" id="{F9B7AE99-A7E9-BB4D-9635-C82C9229FB63}"/>
              </a:ext>
            </a:extLst>
          </p:cNvPr>
          <p:cNvPicPr>
            <a:picLocks noChangeAspect="1"/>
          </p:cNvPicPr>
          <p:nvPr/>
        </p:nvPicPr>
        <p:blipFill rotWithShape="1">
          <a:blip r:embed="rId4">
            <a:extLst>
              <a:ext uri="{28A0092B-C50C-407E-A947-70E740481C1C}">
                <a14:useLocalDpi xmlns:a14="http://schemas.microsoft.com/office/drawing/2010/main" val="0"/>
              </a:ext>
            </a:extLst>
          </a:blip>
          <a:srcRect r="52729" b="18960"/>
          <a:stretch/>
        </p:blipFill>
        <p:spPr>
          <a:xfrm>
            <a:off x="7543801" y="914399"/>
            <a:ext cx="4068751" cy="5102352"/>
          </a:xfrm>
          <a:prstGeom prst="rect">
            <a:avLst/>
          </a:prstGeom>
        </p:spPr>
      </p:pic>
      <p:sp>
        <p:nvSpPr>
          <p:cNvPr id="5" name="TextBox 4">
            <a:extLst>
              <a:ext uri="{FF2B5EF4-FFF2-40B4-BE49-F238E27FC236}">
                <a16:creationId xmlns:a16="http://schemas.microsoft.com/office/drawing/2014/main" id="{AEEEF759-A97D-EE48-B9CD-6A8DF100A3BC}"/>
              </a:ext>
            </a:extLst>
          </p:cNvPr>
          <p:cNvSpPr txBox="1"/>
          <p:nvPr/>
        </p:nvSpPr>
        <p:spPr>
          <a:xfrm>
            <a:off x="7900352" y="1429068"/>
            <a:ext cx="822960" cy="274320"/>
          </a:xfrm>
          <a:prstGeom prst="rect">
            <a:avLst/>
          </a:prstGeom>
          <a:solidFill>
            <a:schemeClr val="bg1"/>
          </a:solidFill>
        </p:spPr>
        <p:txBody>
          <a:bodyPr wrap="square" lIns="118872" tIns="91440" rIns="118872" bIns="91440" rtlCol="0" anchor="ctr" anchorCtr="0">
            <a:spAutoFit/>
          </a:bodyPr>
          <a:lstStyle/>
          <a:p>
            <a:pPr algn="l">
              <a:lnSpc>
                <a:spcPct val="90000"/>
              </a:lnSpc>
            </a:pPr>
            <a:r>
              <a:rPr lang="en-US" sz="1200" b="1" dirty="0"/>
              <a:t>  </a:t>
            </a:r>
            <a:r>
              <a:rPr lang="en-US" sz="1300" b="1" dirty="0"/>
              <a:t>main </a:t>
            </a:r>
            <a:r>
              <a:rPr lang="en-US" sz="1200" b="1" dirty="0"/>
              <a:t> </a:t>
            </a:r>
          </a:p>
        </p:txBody>
      </p:sp>
      <p:sp>
        <p:nvSpPr>
          <p:cNvPr id="6" name="TextBox 5">
            <a:extLst>
              <a:ext uri="{FF2B5EF4-FFF2-40B4-BE49-F238E27FC236}">
                <a16:creationId xmlns:a16="http://schemas.microsoft.com/office/drawing/2014/main" id="{E81F1C79-6628-EF4E-B43B-3934FEE0AD37}"/>
              </a:ext>
            </a:extLst>
          </p:cNvPr>
          <p:cNvSpPr txBox="1"/>
          <p:nvPr/>
        </p:nvSpPr>
        <p:spPr>
          <a:xfrm>
            <a:off x="7900352" y="4121023"/>
            <a:ext cx="822960" cy="274320"/>
          </a:xfrm>
          <a:prstGeom prst="rect">
            <a:avLst/>
          </a:prstGeom>
          <a:solidFill>
            <a:schemeClr val="bg1"/>
          </a:solidFill>
        </p:spPr>
        <p:txBody>
          <a:bodyPr wrap="square" lIns="118872" tIns="91440" rIns="118872" bIns="91440" rtlCol="0" anchor="ctr" anchorCtr="0">
            <a:spAutoFit/>
          </a:bodyPr>
          <a:lstStyle/>
          <a:p>
            <a:pPr algn="l">
              <a:lnSpc>
                <a:spcPct val="90000"/>
              </a:lnSpc>
            </a:pPr>
            <a:r>
              <a:rPr lang="en-US" sz="1200" b="1" dirty="0"/>
              <a:t>  </a:t>
            </a:r>
            <a:r>
              <a:rPr lang="en-US" sz="1300" b="1" dirty="0"/>
              <a:t>main </a:t>
            </a:r>
            <a:r>
              <a:rPr lang="en-US" sz="1200" b="1" dirty="0"/>
              <a:t> </a:t>
            </a:r>
          </a:p>
        </p:txBody>
      </p:sp>
      <p:sp>
        <p:nvSpPr>
          <p:cNvPr id="7" name="TextBox 6">
            <a:extLst>
              <a:ext uri="{FF2B5EF4-FFF2-40B4-BE49-F238E27FC236}">
                <a16:creationId xmlns:a16="http://schemas.microsoft.com/office/drawing/2014/main" id="{104FC445-FE31-A848-9D02-6A9B1DC6D745}"/>
              </a:ext>
            </a:extLst>
          </p:cNvPr>
          <p:cNvSpPr txBox="1"/>
          <p:nvPr/>
        </p:nvSpPr>
        <p:spPr>
          <a:xfrm>
            <a:off x="7868284" y="4988749"/>
            <a:ext cx="822960" cy="274320"/>
          </a:xfrm>
          <a:prstGeom prst="rect">
            <a:avLst/>
          </a:prstGeom>
          <a:solidFill>
            <a:schemeClr val="bg1"/>
          </a:solidFill>
        </p:spPr>
        <p:txBody>
          <a:bodyPr wrap="square" lIns="118872" tIns="91440" rIns="118872" bIns="91440" rtlCol="0" anchor="ctr" anchorCtr="0">
            <a:spAutoFit/>
          </a:bodyPr>
          <a:lstStyle/>
          <a:p>
            <a:pPr algn="l">
              <a:lnSpc>
                <a:spcPct val="90000"/>
              </a:lnSpc>
            </a:pPr>
            <a:r>
              <a:rPr lang="en-US" sz="1200" b="1" dirty="0"/>
              <a:t>  </a:t>
            </a:r>
            <a:r>
              <a:rPr lang="en-US" sz="1300" b="1" dirty="0"/>
              <a:t>main </a:t>
            </a:r>
            <a:r>
              <a:rPr lang="en-US" sz="1200" b="1" dirty="0"/>
              <a:t> </a:t>
            </a:r>
          </a:p>
        </p:txBody>
      </p:sp>
    </p:spTree>
    <p:extLst>
      <p:ext uri="{BB962C8B-B14F-4D97-AF65-F5344CB8AC3E}">
        <p14:creationId xmlns:p14="http://schemas.microsoft.com/office/powerpoint/2010/main" val="31334434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5DB01-506C-2448-9D32-40AE24ED5E5B}"/>
              </a:ext>
            </a:extLst>
          </p:cNvPr>
          <p:cNvSpPr>
            <a:spLocks noGrp="1"/>
          </p:cNvSpPr>
          <p:nvPr>
            <p:ph type="title"/>
          </p:nvPr>
        </p:nvSpPr>
        <p:spPr/>
        <p:txBody>
          <a:bodyPr/>
          <a:lstStyle/>
          <a:p>
            <a:r>
              <a:rPr lang="en-US" dirty="0"/>
              <a:t>More Branches</a:t>
            </a:r>
          </a:p>
        </p:txBody>
      </p:sp>
      <p:sp>
        <p:nvSpPr>
          <p:cNvPr id="3" name="Content Placeholder 2">
            <a:extLst>
              <a:ext uri="{FF2B5EF4-FFF2-40B4-BE49-F238E27FC236}">
                <a16:creationId xmlns:a16="http://schemas.microsoft.com/office/drawing/2014/main" id="{AB1E63D6-6FAD-4145-81C6-9BCC413E2E16}"/>
              </a:ext>
            </a:extLst>
          </p:cNvPr>
          <p:cNvSpPr>
            <a:spLocks noGrp="1"/>
          </p:cNvSpPr>
          <p:nvPr>
            <p:ph idx="1"/>
          </p:nvPr>
        </p:nvSpPr>
        <p:spPr>
          <a:xfrm>
            <a:off x="365761" y="958883"/>
            <a:ext cx="5997969" cy="4047778"/>
          </a:xfrm>
        </p:spPr>
        <p:txBody>
          <a:bodyPr/>
          <a:lstStyle/>
          <a:p>
            <a:pPr marL="0" indent="0">
              <a:buNone/>
            </a:pPr>
            <a:r>
              <a:rPr lang="en-US" dirty="0"/>
              <a:t>Branches with </a:t>
            </a:r>
            <a:r>
              <a:rPr lang="en-US" u="sng" dirty="0"/>
              <a:t>infinite lifetime</a:t>
            </a:r>
          </a:p>
          <a:p>
            <a:r>
              <a:rPr lang="en-US" dirty="0"/>
              <a:t>Base off of main branch</a:t>
            </a:r>
          </a:p>
          <a:p>
            <a:r>
              <a:rPr lang="en-US" dirty="0"/>
              <a:t>Exist in all copies of a repository</a:t>
            </a:r>
          </a:p>
          <a:p>
            <a:r>
              <a:rPr lang="en-US" dirty="0"/>
              <a:t>Each provides a distinct </a:t>
            </a:r>
            <a:r>
              <a:rPr lang="en-US" b="1" dirty="0"/>
              <a:t>environment</a:t>
            </a:r>
          </a:p>
          <a:p>
            <a:pPr lvl="1"/>
            <a:r>
              <a:rPr lang="en-US" dirty="0"/>
              <a:t>Development vs. pre-production</a:t>
            </a:r>
          </a:p>
        </p:txBody>
      </p:sp>
      <p:pic>
        <p:nvPicPr>
          <p:cNvPr id="6" name="Content Placeholder 4">
            <a:extLst>
              <a:ext uri="{FF2B5EF4-FFF2-40B4-BE49-F238E27FC236}">
                <a16:creationId xmlns:a16="http://schemas.microsoft.com/office/drawing/2014/main" id="{8EDC29C2-D834-984E-A36C-09D78A54F493}"/>
              </a:ext>
            </a:extLst>
          </p:cNvPr>
          <p:cNvPicPr>
            <a:picLocks noChangeAspect="1"/>
          </p:cNvPicPr>
          <p:nvPr/>
        </p:nvPicPr>
        <p:blipFill rotWithShape="1">
          <a:blip r:embed="rId3">
            <a:extLst>
              <a:ext uri="{28A0092B-C50C-407E-A947-70E740481C1C}">
                <a14:useLocalDpi xmlns:a14="http://schemas.microsoft.com/office/drawing/2010/main" val="0"/>
              </a:ext>
            </a:extLst>
          </a:blip>
          <a:srcRect l="2737" t="5952" r="27330" b="53074"/>
          <a:stretch/>
        </p:blipFill>
        <p:spPr bwMode="auto">
          <a:xfrm>
            <a:off x="3470636" y="3548819"/>
            <a:ext cx="5782055" cy="2478024"/>
          </a:xfrm>
          <a:prstGeom prst="rect">
            <a:avLst/>
          </a:prstGeom>
          <a:noFill/>
          <a:ln w="9525">
            <a:noFill/>
            <a:miter lim="800000"/>
            <a:headEnd/>
            <a:tailEnd/>
          </a:ln>
        </p:spPr>
      </p:pic>
      <p:sp>
        <p:nvSpPr>
          <p:cNvPr id="5" name="TextBox 4">
            <a:extLst>
              <a:ext uri="{FF2B5EF4-FFF2-40B4-BE49-F238E27FC236}">
                <a16:creationId xmlns:a16="http://schemas.microsoft.com/office/drawing/2014/main" id="{0DF1C353-B24F-254B-A331-11A408B528ED}"/>
              </a:ext>
            </a:extLst>
          </p:cNvPr>
          <p:cNvSpPr txBox="1"/>
          <p:nvPr/>
        </p:nvSpPr>
        <p:spPr>
          <a:xfrm>
            <a:off x="3607752" y="3548819"/>
            <a:ext cx="822960" cy="274320"/>
          </a:xfrm>
          <a:prstGeom prst="rect">
            <a:avLst/>
          </a:prstGeom>
          <a:solidFill>
            <a:schemeClr val="bg1"/>
          </a:solidFill>
        </p:spPr>
        <p:txBody>
          <a:bodyPr wrap="square" lIns="118872" tIns="91440" rIns="118872" bIns="91440" rtlCol="0" anchor="ctr" anchorCtr="0">
            <a:spAutoFit/>
          </a:bodyPr>
          <a:lstStyle/>
          <a:p>
            <a:pPr algn="l">
              <a:lnSpc>
                <a:spcPct val="90000"/>
              </a:lnSpc>
            </a:pPr>
            <a:r>
              <a:rPr lang="en-US" sz="1200" b="1" dirty="0"/>
              <a:t>  </a:t>
            </a:r>
            <a:r>
              <a:rPr lang="en-US" sz="1300" b="1" dirty="0"/>
              <a:t>main </a:t>
            </a:r>
            <a:r>
              <a:rPr lang="en-US" sz="1200" b="1" dirty="0"/>
              <a:t> </a:t>
            </a:r>
          </a:p>
        </p:txBody>
      </p:sp>
    </p:spTree>
    <p:extLst>
      <p:ext uri="{BB962C8B-B14F-4D97-AF65-F5344CB8AC3E}">
        <p14:creationId xmlns:p14="http://schemas.microsoft.com/office/powerpoint/2010/main" val="885599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2A3CB-B57C-B94D-8AED-B95D1F80E379}"/>
              </a:ext>
            </a:extLst>
          </p:cNvPr>
          <p:cNvSpPr>
            <a:spLocks noGrp="1"/>
          </p:cNvSpPr>
          <p:nvPr>
            <p:ph type="title"/>
          </p:nvPr>
        </p:nvSpPr>
        <p:spPr/>
        <p:txBody>
          <a:bodyPr/>
          <a:lstStyle/>
          <a:p>
            <a:r>
              <a:rPr lang="en-US" dirty="0"/>
              <a:t>Pull Requests</a:t>
            </a:r>
          </a:p>
        </p:txBody>
      </p:sp>
      <p:sp>
        <p:nvSpPr>
          <p:cNvPr id="3" name="Content Placeholder 2">
            <a:extLst>
              <a:ext uri="{FF2B5EF4-FFF2-40B4-BE49-F238E27FC236}">
                <a16:creationId xmlns:a16="http://schemas.microsoft.com/office/drawing/2014/main" id="{57AFD203-C48A-CC4F-92A6-C42A2A1CC27B}"/>
              </a:ext>
            </a:extLst>
          </p:cNvPr>
          <p:cNvSpPr>
            <a:spLocks noGrp="1"/>
          </p:cNvSpPr>
          <p:nvPr>
            <p:ph idx="1"/>
          </p:nvPr>
        </p:nvSpPr>
        <p:spPr>
          <a:xfrm>
            <a:off x="365760" y="1428557"/>
            <a:ext cx="11369809" cy="4047778"/>
          </a:xfrm>
        </p:spPr>
        <p:txBody>
          <a:bodyPr/>
          <a:lstStyle/>
          <a:p>
            <a:r>
              <a:rPr lang="en-US" dirty="0"/>
              <a:t>Review and testing before merge</a:t>
            </a:r>
          </a:p>
          <a:p>
            <a:pPr lvl="1"/>
            <a:r>
              <a:rPr lang="en-US" dirty="0"/>
              <a:t>Alerts team and others about changes in branch before merge</a:t>
            </a:r>
          </a:p>
          <a:p>
            <a:pPr lvl="1"/>
            <a:r>
              <a:rPr lang="en-US" dirty="0"/>
              <a:t>Discussions ensue with possible follow up commits</a:t>
            </a:r>
          </a:p>
          <a:p>
            <a:pPr lvl="1"/>
            <a:r>
              <a:rPr lang="en-US" dirty="0"/>
              <a:t>Can request reviewer</a:t>
            </a:r>
          </a:p>
          <a:p>
            <a:r>
              <a:rPr lang="en-US" dirty="0"/>
              <a:t>Set policies for merge</a:t>
            </a:r>
          </a:p>
        </p:txBody>
      </p:sp>
    </p:spTree>
    <p:extLst>
      <p:ext uri="{BB962C8B-B14F-4D97-AF65-F5344CB8AC3E}">
        <p14:creationId xmlns:p14="http://schemas.microsoft.com/office/powerpoint/2010/main" val="8107651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319D7-B951-5F48-8FCB-96FFBE6D28E4}"/>
              </a:ext>
            </a:extLst>
          </p:cNvPr>
          <p:cNvSpPr>
            <a:spLocks noGrp="1"/>
          </p:cNvSpPr>
          <p:nvPr>
            <p:ph type="title"/>
          </p:nvPr>
        </p:nvSpPr>
        <p:spPr/>
        <p:txBody>
          <a:bodyPr/>
          <a:lstStyle/>
          <a:p>
            <a:r>
              <a:rPr lang="en-US" dirty="0"/>
              <a:t>GitHub Forks</a:t>
            </a:r>
          </a:p>
        </p:txBody>
      </p:sp>
      <p:sp>
        <p:nvSpPr>
          <p:cNvPr id="3" name="Content Placeholder 2">
            <a:extLst>
              <a:ext uri="{FF2B5EF4-FFF2-40B4-BE49-F238E27FC236}">
                <a16:creationId xmlns:a16="http://schemas.microsoft.com/office/drawing/2014/main" id="{C0791E2B-1593-0C44-AE53-3527DEC6A1DC}"/>
              </a:ext>
            </a:extLst>
          </p:cNvPr>
          <p:cNvSpPr>
            <a:spLocks noGrp="1"/>
          </p:cNvSpPr>
          <p:nvPr>
            <p:ph idx="1"/>
          </p:nvPr>
        </p:nvSpPr>
        <p:spPr>
          <a:xfrm>
            <a:off x="409507" y="1325880"/>
            <a:ext cx="11779318" cy="4047778"/>
          </a:xfrm>
        </p:spPr>
        <p:txBody>
          <a:bodyPr/>
          <a:lstStyle/>
          <a:p>
            <a:r>
              <a:rPr lang="en-US" dirty="0"/>
              <a:t>A “fork” of a repository is a complete copy of another repository, inside a different GitHub account.</a:t>
            </a:r>
          </a:p>
          <a:p>
            <a:pPr lvl="1"/>
            <a:r>
              <a:rPr lang="en-US" dirty="0"/>
              <a:t>Forking requires read access to the </a:t>
            </a:r>
            <a:r>
              <a:rPr lang="en-US" i="1" dirty="0"/>
              <a:t>upstream</a:t>
            </a:r>
            <a:r>
              <a:rPr lang="en-US" dirty="0"/>
              <a:t> repository</a:t>
            </a:r>
          </a:p>
          <a:p>
            <a:pPr lvl="2"/>
            <a:r>
              <a:rPr lang="en-US" dirty="0"/>
              <a:t>Forks of public repositories are public</a:t>
            </a:r>
          </a:p>
          <a:p>
            <a:pPr lvl="2"/>
            <a:r>
              <a:rPr lang="en-US" dirty="0"/>
              <a:t>External collaborators can be granted write access to your fork</a:t>
            </a:r>
          </a:p>
          <a:p>
            <a:pPr lvl="2"/>
            <a:r>
              <a:rPr lang="en-US" dirty="0"/>
              <a:t>You cannot fork a fork</a:t>
            </a:r>
          </a:p>
          <a:p>
            <a:pPr lvl="1"/>
            <a:r>
              <a:rPr lang="en-US" dirty="0"/>
              <a:t>Does not copy issues or pull requests</a:t>
            </a:r>
          </a:p>
          <a:p>
            <a:pPr lvl="1"/>
            <a:r>
              <a:rPr lang="en-US" dirty="0"/>
              <a:t>Use branches within your fork (do not modify main)</a:t>
            </a:r>
          </a:p>
          <a:p>
            <a:pPr lvl="1"/>
            <a:r>
              <a:rPr lang="en-US" dirty="0"/>
              <a:t>A pull request (GitLab uses “merge request”) can be used to suggest changes to the upstream repository</a:t>
            </a:r>
          </a:p>
          <a:p>
            <a:pPr lvl="2"/>
            <a:r>
              <a:rPr lang="en-US" dirty="0"/>
              <a:t>Added benefit: pull requests from forks prevent huge numbers of branches on the upstream repository</a:t>
            </a:r>
          </a:p>
        </p:txBody>
      </p:sp>
    </p:spTree>
    <p:extLst>
      <p:ext uri="{BB962C8B-B14F-4D97-AF65-F5344CB8AC3E}">
        <p14:creationId xmlns:p14="http://schemas.microsoft.com/office/powerpoint/2010/main" val="41923974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038E7-EEB4-9043-9EA1-7BA9EA5F3241}"/>
              </a:ext>
            </a:extLst>
          </p:cNvPr>
          <p:cNvSpPr>
            <a:spLocks noGrp="1"/>
          </p:cNvSpPr>
          <p:nvPr>
            <p:ph type="title"/>
          </p:nvPr>
        </p:nvSpPr>
        <p:spPr>
          <a:xfrm>
            <a:off x="365760" y="411480"/>
            <a:ext cx="11372473" cy="679383"/>
          </a:xfrm>
        </p:spPr>
        <p:txBody>
          <a:bodyPr/>
          <a:lstStyle/>
          <a:p>
            <a:r>
              <a:rPr lang="en-US" dirty="0"/>
              <a:t>Git Workflow Models of Different complexity</a:t>
            </a:r>
            <a:br>
              <a:rPr lang="en-US" dirty="0"/>
            </a:br>
            <a:br>
              <a:rPr lang="en-US" dirty="0"/>
            </a:br>
            <a:br>
              <a:rPr lang="en-US" dirty="0"/>
            </a:br>
            <a:br>
              <a:rPr lang="en-US" dirty="0"/>
            </a:br>
            <a:endParaRPr lang="en-US" dirty="0"/>
          </a:p>
        </p:txBody>
      </p:sp>
      <p:sp>
        <p:nvSpPr>
          <p:cNvPr id="3" name="Content Placeholder 2">
            <a:extLst>
              <a:ext uri="{FF2B5EF4-FFF2-40B4-BE49-F238E27FC236}">
                <a16:creationId xmlns:a16="http://schemas.microsoft.com/office/drawing/2014/main" id="{BC4025A8-D322-7F4C-BD72-C65AC6A3E843}"/>
              </a:ext>
            </a:extLst>
          </p:cNvPr>
          <p:cNvSpPr>
            <a:spLocks noGrp="1"/>
          </p:cNvSpPr>
          <p:nvPr>
            <p:ph idx="1"/>
          </p:nvPr>
        </p:nvSpPr>
        <p:spPr>
          <a:xfrm>
            <a:off x="363096" y="1203559"/>
            <a:ext cx="11369809" cy="2517808"/>
          </a:xfrm>
        </p:spPr>
        <p:txBody>
          <a:bodyPr/>
          <a:lstStyle/>
          <a:p>
            <a:pPr marL="0" indent="0">
              <a:buNone/>
            </a:pPr>
            <a:r>
              <a:rPr lang="en-US" b="1" dirty="0"/>
              <a:t>Commonly Known Workflows</a:t>
            </a:r>
          </a:p>
          <a:p>
            <a:r>
              <a:rPr lang="en-US" dirty="0"/>
              <a:t>Git Flow</a:t>
            </a:r>
          </a:p>
          <a:p>
            <a:r>
              <a:rPr lang="en-US" dirty="0" err="1"/>
              <a:t>Github</a:t>
            </a:r>
            <a:r>
              <a:rPr lang="en-US" dirty="0"/>
              <a:t> Flow</a:t>
            </a:r>
          </a:p>
          <a:p>
            <a:r>
              <a:rPr lang="en-US" dirty="0"/>
              <a:t>Gitlab Flow</a:t>
            </a:r>
          </a:p>
          <a:p>
            <a:pPr marL="0" indent="0">
              <a:buNone/>
            </a:pPr>
            <a:endParaRPr lang="en-US" dirty="0"/>
          </a:p>
        </p:txBody>
      </p:sp>
    </p:spTree>
    <p:extLst>
      <p:ext uri="{BB962C8B-B14F-4D97-AF65-F5344CB8AC3E}">
        <p14:creationId xmlns:p14="http://schemas.microsoft.com/office/powerpoint/2010/main" val="40607985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0C519-1EB3-8846-B9E7-B3E551D14DB0}"/>
              </a:ext>
            </a:extLst>
          </p:cNvPr>
          <p:cNvSpPr>
            <a:spLocks noGrp="1"/>
          </p:cNvSpPr>
          <p:nvPr>
            <p:ph type="title"/>
          </p:nvPr>
        </p:nvSpPr>
        <p:spPr>
          <a:xfrm>
            <a:off x="408175" y="174034"/>
            <a:ext cx="11372473" cy="914400"/>
          </a:xfrm>
        </p:spPr>
        <p:txBody>
          <a:bodyPr/>
          <a:lstStyle/>
          <a:p>
            <a:r>
              <a:rPr lang="en-US" dirty="0"/>
              <a:t>Git Flow</a:t>
            </a:r>
          </a:p>
        </p:txBody>
      </p:sp>
      <p:sp>
        <p:nvSpPr>
          <p:cNvPr id="12" name="Content Placeholder 2">
            <a:extLst>
              <a:ext uri="{FF2B5EF4-FFF2-40B4-BE49-F238E27FC236}">
                <a16:creationId xmlns:a16="http://schemas.microsoft.com/office/drawing/2014/main" id="{F7E13A38-2353-E14A-841B-4D9CC88C8EA3}"/>
              </a:ext>
            </a:extLst>
          </p:cNvPr>
          <p:cNvSpPr>
            <a:spLocks noGrp="1"/>
          </p:cNvSpPr>
          <p:nvPr>
            <p:ph idx="1"/>
          </p:nvPr>
        </p:nvSpPr>
        <p:spPr>
          <a:xfrm>
            <a:off x="5411977" y="516171"/>
            <a:ext cx="6500623" cy="4047778"/>
          </a:xfrm>
        </p:spPr>
        <p:txBody>
          <a:bodyPr/>
          <a:lstStyle/>
          <a:p>
            <a:pPr marL="285750" indent="-285750">
              <a:buFont typeface="Arial" panose="020B0604020202020204" pitchFamily="34" charset="0"/>
              <a:buChar char="•"/>
            </a:pPr>
            <a:r>
              <a:rPr lang="en-US" dirty="0"/>
              <a:t>Full-featured workflow</a:t>
            </a:r>
          </a:p>
          <a:p>
            <a:pPr marL="285750" indent="-285750">
              <a:buFont typeface="Arial" panose="020B0604020202020204" pitchFamily="34" charset="0"/>
              <a:buChar char="•"/>
            </a:pPr>
            <a:r>
              <a:rPr lang="en-US" dirty="0"/>
              <a:t>Increased complexity</a:t>
            </a:r>
          </a:p>
          <a:p>
            <a:pPr marL="285750" indent="-285750">
              <a:buFont typeface="Arial" panose="020B0604020202020204" pitchFamily="34" charset="0"/>
              <a:buChar char="•"/>
            </a:pPr>
            <a:r>
              <a:rPr lang="en-US" dirty="0"/>
              <a:t>Designed for SW with official releases</a:t>
            </a:r>
          </a:p>
          <a:p>
            <a:pPr marL="285750" indent="-285750">
              <a:buFont typeface="Arial" panose="020B0604020202020204" pitchFamily="34" charset="0"/>
              <a:buChar char="•"/>
            </a:pPr>
            <a:r>
              <a:rPr lang="en-US" dirty="0"/>
              <a:t>Feature branches based off of develop</a:t>
            </a:r>
          </a:p>
          <a:p>
            <a:pPr marL="285750" indent="-285750">
              <a:buFont typeface="Arial" panose="020B0604020202020204" pitchFamily="34" charset="0"/>
              <a:buChar char="•"/>
            </a:pPr>
            <a:r>
              <a:rPr lang="en-US" dirty="0">
                <a:hlinkClick r:id="rId3"/>
              </a:rPr>
              <a:t>Git extensions</a:t>
            </a:r>
            <a:r>
              <a:rPr lang="en-US" dirty="0"/>
              <a:t> to enforce policy</a:t>
            </a:r>
          </a:p>
          <a:p>
            <a:pPr marL="285750" indent="-285750">
              <a:buFont typeface="Arial" panose="020B0604020202020204" pitchFamily="34" charset="0"/>
              <a:buChar char="•"/>
            </a:pPr>
            <a:r>
              <a:rPr lang="en-US" dirty="0"/>
              <a:t>How are develop and main synchronized?</a:t>
            </a:r>
          </a:p>
          <a:p>
            <a:pPr marL="285750" indent="-285750">
              <a:buFont typeface="Arial" panose="020B0604020202020204" pitchFamily="34" charset="0"/>
              <a:buChar char="•"/>
            </a:pPr>
            <a:r>
              <a:rPr lang="en-US" dirty="0"/>
              <a:t>Where do merge conflicts occur and how are they resolved?</a:t>
            </a:r>
          </a:p>
        </p:txBody>
      </p:sp>
      <p:sp>
        <p:nvSpPr>
          <p:cNvPr id="7" name="TextBox 6">
            <a:extLst>
              <a:ext uri="{FF2B5EF4-FFF2-40B4-BE49-F238E27FC236}">
                <a16:creationId xmlns:a16="http://schemas.microsoft.com/office/drawing/2014/main" id="{9EA3B929-9425-9A46-9997-AAEB3D2077BD}"/>
              </a:ext>
            </a:extLst>
          </p:cNvPr>
          <p:cNvSpPr txBox="1"/>
          <p:nvPr/>
        </p:nvSpPr>
        <p:spPr>
          <a:xfrm>
            <a:off x="4891407" y="4758347"/>
            <a:ext cx="7297418" cy="849463"/>
          </a:xfrm>
          <a:prstGeom prst="rect">
            <a:avLst/>
          </a:prstGeom>
          <a:noFill/>
        </p:spPr>
        <p:txBody>
          <a:bodyPr wrap="square" lIns="118872" tIns="91440" rIns="118872" bIns="91440" rtlCol="0" anchor="ctr" anchorCtr="0">
            <a:spAutoFit/>
          </a:bodyPr>
          <a:lstStyle/>
          <a:p>
            <a:pPr algn="l">
              <a:lnSpc>
                <a:spcPct val="90000"/>
              </a:lnSpc>
            </a:pPr>
            <a:r>
              <a:rPr lang="en-US" sz="1600" b="1" dirty="0"/>
              <a:t>Author: </a:t>
            </a:r>
            <a:r>
              <a:rPr lang="en-US" sz="1600" dirty="0"/>
              <a:t>Vincent Driessen</a:t>
            </a:r>
          </a:p>
          <a:p>
            <a:pPr>
              <a:lnSpc>
                <a:spcPct val="90000"/>
              </a:lnSpc>
            </a:pPr>
            <a:r>
              <a:rPr lang="en-US" sz="1600" b="1" dirty="0"/>
              <a:t>Original Blog: </a:t>
            </a:r>
            <a:r>
              <a:rPr lang="en-US" sz="1600" b="1" dirty="0">
                <a:hlinkClick r:id="rId4"/>
              </a:rPr>
              <a:t>https://nvie.com/posts/a-successful-git-branching-model/</a:t>
            </a:r>
            <a:endParaRPr lang="en-US" sz="1600" b="1" dirty="0"/>
          </a:p>
          <a:p>
            <a:pPr>
              <a:lnSpc>
                <a:spcPct val="90000"/>
              </a:lnSpc>
            </a:pPr>
            <a:r>
              <a:rPr lang="en-US" sz="1600" b="1" dirty="0"/>
              <a:t>License: </a:t>
            </a:r>
            <a:r>
              <a:rPr lang="en-US" sz="1600" dirty="0"/>
              <a:t>Creative Commons </a:t>
            </a:r>
            <a:endParaRPr lang="en-US" sz="1600" b="1" dirty="0"/>
          </a:p>
        </p:txBody>
      </p:sp>
      <p:pic>
        <p:nvPicPr>
          <p:cNvPr id="8" name="Picture 7">
            <a:extLst>
              <a:ext uri="{FF2B5EF4-FFF2-40B4-BE49-F238E27FC236}">
                <a16:creationId xmlns:a16="http://schemas.microsoft.com/office/drawing/2014/main" id="{AE3E601E-116A-0D4A-B3F6-EB5C127C6164}"/>
              </a:ext>
            </a:extLst>
          </p:cNvPr>
          <p:cNvPicPr>
            <a:picLocks noChangeAspect="1"/>
          </p:cNvPicPr>
          <p:nvPr/>
        </p:nvPicPr>
        <p:blipFill>
          <a:blip r:embed="rId5"/>
          <a:stretch>
            <a:fillRect/>
          </a:stretch>
        </p:blipFill>
        <p:spPr>
          <a:xfrm>
            <a:off x="7705346" y="5408603"/>
            <a:ext cx="1356767" cy="323577"/>
          </a:xfrm>
          <a:prstGeom prst="rect">
            <a:avLst/>
          </a:prstGeom>
        </p:spPr>
      </p:pic>
      <p:pic>
        <p:nvPicPr>
          <p:cNvPr id="4" name="Picture 3">
            <a:extLst>
              <a:ext uri="{FF2B5EF4-FFF2-40B4-BE49-F238E27FC236}">
                <a16:creationId xmlns:a16="http://schemas.microsoft.com/office/drawing/2014/main" id="{33B98FB3-53C2-B047-8060-0D102CF59E2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08175" y="665457"/>
            <a:ext cx="4506732" cy="6008976"/>
          </a:xfrm>
          <a:prstGeom prst="rect">
            <a:avLst/>
          </a:prstGeom>
        </p:spPr>
      </p:pic>
      <p:sp>
        <p:nvSpPr>
          <p:cNvPr id="9" name="TextBox 8">
            <a:extLst>
              <a:ext uri="{FF2B5EF4-FFF2-40B4-BE49-F238E27FC236}">
                <a16:creationId xmlns:a16="http://schemas.microsoft.com/office/drawing/2014/main" id="{2802D390-BEBC-A647-AFDC-5E606EA03997}"/>
              </a:ext>
            </a:extLst>
          </p:cNvPr>
          <p:cNvSpPr txBox="1"/>
          <p:nvPr/>
        </p:nvSpPr>
        <p:spPr>
          <a:xfrm>
            <a:off x="3828641" y="730444"/>
            <a:ext cx="822960" cy="295466"/>
          </a:xfrm>
          <a:prstGeom prst="rect">
            <a:avLst/>
          </a:prstGeom>
          <a:solidFill>
            <a:schemeClr val="bg1"/>
          </a:solidFill>
        </p:spPr>
        <p:txBody>
          <a:bodyPr wrap="square" lIns="118872" tIns="91440" rIns="118872" bIns="91440" rtlCol="0" anchor="ctr" anchorCtr="0">
            <a:spAutoFit/>
          </a:bodyPr>
          <a:lstStyle/>
          <a:p>
            <a:pPr algn="l">
              <a:lnSpc>
                <a:spcPct val="90000"/>
              </a:lnSpc>
            </a:pPr>
            <a:r>
              <a:rPr lang="en-US" sz="800" b="1" dirty="0"/>
              <a:t>  main  </a:t>
            </a:r>
          </a:p>
        </p:txBody>
      </p:sp>
    </p:spTree>
    <p:extLst>
      <p:ext uri="{BB962C8B-B14F-4D97-AF65-F5344CB8AC3E}">
        <p14:creationId xmlns:p14="http://schemas.microsoft.com/office/powerpoint/2010/main" val="15390497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BD5A9-082D-C54B-8AB5-B9AB79871188}"/>
              </a:ext>
            </a:extLst>
          </p:cNvPr>
          <p:cNvSpPr>
            <a:spLocks noGrp="1"/>
          </p:cNvSpPr>
          <p:nvPr>
            <p:ph type="title"/>
          </p:nvPr>
        </p:nvSpPr>
        <p:spPr/>
        <p:txBody>
          <a:bodyPr/>
          <a:lstStyle/>
          <a:p>
            <a:r>
              <a:rPr lang="en-US" dirty="0"/>
              <a:t>GitHub Flow</a:t>
            </a:r>
          </a:p>
        </p:txBody>
      </p:sp>
      <p:sp>
        <p:nvSpPr>
          <p:cNvPr id="3" name="Content Placeholder 2">
            <a:extLst>
              <a:ext uri="{FF2B5EF4-FFF2-40B4-BE49-F238E27FC236}">
                <a16:creationId xmlns:a16="http://schemas.microsoft.com/office/drawing/2014/main" id="{8B010D1E-98D6-8143-8514-9CB3935A6D58}"/>
              </a:ext>
            </a:extLst>
          </p:cNvPr>
          <p:cNvSpPr>
            <a:spLocks noGrp="1"/>
          </p:cNvSpPr>
          <p:nvPr>
            <p:ph idx="1"/>
          </p:nvPr>
        </p:nvSpPr>
        <p:spPr>
          <a:xfrm>
            <a:off x="368424" y="1197717"/>
            <a:ext cx="11369809" cy="4047778"/>
          </a:xfrm>
        </p:spPr>
        <p:txBody>
          <a:bodyPr/>
          <a:lstStyle/>
          <a:p>
            <a:pPr marL="0" indent="0">
              <a:buNone/>
            </a:pPr>
            <a:r>
              <a:rPr lang="en-US" dirty="0">
                <a:hlinkClick r:id="rId3"/>
              </a:rPr>
              <a:t>http://scottchacon.com/2011/08/31/github-flow.html</a:t>
            </a:r>
            <a:endParaRPr lang="en-US" dirty="0"/>
          </a:p>
          <a:p>
            <a:pPr lvl="1"/>
            <a:r>
              <a:rPr lang="en-US" dirty="0"/>
              <a:t>Published as viable alternative to Git Flow</a:t>
            </a:r>
          </a:p>
          <a:p>
            <a:pPr lvl="1"/>
            <a:r>
              <a:rPr lang="en-US" dirty="0"/>
              <a:t>No structured release schedule</a:t>
            </a:r>
          </a:p>
          <a:p>
            <a:pPr lvl="1"/>
            <a:r>
              <a:rPr lang="en-US" dirty="0"/>
              <a:t>Continuous deployment &amp; continuous integration allows for simpler workflow</a:t>
            </a:r>
          </a:p>
          <a:p>
            <a:pPr marL="346075" lvl="1" indent="0">
              <a:buNone/>
            </a:pPr>
            <a:endParaRPr lang="en-US" dirty="0"/>
          </a:p>
          <a:p>
            <a:pPr marL="0" indent="-49212">
              <a:buNone/>
            </a:pPr>
            <a:r>
              <a:rPr lang="en-US" dirty="0"/>
              <a:t>Key Ideas</a:t>
            </a:r>
          </a:p>
          <a:p>
            <a:pPr marL="457200" indent="-457200">
              <a:buFont typeface="+mj-lt"/>
              <a:buAutoNum type="arabicPeriod"/>
            </a:pPr>
            <a:r>
              <a:rPr lang="en-US" sz="2000" dirty="0"/>
              <a:t>All commits in the main branch are </a:t>
            </a:r>
            <a:r>
              <a:rPr lang="en-US" sz="2000" b="1" dirty="0"/>
              <a:t>deployable</a:t>
            </a:r>
          </a:p>
          <a:p>
            <a:pPr marL="457200" indent="-457200">
              <a:buFont typeface="+mj-lt"/>
              <a:buAutoNum type="arabicPeriod"/>
            </a:pPr>
            <a:r>
              <a:rPr lang="en-US" sz="2000" dirty="0"/>
              <a:t>Base feature branches off of main</a:t>
            </a:r>
          </a:p>
          <a:p>
            <a:pPr marL="457200" indent="-457200">
              <a:buFont typeface="+mj-lt"/>
              <a:buAutoNum type="arabicPeriod"/>
            </a:pPr>
            <a:r>
              <a:rPr lang="en-US" sz="2000" dirty="0"/>
              <a:t>Push local repository to remote constantly</a:t>
            </a:r>
          </a:p>
          <a:p>
            <a:pPr marL="457200" indent="-457200">
              <a:buFont typeface="+mj-lt"/>
              <a:buAutoNum type="arabicPeriod"/>
            </a:pPr>
            <a:r>
              <a:rPr lang="en-US" sz="2000" dirty="0"/>
              <a:t>Open Pull Requests early to start dialogue</a:t>
            </a:r>
          </a:p>
          <a:p>
            <a:pPr marL="457200" indent="-457200">
              <a:buFont typeface="+mj-lt"/>
              <a:buAutoNum type="arabicPeriod"/>
            </a:pPr>
            <a:r>
              <a:rPr lang="en-US" sz="2000" dirty="0"/>
              <a:t>Merge into main after Pull Request review </a:t>
            </a:r>
          </a:p>
        </p:txBody>
      </p:sp>
    </p:spTree>
    <p:extLst>
      <p:ext uri="{BB962C8B-B14F-4D97-AF65-F5344CB8AC3E}">
        <p14:creationId xmlns:p14="http://schemas.microsoft.com/office/powerpoint/2010/main" val="39179587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BD5A9-082D-C54B-8AB5-B9AB79871188}"/>
              </a:ext>
            </a:extLst>
          </p:cNvPr>
          <p:cNvSpPr>
            <a:spLocks noGrp="1"/>
          </p:cNvSpPr>
          <p:nvPr>
            <p:ph type="title"/>
          </p:nvPr>
        </p:nvSpPr>
        <p:spPr/>
        <p:txBody>
          <a:bodyPr/>
          <a:lstStyle/>
          <a:p>
            <a:r>
              <a:rPr lang="en-US" dirty="0"/>
              <a:t>GitLab Flow</a:t>
            </a:r>
          </a:p>
        </p:txBody>
      </p:sp>
      <p:sp>
        <p:nvSpPr>
          <p:cNvPr id="3" name="Content Placeholder 2">
            <a:extLst>
              <a:ext uri="{FF2B5EF4-FFF2-40B4-BE49-F238E27FC236}">
                <a16:creationId xmlns:a16="http://schemas.microsoft.com/office/drawing/2014/main" id="{8B010D1E-98D6-8143-8514-9CB3935A6D58}"/>
              </a:ext>
            </a:extLst>
          </p:cNvPr>
          <p:cNvSpPr>
            <a:spLocks noGrp="1"/>
          </p:cNvSpPr>
          <p:nvPr>
            <p:ph idx="1"/>
          </p:nvPr>
        </p:nvSpPr>
        <p:spPr>
          <a:xfrm>
            <a:off x="365761" y="1212707"/>
            <a:ext cx="10067394" cy="4047778"/>
          </a:xfrm>
        </p:spPr>
        <p:txBody>
          <a:bodyPr/>
          <a:lstStyle/>
          <a:p>
            <a:pPr marL="0" indent="0">
              <a:buNone/>
            </a:pPr>
            <a:r>
              <a:rPr lang="en-US" dirty="0">
                <a:hlinkClick r:id="rId3"/>
              </a:rPr>
              <a:t>https://docs.gitlab.com/ee/workflow/gitlab_flow.html</a:t>
            </a:r>
            <a:endParaRPr lang="en-US" dirty="0"/>
          </a:p>
          <a:p>
            <a:pPr lvl="1"/>
            <a:r>
              <a:rPr lang="en-US" dirty="0"/>
              <a:t>Published as viable alternative to Git Flow &amp; GitHub Flow</a:t>
            </a:r>
          </a:p>
          <a:p>
            <a:pPr lvl="1"/>
            <a:r>
              <a:rPr lang="en-US" dirty="0"/>
              <a:t>Semi-structured release schedule</a:t>
            </a:r>
          </a:p>
          <a:p>
            <a:pPr lvl="1"/>
            <a:r>
              <a:rPr lang="en-US" dirty="0"/>
              <a:t>Workflow that simplifies difficulties and common failures in synchronizing infinite lifetime branches</a:t>
            </a:r>
          </a:p>
          <a:p>
            <a:pPr marL="346075" lvl="1" indent="0">
              <a:buNone/>
            </a:pPr>
            <a:endParaRPr lang="en-US" dirty="0"/>
          </a:p>
          <a:p>
            <a:pPr marL="0" indent="0">
              <a:buNone/>
            </a:pPr>
            <a:r>
              <a:rPr lang="en-US" dirty="0"/>
              <a:t>Key Ideas</a:t>
            </a:r>
          </a:p>
          <a:p>
            <a:r>
              <a:rPr lang="en-US" sz="2000" dirty="0"/>
              <a:t>main branch is staging area</a:t>
            </a:r>
          </a:p>
          <a:p>
            <a:r>
              <a:rPr lang="en-US" sz="2000" dirty="0"/>
              <a:t>Mature code in main flows downstream into pre-production &amp; production infinite lifetime branches</a:t>
            </a:r>
          </a:p>
          <a:p>
            <a:r>
              <a:rPr lang="en-US" sz="2000" dirty="0"/>
              <a:t>Allow for release branches with downstream flow</a:t>
            </a:r>
          </a:p>
          <a:p>
            <a:pPr lvl="1"/>
            <a:r>
              <a:rPr lang="en-US" dirty="0"/>
              <a:t>Fixes made upstream &amp; merged into main.</a:t>
            </a:r>
          </a:p>
          <a:p>
            <a:pPr lvl="1"/>
            <a:r>
              <a:rPr lang="en-US" dirty="0"/>
              <a:t>Fixes cherry picked into release branch</a:t>
            </a:r>
          </a:p>
          <a:p>
            <a:pPr marL="0" indent="0">
              <a:buNone/>
            </a:pPr>
            <a:endParaRPr lang="en-US" dirty="0"/>
          </a:p>
          <a:p>
            <a:endParaRPr lang="en-US" dirty="0"/>
          </a:p>
        </p:txBody>
      </p:sp>
    </p:spTree>
    <p:extLst>
      <p:ext uri="{BB962C8B-B14F-4D97-AF65-F5344CB8AC3E}">
        <p14:creationId xmlns:p14="http://schemas.microsoft.com/office/powerpoint/2010/main" val="32128595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a:xfrm>
            <a:off x="363096" y="112911"/>
            <a:ext cx="11372473" cy="914400"/>
          </a:xfrm>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409507" y="570111"/>
            <a:ext cx="11369809" cy="4047778"/>
          </a:xfrm>
        </p:spPr>
        <p:txBody>
          <a:bodyPr/>
          <a:lstStyle/>
          <a:p>
            <a:pPr marL="0" indent="0">
              <a:buNone/>
            </a:pPr>
            <a:r>
              <a:rPr lang="en-US" sz="2000" b="1" dirty="0"/>
              <a:t>License and Citation</a:t>
            </a:r>
          </a:p>
          <a:p>
            <a:pPr>
              <a:spcBef>
                <a:spcPts val="400"/>
              </a:spcBef>
            </a:pPr>
            <a:r>
              <a:rPr lang="en-US" sz="1600" dirty="0"/>
              <a:t>This work is licensed under a </a:t>
            </a:r>
            <a:r>
              <a:rPr lang="en-US" sz="1600" dirty="0">
                <a:hlinkClick r:id="rId2"/>
              </a:rPr>
              <a:t>Creative</a:t>
            </a:r>
            <a:r>
              <a:rPr lang="en-US" sz="1600" dirty="0">
                <a:hlinkClick r:id="rId3"/>
              </a:rPr>
              <a:t> Commons Attribution 4.0 International License</a:t>
            </a:r>
            <a:r>
              <a:rPr lang="en-US" sz="1600" dirty="0"/>
              <a:t> (CC BY 4.0).</a:t>
            </a:r>
          </a:p>
          <a:p>
            <a:pPr>
              <a:spcBef>
                <a:spcPts val="400"/>
              </a:spcBef>
            </a:pPr>
            <a:r>
              <a:rPr lang="en-US" sz="1600" b="1" dirty="0"/>
              <a:t>The requested citation the overall tutorial is: David E. Bernholdt, Anshu Dubey, Patricia A. Grubel, Rinku K. Gupta, and Gregory R. Watson, Better Scientific Software tutorial, in the International Conference for High-Performance Computing, Networking, Storage, and Analysis (SC21), St. Louis, MO, USA and online, 2021. DOI: </a:t>
            </a:r>
            <a:r>
              <a:rPr lang="en-US" sz="1600" b="1" dirty="0">
                <a:hlinkClick r:id="rId4"/>
              </a:rPr>
              <a:t>10.6084/m9.figshare.16556628</a:t>
            </a:r>
            <a:endParaRPr lang="en-US" sz="1600" b="1" dirty="0"/>
          </a:p>
          <a:p>
            <a:pPr>
              <a:spcBef>
                <a:spcPts val="400"/>
              </a:spcBef>
            </a:pPr>
            <a:r>
              <a:rPr lang="en-US" sz="1600" dirty="0"/>
              <a:t>Individual modules may be cited as </a:t>
            </a:r>
            <a:r>
              <a:rPr lang="en-US" sz="1600" i="1" dirty="0"/>
              <a:t>Speaker, Module Title</a:t>
            </a:r>
            <a:r>
              <a:rPr lang="en-US" sz="1600" dirty="0"/>
              <a:t>, in Better Scientific Software tutorial…</a:t>
            </a:r>
          </a:p>
          <a:p>
            <a:pPr marL="0" indent="0">
              <a:spcBef>
                <a:spcPts val="800"/>
              </a:spcBef>
              <a:buNone/>
            </a:pPr>
            <a:r>
              <a:rPr lang="en-US" sz="2000" b="1" dirty="0"/>
              <a:t>Acknowledgements</a:t>
            </a:r>
          </a:p>
          <a:p>
            <a:pPr>
              <a:spcBef>
                <a:spcPts val="400"/>
              </a:spcBef>
            </a:pPr>
            <a:r>
              <a:rPr lang="en-US" sz="1400" dirty="0"/>
              <a:t>This work was supported by the U.S. Department of Energy Office of Science, Office of Advanced Scientific Computing Research (ASCR), and by the </a:t>
            </a:r>
            <a:r>
              <a:rPr lang="en-US" sz="1400" dirty="0" err="1"/>
              <a:t>Exascale</a:t>
            </a:r>
            <a:r>
              <a:rPr lang="en-US" sz="1400" dirty="0"/>
              <a:t> Computing Project (17-SC-20-SC), a collaborative effort of the U.S. Department of Energy Office of Science and the National Nuclear Security Administration</a:t>
            </a:r>
            <a:r>
              <a:rPr lang="en-US" sz="1400" i="1" dirty="0"/>
              <a:t>.</a:t>
            </a:r>
            <a:endParaRPr lang="en-US" sz="1400" dirty="0"/>
          </a:p>
          <a:p>
            <a:pPr>
              <a:spcBef>
                <a:spcPts val="400"/>
              </a:spcBef>
            </a:pPr>
            <a:r>
              <a:rPr lang="en-US" sz="1400" dirty="0"/>
              <a:t>This work was performed in part at the Argonne National Laboratory, which is managed by </a:t>
            </a:r>
            <a:r>
              <a:rPr lang="en-US" sz="1400" dirty="0" err="1"/>
              <a:t>UChicago</a:t>
            </a:r>
            <a:r>
              <a:rPr lang="en-US" sz="1400" dirty="0"/>
              <a:t> Argonne, LLC for the U.S. Department of Energy under Contract No. DE-AC02-06CH11357.</a:t>
            </a:r>
          </a:p>
          <a:p>
            <a:pPr>
              <a:spcBef>
                <a:spcPts val="400"/>
              </a:spcBef>
            </a:pPr>
            <a:r>
              <a:rPr lang="en-US" sz="1400" dirty="0"/>
              <a:t>This work was performed in part at the Oak Ridge National Laboratory, which is managed by UT-Battelle, LLC for the U.S. Department of Energy under Contract No. DE-AC05-00OR22725.</a:t>
            </a:r>
          </a:p>
          <a:p>
            <a:pPr>
              <a:spcBef>
                <a:spcPts val="400"/>
              </a:spcBef>
            </a:pPr>
            <a:r>
              <a:rPr lang="en-US" sz="1400" dirty="0"/>
              <a:t>This work was performed in part at the Lawrence Livermore National Laboratory, which is managed by Lawrence Livermore National Security, LLC for the U.S. Department of Energy under Contract No. DE-AC52-07NA27344.</a:t>
            </a:r>
          </a:p>
          <a:p>
            <a:pPr>
              <a:spcBef>
                <a:spcPts val="400"/>
              </a:spcBef>
            </a:pPr>
            <a:r>
              <a:rPr lang="en-US" sz="1400" dirty="0"/>
              <a:t>This work was performed in part at the Los Alamos National Laboratory, which is managed by Triad National Security, LLC for the U.S. Department of Energy under Contract No.89233218CNA000001</a:t>
            </a:r>
          </a:p>
          <a:p>
            <a:pPr>
              <a:spcBef>
                <a:spcPts val="400"/>
              </a:spcBef>
            </a:pPr>
            <a:r>
              <a:rPr lang="en-US" sz="1400" dirty="0"/>
              <a:t>This work was performed in part at Sandia National Laboratories. Sandia National Laboratories is a multi-mission laboratory managed and operated by National Technology and Engineering Solutions of Sandia, LLC., a wholly owned subsidiary of Honeywell International, Inc., for the U.S. Department of Energy’s National Nuclear Security Administration under contract DE-NA0003525.</a:t>
            </a:r>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30336" y="879673"/>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1159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038E7-EEB4-9043-9EA1-7BA9EA5F3241}"/>
              </a:ext>
            </a:extLst>
          </p:cNvPr>
          <p:cNvSpPr>
            <a:spLocks noGrp="1"/>
          </p:cNvSpPr>
          <p:nvPr>
            <p:ph type="title"/>
          </p:nvPr>
        </p:nvSpPr>
        <p:spPr/>
        <p:txBody>
          <a:bodyPr/>
          <a:lstStyle/>
          <a:p>
            <a:r>
              <a:rPr lang="en-US" dirty="0"/>
              <a:t>Collaboration using Git Workflows for CSE projects</a:t>
            </a:r>
          </a:p>
        </p:txBody>
      </p:sp>
      <p:sp>
        <p:nvSpPr>
          <p:cNvPr id="3" name="Content Placeholder 2">
            <a:extLst>
              <a:ext uri="{FF2B5EF4-FFF2-40B4-BE49-F238E27FC236}">
                <a16:creationId xmlns:a16="http://schemas.microsoft.com/office/drawing/2014/main" id="{BC4025A8-D322-7F4C-BD72-C65AC6A3E843}"/>
              </a:ext>
            </a:extLst>
          </p:cNvPr>
          <p:cNvSpPr>
            <a:spLocks noGrp="1"/>
          </p:cNvSpPr>
          <p:nvPr>
            <p:ph idx="1"/>
          </p:nvPr>
        </p:nvSpPr>
        <p:spPr>
          <a:xfrm>
            <a:off x="365760" y="868680"/>
            <a:ext cx="11369809" cy="4047778"/>
          </a:xfrm>
        </p:spPr>
        <p:txBody>
          <a:bodyPr/>
          <a:lstStyle/>
          <a:p>
            <a:pPr marL="0" indent="0">
              <a:buNone/>
            </a:pPr>
            <a:endParaRPr lang="en-US" dirty="0"/>
          </a:p>
          <a:p>
            <a:r>
              <a:rPr lang="en-US" dirty="0" err="1"/>
              <a:t>Trilionos</a:t>
            </a:r>
            <a:r>
              <a:rPr lang="en-US" dirty="0"/>
              <a:t> Workflow</a:t>
            </a:r>
          </a:p>
          <a:p>
            <a:r>
              <a:rPr lang="en-US" dirty="0"/>
              <a:t>Open MPI Workflow</a:t>
            </a:r>
          </a:p>
          <a:p>
            <a:r>
              <a:rPr lang="en-US" dirty="0" err="1"/>
              <a:t>Flecsi</a:t>
            </a:r>
            <a:r>
              <a:rPr lang="en-US" dirty="0"/>
              <a:t> Workflow</a:t>
            </a:r>
          </a:p>
          <a:p>
            <a:pPr marL="0" indent="0">
              <a:buNone/>
            </a:pPr>
            <a:endParaRPr lang="en-US" dirty="0"/>
          </a:p>
        </p:txBody>
      </p:sp>
    </p:spTree>
    <p:extLst>
      <p:ext uri="{BB962C8B-B14F-4D97-AF65-F5344CB8AC3E}">
        <p14:creationId xmlns:p14="http://schemas.microsoft.com/office/powerpoint/2010/main" val="640542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1C7ED-2A46-3949-B59E-F7D19B5D57B0}"/>
              </a:ext>
            </a:extLst>
          </p:cNvPr>
          <p:cNvSpPr>
            <a:spLocks noGrp="1"/>
          </p:cNvSpPr>
          <p:nvPr>
            <p:ph type="title"/>
          </p:nvPr>
        </p:nvSpPr>
        <p:spPr>
          <a:xfrm>
            <a:off x="352613" y="320286"/>
            <a:ext cx="4969247" cy="510356"/>
          </a:xfrm>
        </p:spPr>
        <p:txBody>
          <a:bodyPr/>
          <a:lstStyle/>
          <a:p>
            <a:r>
              <a:rPr lang="en-US" dirty="0"/>
              <a:t>Current Trilinos Workflow</a:t>
            </a:r>
          </a:p>
        </p:txBody>
      </p:sp>
      <p:sp>
        <p:nvSpPr>
          <p:cNvPr id="3" name="Content Placeholder 2">
            <a:extLst>
              <a:ext uri="{FF2B5EF4-FFF2-40B4-BE49-F238E27FC236}">
                <a16:creationId xmlns:a16="http://schemas.microsoft.com/office/drawing/2014/main" id="{15856FC1-CDDD-E94F-AD5E-D46650F9D13E}"/>
              </a:ext>
            </a:extLst>
          </p:cNvPr>
          <p:cNvSpPr>
            <a:spLocks noGrp="1"/>
          </p:cNvSpPr>
          <p:nvPr>
            <p:ph idx="1"/>
          </p:nvPr>
        </p:nvSpPr>
        <p:spPr>
          <a:xfrm>
            <a:off x="363402" y="1146826"/>
            <a:ext cx="6093096" cy="4047778"/>
          </a:xfrm>
        </p:spPr>
        <p:txBody>
          <a:bodyPr/>
          <a:lstStyle/>
          <a:p>
            <a:pPr marL="0" indent="0">
              <a:buNone/>
            </a:pPr>
            <a:r>
              <a:rPr lang="en-US" sz="2000" dirty="0"/>
              <a:t>Test-driven workflow</a:t>
            </a:r>
          </a:p>
          <a:p>
            <a:r>
              <a:rPr lang="en-US" sz="2000" dirty="0"/>
              <a:t>Feature branches start and end with develop</a:t>
            </a:r>
          </a:p>
          <a:p>
            <a:r>
              <a:rPr lang="en-US" sz="2000" dirty="0"/>
              <a:t>All changes to develop must come from GitHub pull requests</a:t>
            </a:r>
          </a:p>
          <a:p>
            <a:r>
              <a:rPr lang="en-US" sz="2000" dirty="0"/>
              <a:t>Feature branches are merged into develop only after passing pull request test suite</a:t>
            </a:r>
          </a:p>
          <a:p>
            <a:r>
              <a:rPr lang="en-US" sz="2000" dirty="0"/>
              <a:t>Change sets from develop are tested daily for integration into main</a:t>
            </a:r>
          </a:p>
          <a:p>
            <a:pPr marL="0" indent="0">
              <a:buNone/>
            </a:pPr>
            <a:endParaRPr lang="en-US" sz="2000" dirty="0"/>
          </a:p>
        </p:txBody>
      </p:sp>
      <p:sp>
        <p:nvSpPr>
          <p:cNvPr id="4" name="TextBox 3">
            <a:extLst>
              <a:ext uri="{FF2B5EF4-FFF2-40B4-BE49-F238E27FC236}">
                <a16:creationId xmlns:a16="http://schemas.microsoft.com/office/drawing/2014/main" id="{6BCFC018-BE41-2B41-89E3-AB9BB0F5BD2C}"/>
              </a:ext>
            </a:extLst>
          </p:cNvPr>
          <p:cNvSpPr txBox="1"/>
          <p:nvPr/>
        </p:nvSpPr>
        <p:spPr>
          <a:xfrm>
            <a:off x="7069475" y="1198942"/>
            <a:ext cx="3992168" cy="3118803"/>
          </a:xfrm>
          <a:prstGeom prst="rect">
            <a:avLst/>
          </a:prstGeom>
          <a:noFill/>
        </p:spPr>
        <p:txBody>
          <a:bodyPr wrap="square" lIns="118872" tIns="91440" rIns="118872" bIns="91440" rtlCol="0" anchor="ctr" anchorCtr="0">
            <a:spAutoFit/>
          </a:bodyPr>
          <a:lstStyle/>
          <a:p>
            <a:pPr>
              <a:lnSpc>
                <a:spcPct val="90000"/>
              </a:lnSpc>
              <a:spcBef>
                <a:spcPts val="1400"/>
              </a:spcBef>
            </a:pPr>
            <a:r>
              <a:rPr lang="en-US" sz="2000" dirty="0"/>
              <a:t>Workflow designed so that</a:t>
            </a:r>
          </a:p>
          <a:p>
            <a:pPr marL="285750" indent="-285750">
              <a:lnSpc>
                <a:spcPct val="90000"/>
              </a:lnSpc>
              <a:spcBef>
                <a:spcPts val="1400"/>
              </a:spcBef>
              <a:buFont typeface="Arial" panose="020B0604020202020204" pitchFamily="34" charset="0"/>
              <a:buChar char="•"/>
            </a:pPr>
            <a:r>
              <a:rPr lang="en-US" sz="2000" dirty="0"/>
              <a:t>All commits in main are in develop</a:t>
            </a:r>
          </a:p>
          <a:p>
            <a:pPr marL="285750" indent="-285750">
              <a:lnSpc>
                <a:spcPct val="90000"/>
              </a:lnSpc>
              <a:spcBef>
                <a:spcPts val="1400"/>
              </a:spcBef>
              <a:buFont typeface="Arial" panose="020B0604020202020204" pitchFamily="34" charset="0"/>
              <a:buChar char="•"/>
            </a:pPr>
            <a:r>
              <a:rPr lang="en-US" sz="2000" dirty="0"/>
              <a:t>Merge conflicts exposed when integrating into develop</a:t>
            </a:r>
          </a:p>
          <a:p>
            <a:pPr marL="285750" indent="-285750">
              <a:lnSpc>
                <a:spcPct val="90000"/>
              </a:lnSpc>
              <a:spcBef>
                <a:spcPts val="1400"/>
              </a:spcBef>
              <a:buFont typeface="Arial" panose="020B0604020202020204" pitchFamily="34" charset="0"/>
              <a:buChar char="•"/>
            </a:pPr>
            <a:r>
              <a:rPr lang="en-US" sz="2000" dirty="0"/>
              <a:t>Merge conflicts never occur when promoting to main</a:t>
            </a:r>
          </a:p>
          <a:p>
            <a:pPr algn="l">
              <a:lnSpc>
                <a:spcPct val="90000"/>
              </a:lnSpc>
              <a:spcBef>
                <a:spcPts val="1400"/>
              </a:spcBef>
            </a:pPr>
            <a:endParaRPr lang="en-US" sz="2000" dirty="0"/>
          </a:p>
        </p:txBody>
      </p:sp>
      <p:cxnSp>
        <p:nvCxnSpPr>
          <p:cNvPr id="7" name="Straight Arrow Connector 6">
            <a:extLst>
              <a:ext uri="{FF2B5EF4-FFF2-40B4-BE49-F238E27FC236}">
                <a16:creationId xmlns:a16="http://schemas.microsoft.com/office/drawing/2014/main" id="{1D7C4B87-8570-8A42-AF8A-CA152401EEC4}"/>
              </a:ext>
            </a:extLst>
          </p:cNvPr>
          <p:cNvCxnSpPr>
            <a:cxnSpLocks/>
          </p:cNvCxnSpPr>
          <p:nvPr/>
        </p:nvCxnSpPr>
        <p:spPr>
          <a:xfrm>
            <a:off x="1141412" y="4819953"/>
            <a:ext cx="4953000" cy="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D9FC5928-3BC6-604D-9003-903AB8252569}"/>
              </a:ext>
            </a:extLst>
          </p:cNvPr>
          <p:cNvCxnSpPr>
            <a:cxnSpLocks/>
          </p:cNvCxnSpPr>
          <p:nvPr/>
        </p:nvCxnSpPr>
        <p:spPr>
          <a:xfrm>
            <a:off x="1141412" y="5476642"/>
            <a:ext cx="4953000" cy="0"/>
          </a:xfrm>
          <a:prstGeom prst="straightConnector1">
            <a:avLst/>
          </a:prstGeom>
          <a:ln w="3810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AEB99A0C-DE40-CA40-AAA0-AA4192C7B9AD}"/>
              </a:ext>
            </a:extLst>
          </p:cNvPr>
          <p:cNvSpPr txBox="1"/>
          <p:nvPr/>
        </p:nvSpPr>
        <p:spPr>
          <a:xfrm>
            <a:off x="1141412" y="4977623"/>
            <a:ext cx="1047979" cy="433965"/>
          </a:xfrm>
          <a:prstGeom prst="rect">
            <a:avLst/>
          </a:prstGeom>
          <a:noFill/>
        </p:spPr>
        <p:txBody>
          <a:bodyPr wrap="none" lIns="118872" tIns="91440" rIns="118872" bIns="91440" rtlCol="0" anchor="ctr" anchorCtr="0">
            <a:spAutoFit/>
          </a:bodyPr>
          <a:lstStyle/>
          <a:p>
            <a:pPr algn="l">
              <a:lnSpc>
                <a:spcPct val="90000"/>
              </a:lnSpc>
            </a:pPr>
            <a:r>
              <a:rPr lang="en-US" dirty="0">
                <a:solidFill>
                  <a:srgbClr val="00B050"/>
                </a:solidFill>
              </a:rPr>
              <a:t>develop</a:t>
            </a:r>
          </a:p>
        </p:txBody>
      </p:sp>
      <p:sp>
        <p:nvSpPr>
          <p:cNvPr id="11" name="TextBox 10">
            <a:extLst>
              <a:ext uri="{FF2B5EF4-FFF2-40B4-BE49-F238E27FC236}">
                <a16:creationId xmlns:a16="http://schemas.microsoft.com/office/drawing/2014/main" id="{2A66388E-2522-D94B-971D-EE362521B81F}"/>
              </a:ext>
            </a:extLst>
          </p:cNvPr>
          <p:cNvSpPr txBox="1"/>
          <p:nvPr/>
        </p:nvSpPr>
        <p:spPr>
          <a:xfrm>
            <a:off x="1146365" y="4368064"/>
            <a:ext cx="740203" cy="433965"/>
          </a:xfrm>
          <a:prstGeom prst="rect">
            <a:avLst/>
          </a:prstGeom>
          <a:noFill/>
        </p:spPr>
        <p:txBody>
          <a:bodyPr wrap="none" lIns="118872" tIns="91440" rIns="118872" bIns="91440" rtlCol="0" anchor="ctr" anchorCtr="0">
            <a:spAutoFit/>
          </a:bodyPr>
          <a:lstStyle/>
          <a:p>
            <a:pPr algn="l">
              <a:lnSpc>
                <a:spcPct val="90000"/>
              </a:lnSpc>
            </a:pPr>
            <a:r>
              <a:rPr lang="en-US" dirty="0"/>
              <a:t>main</a:t>
            </a:r>
          </a:p>
        </p:txBody>
      </p:sp>
      <p:cxnSp>
        <p:nvCxnSpPr>
          <p:cNvPr id="13" name="Straight Connector 12">
            <a:extLst>
              <a:ext uri="{FF2B5EF4-FFF2-40B4-BE49-F238E27FC236}">
                <a16:creationId xmlns:a16="http://schemas.microsoft.com/office/drawing/2014/main" id="{82F3E04A-F833-7045-8ABB-421A760306C5}"/>
              </a:ext>
            </a:extLst>
          </p:cNvPr>
          <p:cNvCxnSpPr>
            <a:cxnSpLocks/>
          </p:cNvCxnSpPr>
          <p:nvPr/>
        </p:nvCxnSpPr>
        <p:spPr>
          <a:xfrm>
            <a:off x="1408112" y="5476642"/>
            <a:ext cx="419100" cy="571500"/>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38EB2A2-9623-B340-9297-42A81AF5BF2E}"/>
              </a:ext>
            </a:extLst>
          </p:cNvPr>
          <p:cNvCxnSpPr>
            <a:cxnSpLocks/>
          </p:cNvCxnSpPr>
          <p:nvPr/>
        </p:nvCxnSpPr>
        <p:spPr>
          <a:xfrm>
            <a:off x="1827441" y="6048142"/>
            <a:ext cx="952271" cy="0"/>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99E5CEF-281D-CC45-8C7B-949846442D4B}"/>
              </a:ext>
            </a:extLst>
          </p:cNvPr>
          <p:cNvCxnSpPr>
            <a:cxnSpLocks/>
          </p:cNvCxnSpPr>
          <p:nvPr/>
        </p:nvCxnSpPr>
        <p:spPr>
          <a:xfrm>
            <a:off x="2779712" y="5476642"/>
            <a:ext cx="419100" cy="5715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4BD51E5B-22BC-3348-B0F4-1509E38998B4}"/>
              </a:ext>
            </a:extLst>
          </p:cNvPr>
          <p:cNvCxnSpPr>
            <a:cxnSpLocks/>
          </p:cNvCxnSpPr>
          <p:nvPr/>
        </p:nvCxnSpPr>
        <p:spPr>
          <a:xfrm>
            <a:off x="3199041" y="6048142"/>
            <a:ext cx="952271"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4285ECDF-63D2-E645-91B6-C0DE04E5DC01}"/>
              </a:ext>
            </a:extLst>
          </p:cNvPr>
          <p:cNvSpPr txBox="1"/>
          <p:nvPr/>
        </p:nvSpPr>
        <p:spPr>
          <a:xfrm>
            <a:off x="1815825" y="6183818"/>
            <a:ext cx="1104900" cy="433965"/>
          </a:xfrm>
          <a:prstGeom prst="rect">
            <a:avLst/>
          </a:prstGeom>
          <a:noFill/>
        </p:spPr>
        <p:txBody>
          <a:bodyPr wrap="square" lIns="118872" tIns="91440" rIns="118872" bIns="91440" rtlCol="0" anchor="ctr" anchorCtr="0">
            <a:spAutoFit/>
          </a:bodyPr>
          <a:lstStyle/>
          <a:p>
            <a:pPr algn="l">
              <a:lnSpc>
                <a:spcPct val="90000"/>
              </a:lnSpc>
            </a:pPr>
            <a:r>
              <a:rPr lang="en-US" dirty="0">
                <a:solidFill>
                  <a:schemeClr val="bg1">
                    <a:lumMod val="65000"/>
                  </a:schemeClr>
                </a:solidFill>
              </a:rPr>
              <a:t>Issue 1</a:t>
            </a:r>
          </a:p>
        </p:txBody>
      </p:sp>
      <p:sp>
        <p:nvSpPr>
          <p:cNvPr id="27" name="TextBox 26">
            <a:extLst>
              <a:ext uri="{FF2B5EF4-FFF2-40B4-BE49-F238E27FC236}">
                <a16:creationId xmlns:a16="http://schemas.microsoft.com/office/drawing/2014/main" id="{0EE41CE4-F60E-384E-B773-4426088BBE5D}"/>
              </a:ext>
            </a:extLst>
          </p:cNvPr>
          <p:cNvSpPr txBox="1"/>
          <p:nvPr/>
        </p:nvSpPr>
        <p:spPr>
          <a:xfrm>
            <a:off x="3203113" y="6183816"/>
            <a:ext cx="1104900" cy="433965"/>
          </a:xfrm>
          <a:prstGeom prst="rect">
            <a:avLst/>
          </a:prstGeom>
          <a:noFill/>
        </p:spPr>
        <p:txBody>
          <a:bodyPr wrap="square" lIns="118872" tIns="91440" rIns="118872" bIns="91440" rtlCol="0" anchor="ctr" anchorCtr="0">
            <a:spAutoFit/>
          </a:bodyPr>
          <a:lstStyle/>
          <a:p>
            <a:pPr algn="l">
              <a:lnSpc>
                <a:spcPct val="90000"/>
              </a:lnSpc>
            </a:pPr>
            <a:r>
              <a:rPr lang="en-US" dirty="0">
                <a:solidFill>
                  <a:srgbClr val="FF0000"/>
                </a:solidFill>
              </a:rPr>
              <a:t>Issue 2</a:t>
            </a:r>
          </a:p>
        </p:txBody>
      </p:sp>
      <p:sp>
        <p:nvSpPr>
          <p:cNvPr id="28" name="TextBox 27">
            <a:extLst>
              <a:ext uri="{FF2B5EF4-FFF2-40B4-BE49-F238E27FC236}">
                <a16:creationId xmlns:a16="http://schemas.microsoft.com/office/drawing/2014/main" id="{31560B04-5F9B-F341-B649-39BEE5653C29}"/>
              </a:ext>
            </a:extLst>
          </p:cNvPr>
          <p:cNvSpPr txBox="1"/>
          <p:nvPr/>
        </p:nvSpPr>
        <p:spPr>
          <a:xfrm>
            <a:off x="5599111" y="4977622"/>
            <a:ext cx="2940729" cy="433965"/>
          </a:xfrm>
          <a:prstGeom prst="rect">
            <a:avLst/>
          </a:prstGeom>
          <a:noFill/>
        </p:spPr>
        <p:txBody>
          <a:bodyPr wrap="square" lIns="118872" tIns="91440" rIns="118872" bIns="91440" rtlCol="0" anchor="ctr" anchorCtr="0">
            <a:spAutoFit/>
          </a:bodyPr>
          <a:lstStyle/>
          <a:p>
            <a:pPr algn="l">
              <a:lnSpc>
                <a:spcPct val="90000"/>
              </a:lnSpc>
            </a:pPr>
            <a:r>
              <a:rPr lang="en-US" dirty="0">
                <a:solidFill>
                  <a:schemeClr val="tx2">
                    <a:lumMod val="75000"/>
                  </a:schemeClr>
                </a:solidFill>
              </a:rPr>
              <a:t>develop -&gt; main testing</a:t>
            </a:r>
          </a:p>
        </p:txBody>
      </p:sp>
      <p:sp>
        <p:nvSpPr>
          <p:cNvPr id="29" name="TextBox 28">
            <a:extLst>
              <a:ext uri="{FF2B5EF4-FFF2-40B4-BE49-F238E27FC236}">
                <a16:creationId xmlns:a16="http://schemas.microsoft.com/office/drawing/2014/main" id="{66D693F1-5F6A-854F-9641-6AF3EA902FD9}"/>
              </a:ext>
            </a:extLst>
          </p:cNvPr>
          <p:cNvSpPr txBox="1"/>
          <p:nvPr/>
        </p:nvSpPr>
        <p:spPr>
          <a:xfrm>
            <a:off x="5599111" y="5629040"/>
            <a:ext cx="2940729" cy="433965"/>
          </a:xfrm>
          <a:prstGeom prst="rect">
            <a:avLst/>
          </a:prstGeom>
          <a:noFill/>
        </p:spPr>
        <p:txBody>
          <a:bodyPr wrap="square" lIns="118872" tIns="91440" rIns="118872" bIns="91440" rtlCol="0" anchor="ctr" anchorCtr="0">
            <a:spAutoFit/>
          </a:bodyPr>
          <a:lstStyle/>
          <a:p>
            <a:pPr algn="l">
              <a:lnSpc>
                <a:spcPct val="90000"/>
              </a:lnSpc>
            </a:pPr>
            <a:r>
              <a:rPr lang="en-US" dirty="0">
                <a:solidFill>
                  <a:schemeClr val="tx2">
                    <a:lumMod val="75000"/>
                  </a:schemeClr>
                </a:solidFill>
              </a:rPr>
              <a:t>Pull request testing</a:t>
            </a:r>
          </a:p>
        </p:txBody>
      </p:sp>
      <p:cxnSp>
        <p:nvCxnSpPr>
          <p:cNvPr id="31" name="Straight Arrow Connector 30">
            <a:extLst>
              <a:ext uri="{FF2B5EF4-FFF2-40B4-BE49-F238E27FC236}">
                <a16:creationId xmlns:a16="http://schemas.microsoft.com/office/drawing/2014/main" id="{C45F68CD-797A-6040-B616-ECAC8C712BEC}"/>
              </a:ext>
            </a:extLst>
          </p:cNvPr>
          <p:cNvCxnSpPr>
            <a:cxnSpLocks/>
          </p:cNvCxnSpPr>
          <p:nvPr/>
        </p:nvCxnSpPr>
        <p:spPr>
          <a:xfrm flipV="1">
            <a:off x="5068885" y="4884769"/>
            <a:ext cx="554357" cy="569577"/>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C73C0051-C5C6-A041-899E-E914D60E2402}"/>
              </a:ext>
            </a:extLst>
          </p:cNvPr>
          <p:cNvCxnSpPr>
            <a:cxnSpLocks/>
          </p:cNvCxnSpPr>
          <p:nvPr/>
        </p:nvCxnSpPr>
        <p:spPr>
          <a:xfrm flipV="1">
            <a:off x="4151705" y="5506500"/>
            <a:ext cx="434978" cy="539782"/>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6C74B2B2-470A-5648-8893-F829A49E0B09}"/>
              </a:ext>
            </a:extLst>
          </p:cNvPr>
          <p:cNvCxnSpPr>
            <a:cxnSpLocks/>
          </p:cNvCxnSpPr>
          <p:nvPr/>
        </p:nvCxnSpPr>
        <p:spPr>
          <a:xfrm flipV="1">
            <a:off x="2766842" y="5505739"/>
            <a:ext cx="434978" cy="540545"/>
          </a:xfrm>
          <a:prstGeom prst="straightConnector1">
            <a:avLst/>
          </a:prstGeom>
          <a:ln w="3175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5" name="Oval 44">
            <a:extLst>
              <a:ext uri="{FF2B5EF4-FFF2-40B4-BE49-F238E27FC236}">
                <a16:creationId xmlns:a16="http://schemas.microsoft.com/office/drawing/2014/main" id="{3F74C51C-F3BB-A941-9437-1C1408FE15CC}"/>
              </a:ext>
            </a:extLst>
          </p:cNvPr>
          <p:cNvSpPr/>
          <p:nvPr/>
        </p:nvSpPr>
        <p:spPr>
          <a:xfrm>
            <a:off x="1377403" y="5421177"/>
            <a:ext cx="81280" cy="78742"/>
          </a:xfrm>
          <a:prstGeom prst="ellipse">
            <a:avLst/>
          </a:prstGeom>
          <a:solidFill>
            <a:schemeClr val="bg1">
              <a:lumMod val="6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lumMod val="65000"/>
                </a:schemeClr>
              </a:solidFill>
            </a:endParaRPr>
          </a:p>
        </p:txBody>
      </p:sp>
      <p:sp>
        <p:nvSpPr>
          <p:cNvPr id="46" name="Oval 45">
            <a:extLst>
              <a:ext uri="{FF2B5EF4-FFF2-40B4-BE49-F238E27FC236}">
                <a16:creationId xmlns:a16="http://schemas.microsoft.com/office/drawing/2014/main" id="{BD1D11F2-3EF4-A84B-B188-79CB63A40A9C}"/>
              </a:ext>
            </a:extLst>
          </p:cNvPr>
          <p:cNvSpPr/>
          <p:nvPr/>
        </p:nvSpPr>
        <p:spPr>
          <a:xfrm>
            <a:off x="3177690" y="5431500"/>
            <a:ext cx="81280" cy="78742"/>
          </a:xfrm>
          <a:prstGeom prst="ellipse">
            <a:avLst/>
          </a:prstGeom>
          <a:solidFill>
            <a:schemeClr val="bg1">
              <a:lumMod val="6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lumMod val="65000"/>
                </a:schemeClr>
              </a:solidFill>
            </a:endParaRPr>
          </a:p>
        </p:txBody>
      </p:sp>
      <p:sp>
        <p:nvSpPr>
          <p:cNvPr id="47" name="Oval 46">
            <a:extLst>
              <a:ext uri="{FF2B5EF4-FFF2-40B4-BE49-F238E27FC236}">
                <a16:creationId xmlns:a16="http://schemas.microsoft.com/office/drawing/2014/main" id="{6D273ADD-638B-174D-B0D4-C932872B7BB1}"/>
              </a:ext>
            </a:extLst>
          </p:cNvPr>
          <p:cNvSpPr/>
          <p:nvPr/>
        </p:nvSpPr>
        <p:spPr>
          <a:xfrm>
            <a:off x="2749003" y="5437219"/>
            <a:ext cx="81280" cy="78742"/>
          </a:xfrm>
          <a:prstGeom prst="ellipse">
            <a:avLst/>
          </a:prstGeom>
          <a:solidFill>
            <a:srgbClr val="FF000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rgbClr val="FF0000"/>
              </a:solidFill>
            </a:endParaRPr>
          </a:p>
        </p:txBody>
      </p:sp>
      <p:sp>
        <p:nvSpPr>
          <p:cNvPr id="48" name="Oval 47">
            <a:extLst>
              <a:ext uri="{FF2B5EF4-FFF2-40B4-BE49-F238E27FC236}">
                <a16:creationId xmlns:a16="http://schemas.microsoft.com/office/drawing/2014/main" id="{DE156C6E-3C60-604E-9F58-44EBA49DA3C4}"/>
              </a:ext>
            </a:extLst>
          </p:cNvPr>
          <p:cNvSpPr/>
          <p:nvPr/>
        </p:nvSpPr>
        <p:spPr>
          <a:xfrm>
            <a:off x="4562324" y="5435950"/>
            <a:ext cx="81280" cy="78742"/>
          </a:xfrm>
          <a:prstGeom prst="ellipse">
            <a:avLst/>
          </a:prstGeom>
          <a:solidFill>
            <a:srgbClr val="FF000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rgbClr val="FF0000"/>
              </a:solidFill>
            </a:endParaRPr>
          </a:p>
        </p:txBody>
      </p:sp>
      <p:sp>
        <p:nvSpPr>
          <p:cNvPr id="49" name="Oval 48">
            <a:extLst>
              <a:ext uri="{FF2B5EF4-FFF2-40B4-BE49-F238E27FC236}">
                <a16:creationId xmlns:a16="http://schemas.microsoft.com/office/drawing/2014/main" id="{80D9B3C6-7F22-CD4E-8A72-485D44D3EF5F}"/>
              </a:ext>
            </a:extLst>
          </p:cNvPr>
          <p:cNvSpPr/>
          <p:nvPr/>
        </p:nvSpPr>
        <p:spPr>
          <a:xfrm>
            <a:off x="5007760" y="5435950"/>
            <a:ext cx="81280" cy="78742"/>
          </a:xfrm>
          <a:prstGeom prst="ellipse">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rgbClr val="FF0000"/>
              </a:solidFill>
            </a:endParaRPr>
          </a:p>
        </p:txBody>
      </p:sp>
      <p:sp>
        <p:nvSpPr>
          <p:cNvPr id="50" name="Oval 49">
            <a:extLst>
              <a:ext uri="{FF2B5EF4-FFF2-40B4-BE49-F238E27FC236}">
                <a16:creationId xmlns:a16="http://schemas.microsoft.com/office/drawing/2014/main" id="{4E589F2D-E93E-E248-846C-9EDB96EE0B5A}"/>
              </a:ext>
            </a:extLst>
          </p:cNvPr>
          <p:cNvSpPr/>
          <p:nvPr/>
        </p:nvSpPr>
        <p:spPr>
          <a:xfrm>
            <a:off x="5599111" y="4793703"/>
            <a:ext cx="81280" cy="78742"/>
          </a:xfrm>
          <a:prstGeom prst="ellipse">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rgbClr val="FF0000"/>
              </a:solidFill>
            </a:endParaRPr>
          </a:p>
        </p:txBody>
      </p:sp>
      <p:sp>
        <p:nvSpPr>
          <p:cNvPr id="5" name="TextBox 4">
            <a:extLst>
              <a:ext uri="{FF2B5EF4-FFF2-40B4-BE49-F238E27FC236}">
                <a16:creationId xmlns:a16="http://schemas.microsoft.com/office/drawing/2014/main" id="{F6B77418-C007-4747-BEC3-8B196AB8F62D}"/>
              </a:ext>
            </a:extLst>
          </p:cNvPr>
          <p:cNvSpPr txBox="1"/>
          <p:nvPr/>
        </p:nvSpPr>
        <p:spPr>
          <a:xfrm>
            <a:off x="363402" y="630025"/>
            <a:ext cx="2599686" cy="683264"/>
          </a:xfrm>
          <a:prstGeom prst="rect">
            <a:avLst/>
          </a:prstGeom>
          <a:noFill/>
        </p:spPr>
        <p:txBody>
          <a:bodyPr wrap="none" lIns="118872" tIns="91440" rIns="118872" bIns="91440" rtlCol="0" anchor="ctr" anchorCtr="0">
            <a:spAutoFit/>
          </a:bodyPr>
          <a:lstStyle/>
          <a:p>
            <a:pPr>
              <a:lnSpc>
                <a:spcPct val="90000"/>
              </a:lnSpc>
            </a:pPr>
            <a:r>
              <a:rPr lang="en-US" dirty="0">
                <a:hlinkClick r:id="rId3"/>
              </a:rPr>
              <a:t>https://trilinos.github.io/</a:t>
            </a:r>
            <a:endParaRPr lang="en-US" dirty="0"/>
          </a:p>
          <a:p>
            <a:pPr>
              <a:lnSpc>
                <a:spcPct val="90000"/>
              </a:lnSpc>
            </a:pPr>
            <a:endParaRPr lang="en-US" dirty="0"/>
          </a:p>
        </p:txBody>
      </p:sp>
    </p:spTree>
    <p:extLst>
      <p:ext uri="{BB962C8B-B14F-4D97-AF65-F5344CB8AC3E}">
        <p14:creationId xmlns:p14="http://schemas.microsoft.com/office/powerpoint/2010/main" val="15798934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1C7ED-2A46-3949-B59E-F7D19B5D57B0}"/>
              </a:ext>
            </a:extLst>
          </p:cNvPr>
          <p:cNvSpPr>
            <a:spLocks noGrp="1"/>
          </p:cNvSpPr>
          <p:nvPr>
            <p:ph type="title"/>
          </p:nvPr>
        </p:nvSpPr>
        <p:spPr>
          <a:xfrm>
            <a:off x="195062" y="184511"/>
            <a:ext cx="11372473" cy="914400"/>
          </a:xfrm>
        </p:spPr>
        <p:txBody>
          <a:bodyPr/>
          <a:lstStyle/>
          <a:p>
            <a:r>
              <a:rPr lang="en-US" dirty="0"/>
              <a:t>Current Open MPI Workflow</a:t>
            </a:r>
            <a:br>
              <a:rPr lang="en-US" dirty="0"/>
            </a:br>
            <a:endParaRPr lang="en-US" sz="2000" b="0" dirty="0"/>
          </a:p>
        </p:txBody>
      </p:sp>
      <p:sp>
        <p:nvSpPr>
          <p:cNvPr id="3" name="Content Placeholder 2">
            <a:extLst>
              <a:ext uri="{FF2B5EF4-FFF2-40B4-BE49-F238E27FC236}">
                <a16:creationId xmlns:a16="http://schemas.microsoft.com/office/drawing/2014/main" id="{15856FC1-CDDD-E94F-AD5E-D46650F9D13E}"/>
              </a:ext>
            </a:extLst>
          </p:cNvPr>
          <p:cNvSpPr>
            <a:spLocks noGrp="1"/>
          </p:cNvSpPr>
          <p:nvPr>
            <p:ph idx="1"/>
          </p:nvPr>
        </p:nvSpPr>
        <p:spPr>
          <a:xfrm>
            <a:off x="391817" y="1321181"/>
            <a:ext cx="5163933" cy="1788672"/>
          </a:xfrm>
        </p:spPr>
        <p:txBody>
          <a:bodyPr/>
          <a:lstStyle/>
          <a:p>
            <a:pPr marL="0" indent="0">
              <a:buNone/>
            </a:pPr>
            <a:r>
              <a:rPr lang="en-US" sz="2000" dirty="0"/>
              <a:t>Versioning:</a:t>
            </a:r>
          </a:p>
          <a:p>
            <a:pPr marL="0" indent="0">
              <a:buNone/>
            </a:pPr>
            <a:r>
              <a:rPr lang="en-US" sz="2000" dirty="0"/>
              <a:t>Major versions - break compatibility</a:t>
            </a:r>
          </a:p>
          <a:p>
            <a:pPr marL="0" indent="0">
              <a:buNone/>
            </a:pPr>
            <a:r>
              <a:rPr lang="en-US" sz="2000" dirty="0"/>
              <a:t>Minor versions – visible</a:t>
            </a:r>
          </a:p>
          <a:p>
            <a:pPr marL="0" indent="0">
              <a:buNone/>
            </a:pPr>
            <a:r>
              <a:rPr lang="en-US" sz="2000" dirty="0"/>
              <a:t>Releases correct issues</a:t>
            </a:r>
          </a:p>
          <a:p>
            <a:pPr marL="0" indent="0">
              <a:buNone/>
            </a:pPr>
            <a:endParaRPr lang="en-US" sz="2000" dirty="0"/>
          </a:p>
        </p:txBody>
      </p:sp>
      <p:sp>
        <p:nvSpPr>
          <p:cNvPr id="4" name="TextBox 3">
            <a:extLst>
              <a:ext uri="{FF2B5EF4-FFF2-40B4-BE49-F238E27FC236}">
                <a16:creationId xmlns:a16="http://schemas.microsoft.com/office/drawing/2014/main" id="{6BCFC018-BE41-2B41-89E3-AB9BB0F5BD2C}"/>
              </a:ext>
            </a:extLst>
          </p:cNvPr>
          <p:cNvSpPr txBox="1"/>
          <p:nvPr/>
        </p:nvSpPr>
        <p:spPr>
          <a:xfrm>
            <a:off x="6065795" y="311449"/>
            <a:ext cx="6359119" cy="6135013"/>
          </a:xfrm>
          <a:prstGeom prst="rect">
            <a:avLst/>
          </a:prstGeom>
          <a:noFill/>
        </p:spPr>
        <p:txBody>
          <a:bodyPr wrap="square" lIns="118872" tIns="91440" rIns="118872" bIns="91440" rtlCol="0" anchor="ctr" anchorCtr="0">
            <a:spAutoFit/>
          </a:bodyPr>
          <a:lstStyle/>
          <a:p>
            <a:pPr>
              <a:lnSpc>
                <a:spcPct val="90000"/>
              </a:lnSpc>
              <a:spcBef>
                <a:spcPts val="1400"/>
              </a:spcBef>
            </a:pPr>
            <a:r>
              <a:rPr lang="en-US" sz="2000" dirty="0"/>
              <a:t>Workflow designed so that</a:t>
            </a:r>
          </a:p>
          <a:p>
            <a:pPr marL="285750" indent="-285750">
              <a:lnSpc>
                <a:spcPct val="90000"/>
              </a:lnSpc>
              <a:spcBef>
                <a:spcPts val="1400"/>
              </a:spcBef>
              <a:buFont typeface="Arial" panose="020B0604020202020204" pitchFamily="34" charset="0"/>
              <a:buChar char="•"/>
            </a:pPr>
            <a:r>
              <a:rPr lang="en-US" sz="2000" dirty="0"/>
              <a:t>Support two most recent releases</a:t>
            </a:r>
          </a:p>
          <a:p>
            <a:pPr marL="285750" indent="-285750">
              <a:lnSpc>
                <a:spcPct val="90000"/>
              </a:lnSpc>
              <a:spcBef>
                <a:spcPts val="1400"/>
              </a:spcBef>
              <a:buFont typeface="Arial" panose="020B0604020202020204" pitchFamily="34" charset="0"/>
              <a:buChar char="•"/>
            </a:pPr>
            <a:r>
              <a:rPr lang="en-US" sz="2000" dirty="0"/>
              <a:t>Issues are addressed on all applicable branches</a:t>
            </a:r>
          </a:p>
          <a:p>
            <a:pPr marL="285750" indent="-285750">
              <a:lnSpc>
                <a:spcPct val="90000"/>
              </a:lnSpc>
              <a:spcBef>
                <a:spcPts val="1400"/>
              </a:spcBef>
              <a:buFont typeface="Arial" panose="020B0604020202020204" pitchFamily="34" charset="0"/>
              <a:buChar char="•"/>
            </a:pPr>
            <a:r>
              <a:rPr lang="en-US" sz="2000" dirty="0"/>
              <a:t>All PR’s reviewed by at least one core developer</a:t>
            </a:r>
          </a:p>
          <a:p>
            <a:pPr marL="285750" indent="-285750">
              <a:lnSpc>
                <a:spcPct val="90000"/>
              </a:lnSpc>
              <a:spcBef>
                <a:spcPts val="1400"/>
              </a:spcBef>
              <a:buFont typeface="Arial" panose="020B0604020202020204" pitchFamily="34" charset="0"/>
              <a:buChar char="•"/>
            </a:pPr>
            <a:r>
              <a:rPr lang="en-US" sz="2000" dirty="0"/>
              <a:t>Main and supported branches work at all times</a:t>
            </a:r>
          </a:p>
          <a:p>
            <a:pPr marL="285750" indent="-285750">
              <a:lnSpc>
                <a:spcPct val="90000"/>
              </a:lnSpc>
              <a:spcBef>
                <a:spcPts val="1400"/>
              </a:spcBef>
              <a:buFont typeface="Arial" panose="020B0604020202020204" pitchFamily="34" charset="0"/>
              <a:buChar char="•"/>
            </a:pPr>
            <a:r>
              <a:rPr lang="en-US" sz="2000" dirty="0"/>
              <a:t>Developers work on main or feature branches depending on complexity of the changes</a:t>
            </a:r>
          </a:p>
          <a:p>
            <a:pPr>
              <a:lnSpc>
                <a:spcPct val="90000"/>
              </a:lnSpc>
              <a:spcBef>
                <a:spcPts val="1400"/>
              </a:spcBef>
            </a:pPr>
            <a:r>
              <a:rPr lang="en-US" sz="2000" dirty="0"/>
              <a:t>Testing</a:t>
            </a:r>
          </a:p>
          <a:p>
            <a:pPr marL="285750" indent="-285750">
              <a:lnSpc>
                <a:spcPct val="90000"/>
              </a:lnSpc>
              <a:spcBef>
                <a:spcPts val="1400"/>
              </a:spcBef>
              <a:buFont typeface="Arial" panose="020B0604020202020204" pitchFamily="34" charset="0"/>
              <a:buChar char="•"/>
            </a:pPr>
            <a:r>
              <a:rPr lang="en-US" sz="2000" dirty="0"/>
              <a:t>CI testing on PR’s for any branch using Jenkins (limited set of compilers,  hardware, tests)</a:t>
            </a:r>
          </a:p>
          <a:p>
            <a:pPr marL="285750" indent="-285750">
              <a:lnSpc>
                <a:spcPct val="90000"/>
              </a:lnSpc>
              <a:spcBef>
                <a:spcPts val="1400"/>
              </a:spcBef>
              <a:buFont typeface="Arial" panose="020B0604020202020204" pitchFamily="34" charset="0"/>
              <a:buChar char="•"/>
            </a:pPr>
            <a:r>
              <a:rPr lang="en-US" sz="2000" dirty="0"/>
              <a:t>Nightly testing on all branches using community-build MTT framework (more complex set of compilers, hardware, tests)</a:t>
            </a:r>
          </a:p>
          <a:p>
            <a:pPr marL="285750" indent="-285750">
              <a:lnSpc>
                <a:spcPct val="90000"/>
              </a:lnSpc>
              <a:spcBef>
                <a:spcPts val="1400"/>
              </a:spcBef>
              <a:buFont typeface="Arial" panose="020B0604020202020204" pitchFamily="34" charset="0"/>
              <a:buChar char="•"/>
            </a:pPr>
            <a:r>
              <a:rPr lang="en-US" sz="2000" dirty="0"/>
              <a:t>Additional testing for release candidates</a:t>
            </a:r>
          </a:p>
          <a:p>
            <a:pPr algn="l">
              <a:lnSpc>
                <a:spcPct val="90000"/>
              </a:lnSpc>
              <a:spcBef>
                <a:spcPts val="1400"/>
              </a:spcBef>
            </a:pPr>
            <a:endParaRPr lang="en-US" sz="2000" dirty="0"/>
          </a:p>
        </p:txBody>
      </p:sp>
      <p:cxnSp>
        <p:nvCxnSpPr>
          <p:cNvPr id="7" name="Straight Arrow Connector 6">
            <a:extLst>
              <a:ext uri="{FF2B5EF4-FFF2-40B4-BE49-F238E27FC236}">
                <a16:creationId xmlns:a16="http://schemas.microsoft.com/office/drawing/2014/main" id="{1D7C4B87-8570-8A42-AF8A-CA152401EEC4}"/>
              </a:ext>
            </a:extLst>
          </p:cNvPr>
          <p:cNvCxnSpPr>
            <a:cxnSpLocks/>
          </p:cNvCxnSpPr>
          <p:nvPr/>
        </p:nvCxnSpPr>
        <p:spPr>
          <a:xfrm>
            <a:off x="360608" y="3641380"/>
            <a:ext cx="5520690" cy="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D9FC5928-3BC6-604D-9003-903AB8252569}"/>
              </a:ext>
            </a:extLst>
          </p:cNvPr>
          <p:cNvCxnSpPr>
            <a:cxnSpLocks/>
          </p:cNvCxnSpPr>
          <p:nvPr/>
        </p:nvCxnSpPr>
        <p:spPr>
          <a:xfrm>
            <a:off x="341333" y="4700247"/>
            <a:ext cx="5539965" cy="44849"/>
          </a:xfrm>
          <a:prstGeom prst="straightConnector1">
            <a:avLst/>
          </a:prstGeom>
          <a:ln w="3810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AEB99A0C-DE40-CA40-AAA0-AA4192C7B9AD}"/>
              </a:ext>
            </a:extLst>
          </p:cNvPr>
          <p:cNvSpPr txBox="1"/>
          <p:nvPr/>
        </p:nvSpPr>
        <p:spPr>
          <a:xfrm>
            <a:off x="364158" y="4273157"/>
            <a:ext cx="2779222" cy="433965"/>
          </a:xfrm>
          <a:prstGeom prst="rect">
            <a:avLst/>
          </a:prstGeom>
          <a:noFill/>
        </p:spPr>
        <p:txBody>
          <a:bodyPr wrap="none" lIns="118872" tIns="91440" rIns="118872" bIns="91440" rtlCol="0" anchor="ctr" anchorCtr="0">
            <a:spAutoFit/>
          </a:bodyPr>
          <a:lstStyle/>
          <a:p>
            <a:pPr algn="l">
              <a:lnSpc>
                <a:spcPct val="90000"/>
              </a:lnSpc>
            </a:pPr>
            <a:r>
              <a:rPr lang="en-US" dirty="0">
                <a:solidFill>
                  <a:srgbClr val="00B050"/>
                </a:solidFill>
              </a:rPr>
              <a:t>Latest supported release</a:t>
            </a:r>
          </a:p>
        </p:txBody>
      </p:sp>
      <p:sp>
        <p:nvSpPr>
          <p:cNvPr id="11" name="TextBox 10">
            <a:extLst>
              <a:ext uri="{FF2B5EF4-FFF2-40B4-BE49-F238E27FC236}">
                <a16:creationId xmlns:a16="http://schemas.microsoft.com/office/drawing/2014/main" id="{2A66388E-2522-D94B-971D-EE362521B81F}"/>
              </a:ext>
            </a:extLst>
          </p:cNvPr>
          <p:cNvSpPr txBox="1"/>
          <p:nvPr/>
        </p:nvSpPr>
        <p:spPr>
          <a:xfrm>
            <a:off x="413308" y="3151337"/>
            <a:ext cx="740203" cy="433965"/>
          </a:xfrm>
          <a:prstGeom prst="rect">
            <a:avLst/>
          </a:prstGeom>
          <a:noFill/>
        </p:spPr>
        <p:txBody>
          <a:bodyPr wrap="none" lIns="118872" tIns="91440" rIns="118872" bIns="91440" rtlCol="0" anchor="ctr" anchorCtr="0">
            <a:spAutoFit/>
          </a:bodyPr>
          <a:lstStyle/>
          <a:p>
            <a:pPr algn="l">
              <a:lnSpc>
                <a:spcPct val="90000"/>
              </a:lnSpc>
            </a:pPr>
            <a:r>
              <a:rPr lang="en-US" dirty="0"/>
              <a:t>main</a:t>
            </a:r>
          </a:p>
        </p:txBody>
      </p:sp>
      <p:cxnSp>
        <p:nvCxnSpPr>
          <p:cNvPr id="13" name="Straight Connector 12">
            <a:extLst>
              <a:ext uri="{FF2B5EF4-FFF2-40B4-BE49-F238E27FC236}">
                <a16:creationId xmlns:a16="http://schemas.microsoft.com/office/drawing/2014/main" id="{82F3E04A-F833-7045-8ABB-421A760306C5}"/>
              </a:ext>
            </a:extLst>
          </p:cNvPr>
          <p:cNvCxnSpPr>
            <a:cxnSpLocks/>
          </p:cNvCxnSpPr>
          <p:nvPr/>
        </p:nvCxnSpPr>
        <p:spPr>
          <a:xfrm>
            <a:off x="1020493" y="5188518"/>
            <a:ext cx="402463" cy="565607"/>
          </a:xfrm>
          <a:prstGeom prst="line">
            <a:avLst/>
          </a:prstGeom>
          <a:ln w="38100">
            <a:solidFill>
              <a:schemeClr val="bg1">
                <a:lumMod val="6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38EB2A2-9623-B340-9297-42A81AF5BF2E}"/>
              </a:ext>
            </a:extLst>
          </p:cNvPr>
          <p:cNvCxnSpPr>
            <a:cxnSpLocks/>
          </p:cNvCxnSpPr>
          <p:nvPr/>
        </p:nvCxnSpPr>
        <p:spPr>
          <a:xfrm>
            <a:off x="1388823" y="5740664"/>
            <a:ext cx="1008870" cy="0"/>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99E5CEF-281D-CC45-8C7B-949846442D4B}"/>
              </a:ext>
            </a:extLst>
          </p:cNvPr>
          <p:cNvCxnSpPr>
            <a:cxnSpLocks/>
          </p:cNvCxnSpPr>
          <p:nvPr/>
        </p:nvCxnSpPr>
        <p:spPr>
          <a:xfrm>
            <a:off x="3596253" y="3659623"/>
            <a:ext cx="439736" cy="2071043"/>
          </a:xfrm>
          <a:prstGeom prst="line">
            <a:avLst/>
          </a:prstGeom>
          <a:ln w="38100">
            <a:solidFill>
              <a:srgbClr val="FF0000"/>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4BD51E5B-22BC-3348-B0F4-1509E38998B4}"/>
              </a:ext>
            </a:extLst>
          </p:cNvPr>
          <p:cNvCxnSpPr>
            <a:cxnSpLocks/>
          </p:cNvCxnSpPr>
          <p:nvPr/>
        </p:nvCxnSpPr>
        <p:spPr>
          <a:xfrm>
            <a:off x="4035989" y="5726899"/>
            <a:ext cx="857379" cy="13765"/>
          </a:xfrm>
          <a:prstGeom prst="line">
            <a:avLst/>
          </a:prstGeom>
          <a:ln w="38100">
            <a:solidFill>
              <a:srgbClr val="FF000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4285ECDF-63D2-E645-91B6-C0DE04E5DC01}"/>
              </a:ext>
            </a:extLst>
          </p:cNvPr>
          <p:cNvSpPr txBox="1"/>
          <p:nvPr/>
        </p:nvSpPr>
        <p:spPr>
          <a:xfrm>
            <a:off x="1305708" y="5856769"/>
            <a:ext cx="1104900" cy="433965"/>
          </a:xfrm>
          <a:prstGeom prst="rect">
            <a:avLst/>
          </a:prstGeom>
          <a:noFill/>
        </p:spPr>
        <p:txBody>
          <a:bodyPr wrap="square" lIns="118872" tIns="91440" rIns="118872" bIns="91440" rtlCol="0" anchor="ctr" anchorCtr="0">
            <a:spAutoFit/>
          </a:bodyPr>
          <a:lstStyle/>
          <a:p>
            <a:pPr algn="l">
              <a:lnSpc>
                <a:spcPct val="90000"/>
              </a:lnSpc>
            </a:pPr>
            <a:r>
              <a:rPr lang="en-US" dirty="0">
                <a:solidFill>
                  <a:schemeClr val="bg1">
                    <a:lumMod val="65000"/>
                  </a:schemeClr>
                </a:solidFill>
              </a:rPr>
              <a:t>Issue 1</a:t>
            </a:r>
          </a:p>
        </p:txBody>
      </p:sp>
      <p:sp>
        <p:nvSpPr>
          <p:cNvPr id="27" name="TextBox 26">
            <a:extLst>
              <a:ext uri="{FF2B5EF4-FFF2-40B4-BE49-F238E27FC236}">
                <a16:creationId xmlns:a16="http://schemas.microsoft.com/office/drawing/2014/main" id="{0EE41CE4-F60E-384E-B773-4426088BBE5D}"/>
              </a:ext>
            </a:extLst>
          </p:cNvPr>
          <p:cNvSpPr txBox="1"/>
          <p:nvPr/>
        </p:nvSpPr>
        <p:spPr>
          <a:xfrm>
            <a:off x="3911152" y="5873997"/>
            <a:ext cx="1104900" cy="433965"/>
          </a:xfrm>
          <a:prstGeom prst="rect">
            <a:avLst/>
          </a:prstGeom>
          <a:noFill/>
        </p:spPr>
        <p:txBody>
          <a:bodyPr wrap="square" lIns="118872" tIns="91440" rIns="118872" bIns="91440" rtlCol="0" anchor="ctr" anchorCtr="0">
            <a:spAutoFit/>
          </a:bodyPr>
          <a:lstStyle/>
          <a:p>
            <a:pPr algn="l">
              <a:lnSpc>
                <a:spcPct val="90000"/>
              </a:lnSpc>
            </a:pPr>
            <a:r>
              <a:rPr lang="en-US" dirty="0">
                <a:solidFill>
                  <a:srgbClr val="FF0000"/>
                </a:solidFill>
              </a:rPr>
              <a:t>Issue 2</a:t>
            </a:r>
          </a:p>
        </p:txBody>
      </p:sp>
      <p:cxnSp>
        <p:nvCxnSpPr>
          <p:cNvPr id="30" name="Straight Arrow Connector 29">
            <a:extLst>
              <a:ext uri="{FF2B5EF4-FFF2-40B4-BE49-F238E27FC236}">
                <a16:creationId xmlns:a16="http://schemas.microsoft.com/office/drawing/2014/main" id="{79EF9AC5-022A-7249-BB3D-AAFB60DAAB2B}"/>
              </a:ext>
            </a:extLst>
          </p:cNvPr>
          <p:cNvCxnSpPr>
            <a:cxnSpLocks/>
          </p:cNvCxnSpPr>
          <p:nvPr/>
        </p:nvCxnSpPr>
        <p:spPr>
          <a:xfrm>
            <a:off x="378119" y="4220113"/>
            <a:ext cx="5503179" cy="35553"/>
          </a:xfrm>
          <a:prstGeom prst="straightConnector1">
            <a:avLst/>
          </a:prstGeom>
          <a:ln w="38100">
            <a:solidFill>
              <a:srgbClr val="7030A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62F6115C-C99A-1C49-9AE9-4FCB8493568C}"/>
              </a:ext>
            </a:extLst>
          </p:cNvPr>
          <p:cNvSpPr txBox="1"/>
          <p:nvPr/>
        </p:nvSpPr>
        <p:spPr>
          <a:xfrm>
            <a:off x="368903" y="3733306"/>
            <a:ext cx="5633536" cy="433965"/>
          </a:xfrm>
          <a:prstGeom prst="rect">
            <a:avLst/>
          </a:prstGeom>
          <a:noFill/>
        </p:spPr>
        <p:txBody>
          <a:bodyPr wrap="square" lIns="118872" tIns="91440" rIns="118872" bIns="91440" rtlCol="0" anchor="ctr" anchorCtr="0">
            <a:spAutoFit/>
          </a:bodyPr>
          <a:lstStyle/>
          <a:p>
            <a:pPr algn="l">
              <a:lnSpc>
                <a:spcPct val="90000"/>
              </a:lnSpc>
            </a:pPr>
            <a:r>
              <a:rPr lang="en-US" dirty="0">
                <a:solidFill>
                  <a:srgbClr val="7030A0"/>
                </a:solidFill>
              </a:rPr>
              <a:t>Upcoming release (if exists)</a:t>
            </a:r>
          </a:p>
        </p:txBody>
      </p:sp>
      <p:cxnSp>
        <p:nvCxnSpPr>
          <p:cNvPr id="33" name="Straight Arrow Connector 32">
            <a:extLst>
              <a:ext uri="{FF2B5EF4-FFF2-40B4-BE49-F238E27FC236}">
                <a16:creationId xmlns:a16="http://schemas.microsoft.com/office/drawing/2014/main" id="{CDB1F43E-DB9D-CE47-99D1-4B1A6601131A}"/>
              </a:ext>
            </a:extLst>
          </p:cNvPr>
          <p:cNvCxnSpPr>
            <a:cxnSpLocks/>
          </p:cNvCxnSpPr>
          <p:nvPr/>
        </p:nvCxnSpPr>
        <p:spPr>
          <a:xfrm>
            <a:off x="413308" y="5172982"/>
            <a:ext cx="5520690" cy="31073"/>
          </a:xfrm>
          <a:prstGeom prst="straightConnector1">
            <a:avLst/>
          </a:prstGeom>
          <a:ln w="38100">
            <a:solidFill>
              <a:srgbClr val="00B0F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87F196DA-AD7B-2642-B0FD-4C7E45C83124}"/>
              </a:ext>
            </a:extLst>
          </p:cNvPr>
          <p:cNvSpPr txBox="1"/>
          <p:nvPr/>
        </p:nvSpPr>
        <p:spPr>
          <a:xfrm>
            <a:off x="374167" y="4686374"/>
            <a:ext cx="3048527" cy="433965"/>
          </a:xfrm>
          <a:prstGeom prst="rect">
            <a:avLst/>
          </a:prstGeom>
          <a:noFill/>
        </p:spPr>
        <p:txBody>
          <a:bodyPr wrap="none" lIns="118872" tIns="91440" rIns="118872" bIns="91440" rtlCol="0" anchor="ctr" anchorCtr="0">
            <a:spAutoFit/>
          </a:bodyPr>
          <a:lstStyle/>
          <a:p>
            <a:pPr algn="l">
              <a:lnSpc>
                <a:spcPct val="90000"/>
              </a:lnSpc>
            </a:pPr>
            <a:r>
              <a:rPr lang="en-US" dirty="0">
                <a:solidFill>
                  <a:schemeClr val="accent3"/>
                </a:solidFill>
              </a:rPr>
              <a:t>Previous supported release</a:t>
            </a:r>
          </a:p>
        </p:txBody>
      </p:sp>
      <p:cxnSp>
        <p:nvCxnSpPr>
          <p:cNvPr id="36" name="Straight Arrow Connector 35">
            <a:extLst>
              <a:ext uri="{FF2B5EF4-FFF2-40B4-BE49-F238E27FC236}">
                <a16:creationId xmlns:a16="http://schemas.microsoft.com/office/drawing/2014/main" id="{CB38AE10-B31D-F940-B4D3-9345E3B7B096}"/>
              </a:ext>
            </a:extLst>
          </p:cNvPr>
          <p:cNvCxnSpPr>
            <a:cxnSpLocks/>
          </p:cNvCxnSpPr>
          <p:nvPr/>
        </p:nvCxnSpPr>
        <p:spPr>
          <a:xfrm flipV="1">
            <a:off x="2386698" y="5197639"/>
            <a:ext cx="1139782" cy="543025"/>
          </a:xfrm>
          <a:prstGeom prst="straightConnector1">
            <a:avLst/>
          </a:prstGeom>
          <a:ln w="3175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698A4794-3301-F54A-BA06-A8E1B53E26A1}"/>
              </a:ext>
            </a:extLst>
          </p:cNvPr>
          <p:cNvCxnSpPr>
            <a:cxnSpLocks/>
            <a:endCxn id="40" idx="4"/>
          </p:cNvCxnSpPr>
          <p:nvPr/>
        </p:nvCxnSpPr>
        <p:spPr>
          <a:xfrm flipV="1">
            <a:off x="2397693" y="4740130"/>
            <a:ext cx="1051139" cy="1000534"/>
          </a:xfrm>
          <a:prstGeom prst="straightConnector1">
            <a:avLst/>
          </a:prstGeom>
          <a:ln w="3175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2F8573F4-A972-C04E-8107-371767DAAEFC}"/>
              </a:ext>
            </a:extLst>
          </p:cNvPr>
          <p:cNvCxnSpPr>
            <a:cxnSpLocks/>
            <a:endCxn id="56" idx="3"/>
          </p:cNvCxnSpPr>
          <p:nvPr/>
        </p:nvCxnSpPr>
        <p:spPr>
          <a:xfrm flipV="1">
            <a:off x="4893368" y="3675713"/>
            <a:ext cx="662382" cy="2054953"/>
          </a:xfrm>
          <a:prstGeom prst="straightConnector1">
            <a:avLst/>
          </a:prstGeom>
          <a:ln w="31750">
            <a:solidFill>
              <a:srgbClr val="FF0000"/>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AB629AD0-93FA-5F4B-9B9C-B4FC498B19E2}"/>
              </a:ext>
            </a:extLst>
          </p:cNvPr>
          <p:cNvCxnSpPr>
            <a:cxnSpLocks/>
            <a:endCxn id="55" idx="3"/>
          </p:cNvCxnSpPr>
          <p:nvPr/>
        </p:nvCxnSpPr>
        <p:spPr>
          <a:xfrm flipV="1">
            <a:off x="4893368" y="4309585"/>
            <a:ext cx="718668" cy="1431079"/>
          </a:xfrm>
          <a:prstGeom prst="straightConnector1">
            <a:avLst/>
          </a:prstGeom>
          <a:ln w="31750">
            <a:solidFill>
              <a:srgbClr val="FF0000"/>
            </a:solidFill>
            <a:tailEnd type="triangle" w="med" len="med"/>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4EB86A8A-B7E6-EA45-BC3A-0CC09F6C659C}"/>
              </a:ext>
            </a:extLst>
          </p:cNvPr>
          <p:cNvSpPr txBox="1"/>
          <p:nvPr/>
        </p:nvSpPr>
        <p:spPr>
          <a:xfrm>
            <a:off x="754265" y="5776266"/>
            <a:ext cx="54150" cy="515892"/>
          </a:xfrm>
          <a:prstGeom prst="rect">
            <a:avLst/>
          </a:prstGeom>
          <a:noFill/>
        </p:spPr>
        <p:txBody>
          <a:bodyPr wrap="square" lIns="118872" tIns="91440" rIns="118872" bIns="91440" rtlCol="0" anchor="ctr" anchorCtr="0">
            <a:spAutoFit/>
          </a:bodyPr>
          <a:lstStyle/>
          <a:p>
            <a:pPr algn="l">
              <a:lnSpc>
                <a:spcPct val="90000"/>
              </a:lnSpc>
            </a:pPr>
            <a:endParaRPr lang="en-US" dirty="0"/>
          </a:p>
        </p:txBody>
      </p:sp>
      <p:sp>
        <p:nvSpPr>
          <p:cNvPr id="52" name="Oval 51">
            <a:extLst>
              <a:ext uri="{FF2B5EF4-FFF2-40B4-BE49-F238E27FC236}">
                <a16:creationId xmlns:a16="http://schemas.microsoft.com/office/drawing/2014/main" id="{8844B497-99CC-F248-8BF0-B68BE4D7B952}"/>
              </a:ext>
            </a:extLst>
          </p:cNvPr>
          <p:cNvSpPr/>
          <p:nvPr/>
        </p:nvSpPr>
        <p:spPr>
          <a:xfrm flipH="1">
            <a:off x="3427650" y="5126392"/>
            <a:ext cx="96745" cy="71247"/>
          </a:xfrm>
          <a:prstGeom prst="ellipse">
            <a:avLst/>
          </a:prstGeom>
          <a:solidFill>
            <a:schemeClr val="bg1">
              <a:lumMod val="6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lumMod val="65000"/>
                </a:schemeClr>
              </a:solidFill>
            </a:endParaRPr>
          </a:p>
        </p:txBody>
      </p:sp>
      <p:sp>
        <p:nvSpPr>
          <p:cNvPr id="55" name="Oval 54">
            <a:extLst>
              <a:ext uri="{FF2B5EF4-FFF2-40B4-BE49-F238E27FC236}">
                <a16:creationId xmlns:a16="http://schemas.microsoft.com/office/drawing/2014/main" id="{09FEDEDC-F9CE-1E42-BF5E-1F9DF6E5AF62}"/>
              </a:ext>
            </a:extLst>
          </p:cNvPr>
          <p:cNvSpPr/>
          <p:nvPr/>
        </p:nvSpPr>
        <p:spPr>
          <a:xfrm>
            <a:off x="5600133" y="4242374"/>
            <a:ext cx="81280" cy="78742"/>
          </a:xfrm>
          <a:prstGeom prst="ellipse">
            <a:avLst/>
          </a:prstGeom>
          <a:solidFill>
            <a:srgbClr val="FF000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rgbClr val="FF0000"/>
              </a:solidFill>
            </a:endParaRPr>
          </a:p>
        </p:txBody>
      </p:sp>
      <p:sp>
        <p:nvSpPr>
          <p:cNvPr id="56" name="Oval 55">
            <a:extLst>
              <a:ext uri="{FF2B5EF4-FFF2-40B4-BE49-F238E27FC236}">
                <a16:creationId xmlns:a16="http://schemas.microsoft.com/office/drawing/2014/main" id="{4B0493E5-FD11-2A4F-8144-3FCE8E0F392D}"/>
              </a:ext>
            </a:extLst>
          </p:cNvPr>
          <p:cNvSpPr/>
          <p:nvPr/>
        </p:nvSpPr>
        <p:spPr>
          <a:xfrm>
            <a:off x="5543847" y="3608502"/>
            <a:ext cx="81280" cy="78742"/>
          </a:xfrm>
          <a:prstGeom prst="ellipse">
            <a:avLst/>
          </a:prstGeom>
          <a:solidFill>
            <a:srgbClr val="FF000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rgbClr val="FF0000"/>
              </a:solidFill>
            </a:endParaRPr>
          </a:p>
        </p:txBody>
      </p:sp>
      <p:sp>
        <p:nvSpPr>
          <p:cNvPr id="34" name="Title 1">
            <a:extLst>
              <a:ext uri="{FF2B5EF4-FFF2-40B4-BE49-F238E27FC236}">
                <a16:creationId xmlns:a16="http://schemas.microsoft.com/office/drawing/2014/main" id="{2E105F85-320F-434E-AB49-14019F5FC0D3}"/>
              </a:ext>
            </a:extLst>
          </p:cNvPr>
          <p:cNvSpPr txBox="1">
            <a:spLocks/>
          </p:cNvSpPr>
          <p:nvPr/>
        </p:nvSpPr>
        <p:spPr bwMode="auto">
          <a:xfrm>
            <a:off x="276986" y="650226"/>
            <a:ext cx="4069207" cy="4848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a:lstStyle>
          <a:p>
            <a:r>
              <a:rPr lang="en-US" sz="2000" b="0" dirty="0">
                <a:hlinkClick r:id="rId3"/>
              </a:rPr>
              <a:t>https://www.open-mpi.org</a:t>
            </a:r>
            <a:endParaRPr lang="en-US" sz="2000" b="0" dirty="0"/>
          </a:p>
        </p:txBody>
      </p:sp>
      <p:sp>
        <p:nvSpPr>
          <p:cNvPr id="40" name="Oval 39">
            <a:extLst>
              <a:ext uri="{FF2B5EF4-FFF2-40B4-BE49-F238E27FC236}">
                <a16:creationId xmlns:a16="http://schemas.microsoft.com/office/drawing/2014/main" id="{B8268F3D-B632-F842-987C-AAB3E93D7876}"/>
              </a:ext>
            </a:extLst>
          </p:cNvPr>
          <p:cNvSpPr/>
          <p:nvPr/>
        </p:nvSpPr>
        <p:spPr>
          <a:xfrm flipH="1">
            <a:off x="3400460" y="4668883"/>
            <a:ext cx="96745" cy="71247"/>
          </a:xfrm>
          <a:prstGeom prst="ellipse">
            <a:avLst/>
          </a:prstGeom>
          <a:solidFill>
            <a:schemeClr val="bg1">
              <a:lumMod val="6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lumMod val="65000"/>
                </a:schemeClr>
              </a:solidFill>
            </a:endParaRPr>
          </a:p>
        </p:txBody>
      </p:sp>
    </p:spTree>
    <p:extLst>
      <p:ext uri="{BB962C8B-B14F-4D97-AF65-F5344CB8AC3E}">
        <p14:creationId xmlns:p14="http://schemas.microsoft.com/office/powerpoint/2010/main" val="9886092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1C7ED-2A46-3949-B59E-F7D19B5D57B0}"/>
              </a:ext>
            </a:extLst>
          </p:cNvPr>
          <p:cNvSpPr>
            <a:spLocks noGrp="1"/>
          </p:cNvSpPr>
          <p:nvPr>
            <p:ph type="title"/>
          </p:nvPr>
        </p:nvSpPr>
        <p:spPr>
          <a:xfrm>
            <a:off x="5934863" y="14514"/>
            <a:ext cx="4456779" cy="914400"/>
          </a:xfrm>
        </p:spPr>
        <p:txBody>
          <a:bodyPr/>
          <a:lstStyle/>
          <a:p>
            <a:r>
              <a:rPr lang="en-US" dirty="0"/>
              <a:t>Current </a:t>
            </a:r>
            <a:r>
              <a:rPr lang="en-US" dirty="0" err="1"/>
              <a:t>FleCSI</a:t>
            </a:r>
            <a:r>
              <a:rPr lang="en-US" dirty="0"/>
              <a:t> Workflow</a:t>
            </a:r>
          </a:p>
        </p:txBody>
      </p:sp>
      <p:sp>
        <p:nvSpPr>
          <p:cNvPr id="3" name="TextBox 2">
            <a:extLst>
              <a:ext uri="{FF2B5EF4-FFF2-40B4-BE49-F238E27FC236}">
                <a16:creationId xmlns:a16="http://schemas.microsoft.com/office/drawing/2014/main" id="{23B63847-125D-B34C-9EF8-A534C3A462EC}"/>
              </a:ext>
            </a:extLst>
          </p:cNvPr>
          <p:cNvSpPr txBox="1"/>
          <p:nvPr/>
        </p:nvSpPr>
        <p:spPr>
          <a:xfrm>
            <a:off x="6671048" y="415865"/>
            <a:ext cx="2984407" cy="683264"/>
          </a:xfrm>
          <a:prstGeom prst="rect">
            <a:avLst/>
          </a:prstGeom>
          <a:noFill/>
        </p:spPr>
        <p:txBody>
          <a:bodyPr wrap="none" lIns="118872" tIns="91440" rIns="118872" bIns="91440" rtlCol="0" anchor="ctr" anchorCtr="0">
            <a:spAutoFit/>
          </a:bodyPr>
          <a:lstStyle/>
          <a:p>
            <a:pPr>
              <a:lnSpc>
                <a:spcPct val="90000"/>
              </a:lnSpc>
            </a:pPr>
            <a:r>
              <a:rPr lang="en-US" dirty="0">
                <a:hlinkClick r:id="rId3"/>
              </a:rPr>
              <a:t>https://flecsi.github.io/flecsi</a:t>
            </a:r>
            <a:endParaRPr lang="en-US" dirty="0"/>
          </a:p>
          <a:p>
            <a:pPr>
              <a:lnSpc>
                <a:spcPct val="90000"/>
              </a:lnSpc>
            </a:pPr>
            <a:endParaRPr lang="en-US" dirty="0"/>
          </a:p>
        </p:txBody>
      </p:sp>
      <p:sp>
        <p:nvSpPr>
          <p:cNvPr id="15" name="Content Placeholder 2">
            <a:extLst>
              <a:ext uri="{FF2B5EF4-FFF2-40B4-BE49-F238E27FC236}">
                <a16:creationId xmlns:a16="http://schemas.microsoft.com/office/drawing/2014/main" id="{72B339D5-403E-6447-A843-D78C8B0AE452}"/>
              </a:ext>
            </a:extLst>
          </p:cNvPr>
          <p:cNvSpPr txBox="1">
            <a:spLocks/>
          </p:cNvSpPr>
          <p:nvPr/>
        </p:nvSpPr>
        <p:spPr bwMode="auto">
          <a:xfrm>
            <a:off x="5021944" y="928914"/>
            <a:ext cx="6959478" cy="352044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r>
              <a:rPr lang="en-US" sz="2000" dirty="0"/>
              <a:t>Versioning:</a:t>
            </a:r>
          </a:p>
          <a:p>
            <a:pPr marL="0" indent="0">
              <a:buFont typeface="Arial" charset="0"/>
              <a:buNone/>
            </a:pPr>
            <a:r>
              <a:rPr lang="en-US" sz="2000" b="1" dirty="0"/>
              <a:t>Incompatible</a:t>
            </a:r>
            <a:r>
              <a:rPr lang="en-US" sz="2000" dirty="0"/>
              <a:t> - </a:t>
            </a:r>
            <a:r>
              <a:rPr lang="en-US" sz="2000" b="1" dirty="0" err="1"/>
              <a:t>devel</a:t>
            </a:r>
            <a:r>
              <a:rPr lang="en-US" sz="2000" dirty="0"/>
              <a:t> branch breaks compatibility with previous versions</a:t>
            </a:r>
          </a:p>
          <a:p>
            <a:pPr marL="0" indent="0">
              <a:buFont typeface="Arial" charset="0"/>
              <a:buNone/>
            </a:pPr>
            <a:r>
              <a:rPr lang="en-US" sz="2000" b="1" dirty="0"/>
              <a:t>Feature</a:t>
            </a:r>
            <a:r>
              <a:rPr lang="en-US" sz="2000" dirty="0"/>
              <a:t>  </a:t>
            </a:r>
            <a:r>
              <a:rPr lang="en-US" sz="2000" b="1" dirty="0"/>
              <a:t>(1, 2 …) </a:t>
            </a:r>
            <a:r>
              <a:rPr lang="en-US" sz="2000" dirty="0"/>
              <a:t>named for major version </a:t>
            </a:r>
          </a:p>
          <a:p>
            <a:pPr marL="0" indent="0">
              <a:buFont typeface="Arial" charset="0"/>
              <a:buNone/>
            </a:pPr>
            <a:r>
              <a:rPr lang="en-US" sz="2000" b="1" dirty="0"/>
              <a:t>Release</a:t>
            </a:r>
            <a:r>
              <a:rPr lang="en-US" sz="2000" dirty="0"/>
              <a:t> - </a:t>
            </a:r>
            <a:r>
              <a:rPr lang="en-US" sz="2000" b="1" dirty="0"/>
              <a:t>(1.x, 2.x …) </a:t>
            </a:r>
            <a:r>
              <a:rPr lang="en-US" sz="2000" dirty="0"/>
              <a:t>named for </a:t>
            </a:r>
            <a:r>
              <a:rPr lang="en-US" sz="2000" dirty="0" err="1"/>
              <a:t>major.minor</a:t>
            </a:r>
            <a:r>
              <a:rPr lang="en-US" sz="2000" dirty="0"/>
              <a:t> version, correct issues, tags used for bug fixes.</a:t>
            </a:r>
          </a:p>
          <a:p>
            <a:pPr marL="0" indent="0">
              <a:buFont typeface="Arial" charset="0"/>
              <a:buNone/>
            </a:pPr>
            <a:endParaRPr lang="en-US" sz="2000" dirty="0"/>
          </a:p>
          <a:p>
            <a:pPr marL="0" indent="0">
              <a:buFont typeface="Arial" charset="0"/>
              <a:buNone/>
            </a:pPr>
            <a:endParaRPr lang="en-US" sz="2000" dirty="0"/>
          </a:p>
          <a:p>
            <a:pPr marL="0" indent="0">
              <a:buFont typeface="Arial" charset="0"/>
              <a:buNone/>
            </a:pPr>
            <a:endParaRPr lang="en-US" sz="2000" dirty="0"/>
          </a:p>
          <a:p>
            <a:pPr marL="0" indent="0">
              <a:buFont typeface="Arial" charset="0"/>
              <a:buNone/>
            </a:pPr>
            <a:endParaRPr lang="en-US" sz="2000" dirty="0"/>
          </a:p>
        </p:txBody>
      </p:sp>
      <p:pic>
        <p:nvPicPr>
          <p:cNvPr id="1026" name="Picture 2">
            <a:extLst>
              <a:ext uri="{FF2B5EF4-FFF2-40B4-BE49-F238E27FC236}">
                <a16:creationId xmlns:a16="http://schemas.microsoft.com/office/drawing/2014/main" id="{02FBD5DB-813A-8343-814F-DC29A6A31B5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554" r="82" b="9990"/>
          <a:stretch/>
        </p:blipFill>
        <p:spPr bwMode="auto">
          <a:xfrm>
            <a:off x="1559858" y="0"/>
            <a:ext cx="2337811" cy="6873496"/>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143F4D4E-2D79-A94D-9AE3-E68E4B2483AF}"/>
              </a:ext>
            </a:extLst>
          </p:cNvPr>
          <p:cNvSpPr txBox="1"/>
          <p:nvPr/>
        </p:nvSpPr>
        <p:spPr>
          <a:xfrm>
            <a:off x="5021944" y="3246431"/>
            <a:ext cx="7207818" cy="2744341"/>
          </a:xfrm>
          <a:prstGeom prst="rect">
            <a:avLst/>
          </a:prstGeom>
          <a:noFill/>
        </p:spPr>
        <p:txBody>
          <a:bodyPr wrap="square" lIns="118872" tIns="91440" rIns="118872" bIns="91440" rtlCol="0" anchor="ctr" anchorCtr="0">
            <a:spAutoFit/>
          </a:bodyPr>
          <a:lstStyle/>
          <a:p>
            <a:pPr>
              <a:lnSpc>
                <a:spcPct val="90000"/>
              </a:lnSpc>
              <a:spcBef>
                <a:spcPts val="1400"/>
              </a:spcBef>
            </a:pPr>
            <a:r>
              <a:rPr lang="en-US" sz="2000" dirty="0"/>
              <a:t>Workflow designed so that</a:t>
            </a:r>
          </a:p>
          <a:p>
            <a:pPr marL="285750" indent="-285750">
              <a:lnSpc>
                <a:spcPct val="90000"/>
              </a:lnSpc>
              <a:spcBef>
                <a:spcPts val="1400"/>
              </a:spcBef>
              <a:buFont typeface="Arial" panose="020B0604020202020204" pitchFamily="34" charset="0"/>
              <a:buChar char="•"/>
            </a:pPr>
            <a:r>
              <a:rPr lang="en-US" sz="2000" dirty="0"/>
              <a:t>All supported branches work at all times</a:t>
            </a:r>
          </a:p>
          <a:p>
            <a:pPr marL="285750" indent="-285750">
              <a:lnSpc>
                <a:spcPct val="90000"/>
              </a:lnSpc>
              <a:spcBef>
                <a:spcPts val="1400"/>
              </a:spcBef>
              <a:buFont typeface="Arial" panose="020B0604020202020204" pitchFamily="34" charset="0"/>
              <a:buChar char="•"/>
            </a:pPr>
            <a:r>
              <a:rPr lang="en-US" sz="2000" dirty="0"/>
              <a:t>Merge Requests are tested and reviewed</a:t>
            </a:r>
          </a:p>
          <a:p>
            <a:pPr>
              <a:lnSpc>
                <a:spcPct val="90000"/>
              </a:lnSpc>
              <a:spcBef>
                <a:spcPts val="1400"/>
              </a:spcBef>
            </a:pPr>
            <a:r>
              <a:rPr lang="en-US" sz="2000" dirty="0"/>
              <a:t>Testing</a:t>
            </a:r>
          </a:p>
          <a:p>
            <a:pPr marL="285750" indent="-285750">
              <a:lnSpc>
                <a:spcPct val="90000"/>
              </a:lnSpc>
              <a:spcBef>
                <a:spcPts val="1400"/>
              </a:spcBef>
              <a:buFont typeface="Arial" panose="020B0604020202020204" pitchFamily="34" charset="0"/>
              <a:buChar char="•"/>
            </a:pPr>
            <a:r>
              <a:rPr lang="en-US" sz="2000" dirty="0"/>
              <a:t>Customized unit-testing framework based on Google Test</a:t>
            </a:r>
          </a:p>
          <a:p>
            <a:pPr marL="285750" indent="-285750">
              <a:lnSpc>
                <a:spcPct val="90000"/>
              </a:lnSpc>
              <a:spcBef>
                <a:spcPts val="1400"/>
              </a:spcBef>
              <a:buFont typeface="Arial" panose="020B0604020202020204" pitchFamily="34" charset="0"/>
              <a:buChar char="•"/>
            </a:pPr>
            <a:r>
              <a:rPr lang="en-US" sz="2000" dirty="0"/>
              <a:t>Special</a:t>
            </a:r>
            <a:r>
              <a:rPr lang="en-US" sz="2000" i="1" dirty="0"/>
              <a:t> </a:t>
            </a:r>
            <a:r>
              <a:rPr lang="en-US" sz="2000" i="1" dirty="0" err="1"/>
              <a:t>gitlab</a:t>
            </a:r>
            <a:r>
              <a:rPr lang="en-US" sz="2000" i="1" dirty="0"/>
              <a:t>-ci</a:t>
            </a:r>
            <a:r>
              <a:rPr lang="en-US" sz="2000" dirty="0"/>
              <a:t> branch - images and configuration files</a:t>
            </a:r>
          </a:p>
        </p:txBody>
      </p:sp>
    </p:spTree>
    <p:extLst>
      <p:ext uri="{BB962C8B-B14F-4D97-AF65-F5344CB8AC3E}">
        <p14:creationId xmlns:p14="http://schemas.microsoft.com/office/powerpoint/2010/main" val="10789279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AD05A-6C93-8845-BA24-E011CCDF87C2}"/>
              </a:ext>
            </a:extLst>
          </p:cNvPr>
          <p:cNvSpPr>
            <a:spLocks noGrp="1"/>
          </p:cNvSpPr>
          <p:nvPr>
            <p:ph type="title"/>
          </p:nvPr>
        </p:nvSpPr>
        <p:spPr/>
        <p:txBody>
          <a:bodyPr/>
          <a:lstStyle/>
          <a:p>
            <a:r>
              <a:rPr lang="en-US" dirty="0"/>
              <a:t>Considerations for Choosing a Git Workflow</a:t>
            </a:r>
          </a:p>
        </p:txBody>
      </p:sp>
      <p:sp>
        <p:nvSpPr>
          <p:cNvPr id="3" name="Content Placeholder 2">
            <a:extLst>
              <a:ext uri="{FF2B5EF4-FFF2-40B4-BE49-F238E27FC236}">
                <a16:creationId xmlns:a16="http://schemas.microsoft.com/office/drawing/2014/main" id="{F2C1C2A6-F586-9A4C-B246-CEFD0831BBF5}"/>
              </a:ext>
            </a:extLst>
          </p:cNvPr>
          <p:cNvSpPr>
            <a:spLocks noGrp="1"/>
          </p:cNvSpPr>
          <p:nvPr>
            <p:ph idx="1"/>
          </p:nvPr>
        </p:nvSpPr>
        <p:spPr>
          <a:xfrm>
            <a:off x="365760" y="1292515"/>
            <a:ext cx="8554955" cy="4047778"/>
          </a:xfrm>
        </p:spPr>
        <p:txBody>
          <a:bodyPr/>
          <a:lstStyle/>
          <a:p>
            <a:pPr marL="0" indent="0">
              <a:buNone/>
            </a:pPr>
            <a:r>
              <a:rPr lang="en-US" sz="1800" dirty="0"/>
              <a:t>Want to establish a clear set of polices that</a:t>
            </a:r>
          </a:p>
          <a:p>
            <a:r>
              <a:rPr lang="en-US" sz="1800" dirty="0"/>
              <a:t>results in correct code on a particular branch (usually main),</a:t>
            </a:r>
          </a:p>
          <a:p>
            <a:r>
              <a:rPr lang="en-US" sz="1800" dirty="0"/>
              <a:t>ensures that a team can develop in parallel and communicate well,</a:t>
            </a:r>
          </a:p>
          <a:p>
            <a:r>
              <a:rPr lang="en-US" sz="1800" dirty="0"/>
              <a:t>minimizes difficulties associated with parallel and distributed work, and</a:t>
            </a:r>
          </a:p>
          <a:p>
            <a:r>
              <a:rPr lang="en-US" sz="1800" dirty="0"/>
              <a:t>minimizes overhead associated with learning, following, and enforcing policies.</a:t>
            </a:r>
          </a:p>
          <a:p>
            <a:pPr marL="0" indent="0">
              <a:buNone/>
            </a:pPr>
            <a:endParaRPr lang="en-US" sz="1800" b="1" dirty="0"/>
          </a:p>
          <a:p>
            <a:pPr marL="0" indent="0">
              <a:buNone/>
            </a:pPr>
            <a:r>
              <a:rPr lang="en-US" sz="1800" b="1" dirty="0"/>
              <a:t>Adopt what is good for your team</a:t>
            </a:r>
          </a:p>
          <a:p>
            <a:pPr marL="342900" indent="-342900">
              <a:buFont typeface="Arial" panose="020B0604020202020204" pitchFamily="34" charset="0"/>
              <a:buChar char="•"/>
            </a:pPr>
            <a:r>
              <a:rPr lang="en-US" sz="1800" dirty="0"/>
              <a:t>Consider team culture and project challenges</a:t>
            </a:r>
          </a:p>
          <a:p>
            <a:pPr marL="342900" indent="-342900">
              <a:buFont typeface="Arial" panose="020B0604020202020204" pitchFamily="34" charset="0"/>
              <a:buChar char="•"/>
            </a:pPr>
            <a:r>
              <a:rPr lang="en-US" sz="1800" dirty="0"/>
              <a:t>Assess what is and isn’t feasible/acceptable</a:t>
            </a:r>
          </a:p>
          <a:p>
            <a:pPr marL="342900" indent="-342900">
              <a:buFont typeface="Arial" panose="020B0604020202020204" pitchFamily="34" charset="0"/>
              <a:buChar char="•"/>
            </a:pPr>
            <a:r>
              <a:rPr lang="en-US" sz="1800" dirty="0"/>
              <a:t>Start with simplest and add complexity where and when necessary</a:t>
            </a:r>
          </a:p>
          <a:p>
            <a:endParaRPr lang="en-US" dirty="0"/>
          </a:p>
        </p:txBody>
      </p:sp>
    </p:spTree>
    <p:extLst>
      <p:ext uri="{BB962C8B-B14F-4D97-AF65-F5344CB8AC3E}">
        <p14:creationId xmlns:p14="http://schemas.microsoft.com/office/powerpoint/2010/main" val="5715177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8550E-A12D-8844-B3AA-843E0E02B76E}"/>
              </a:ext>
            </a:extLst>
          </p:cNvPr>
          <p:cNvSpPr>
            <a:spLocks noGrp="1"/>
          </p:cNvSpPr>
          <p:nvPr>
            <p:ph type="title"/>
          </p:nvPr>
        </p:nvSpPr>
        <p:spPr/>
        <p:txBody>
          <a:bodyPr/>
          <a:lstStyle/>
          <a:p>
            <a:r>
              <a:rPr lang="en-US" dirty="0"/>
              <a:t>Content</a:t>
            </a:r>
          </a:p>
        </p:txBody>
      </p:sp>
      <p:sp>
        <p:nvSpPr>
          <p:cNvPr id="3" name="Content Placeholder 2">
            <a:extLst>
              <a:ext uri="{FF2B5EF4-FFF2-40B4-BE49-F238E27FC236}">
                <a16:creationId xmlns:a16="http://schemas.microsoft.com/office/drawing/2014/main" id="{0E7A5CED-599D-314E-9F01-E8806914DCFD}"/>
              </a:ext>
            </a:extLst>
          </p:cNvPr>
          <p:cNvSpPr>
            <a:spLocks noGrp="1"/>
          </p:cNvSpPr>
          <p:nvPr>
            <p:ph idx="1"/>
          </p:nvPr>
        </p:nvSpPr>
        <p:spPr>
          <a:xfrm>
            <a:off x="365760" y="1008354"/>
            <a:ext cx="9839395" cy="4841291"/>
          </a:xfrm>
        </p:spPr>
        <p:txBody>
          <a:bodyPr/>
          <a:lstStyle/>
          <a:p>
            <a:r>
              <a:rPr lang="en-US" dirty="0"/>
              <a:t>Inclusivity measures – the main branch</a:t>
            </a:r>
          </a:p>
          <a:p>
            <a:r>
              <a:rPr lang="en-US" dirty="0"/>
              <a:t>Goal using Version Control with Git</a:t>
            </a:r>
          </a:p>
          <a:p>
            <a:r>
              <a:rPr lang="en-US" dirty="0"/>
              <a:t>Git Workflow Mechanisms for Collaboration</a:t>
            </a:r>
          </a:p>
          <a:p>
            <a:pPr lvl="1"/>
            <a:r>
              <a:rPr lang="en-US" dirty="0"/>
              <a:t>Branches</a:t>
            </a:r>
          </a:p>
          <a:p>
            <a:pPr lvl="1"/>
            <a:r>
              <a:rPr lang="en-US" dirty="0"/>
              <a:t>Pull Requests</a:t>
            </a:r>
          </a:p>
          <a:p>
            <a:pPr lvl="1"/>
            <a:r>
              <a:rPr lang="en-US" dirty="0"/>
              <a:t>Forks</a:t>
            </a:r>
          </a:p>
          <a:p>
            <a:r>
              <a:rPr lang="en-US" dirty="0"/>
              <a:t>Code Review </a:t>
            </a:r>
            <a:r>
              <a:rPr lang="en-US" dirty="0">
                <a:solidFill>
                  <a:schemeClr val="accent4"/>
                </a:solidFill>
              </a:rPr>
              <a:t>TBD</a:t>
            </a:r>
          </a:p>
          <a:p>
            <a:r>
              <a:rPr lang="en-US" dirty="0"/>
              <a:t>Exposure to workflows of different complexity</a:t>
            </a:r>
          </a:p>
          <a:p>
            <a:r>
              <a:rPr lang="en-US" dirty="0"/>
              <a:t>Collaboration using Git Workflows for CSE projects</a:t>
            </a:r>
          </a:p>
          <a:p>
            <a:r>
              <a:rPr lang="en-US" dirty="0"/>
              <a:t>What to think about when evaluating different workflows</a:t>
            </a:r>
          </a:p>
          <a:p>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p:txBody>
      </p:sp>
    </p:spTree>
    <p:extLst>
      <p:ext uri="{BB962C8B-B14F-4D97-AF65-F5344CB8AC3E}">
        <p14:creationId xmlns:p14="http://schemas.microsoft.com/office/powerpoint/2010/main" val="41875954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6D5E8-7D79-E844-8E7C-1D21240A741D}"/>
              </a:ext>
            </a:extLst>
          </p:cNvPr>
          <p:cNvSpPr>
            <a:spLocks noGrp="1"/>
          </p:cNvSpPr>
          <p:nvPr>
            <p:ph type="title"/>
          </p:nvPr>
        </p:nvSpPr>
        <p:spPr/>
        <p:txBody>
          <a:bodyPr/>
          <a:lstStyle/>
          <a:p>
            <a:r>
              <a:rPr lang="en-US" dirty="0"/>
              <a:t>Inclusivity measures – the main branch</a:t>
            </a:r>
            <a:br>
              <a:rPr lang="en-US" dirty="0"/>
            </a:br>
            <a:br>
              <a:rPr lang="en-US" dirty="0"/>
            </a:br>
            <a:endParaRPr lang="en-US" dirty="0"/>
          </a:p>
        </p:txBody>
      </p:sp>
      <p:sp>
        <p:nvSpPr>
          <p:cNvPr id="3" name="Content Placeholder 2">
            <a:extLst>
              <a:ext uri="{FF2B5EF4-FFF2-40B4-BE49-F238E27FC236}">
                <a16:creationId xmlns:a16="http://schemas.microsoft.com/office/drawing/2014/main" id="{5C96C906-16EA-E44C-8B42-900F1C045ED7}"/>
              </a:ext>
            </a:extLst>
          </p:cNvPr>
          <p:cNvSpPr>
            <a:spLocks noGrp="1"/>
          </p:cNvSpPr>
          <p:nvPr>
            <p:ph idx="1"/>
          </p:nvPr>
        </p:nvSpPr>
        <p:spPr>
          <a:xfrm>
            <a:off x="365760" y="1342249"/>
            <a:ext cx="11369809" cy="4047778"/>
          </a:xfrm>
        </p:spPr>
        <p:txBody>
          <a:bodyPr/>
          <a:lstStyle/>
          <a:p>
            <a:r>
              <a:rPr lang="en-US" dirty="0"/>
              <a:t>Historically git used master as the </a:t>
            </a:r>
            <a:r>
              <a:rPr lang="en-US" i="1" dirty="0"/>
              <a:t>default</a:t>
            </a:r>
            <a:r>
              <a:rPr lang="en-US" dirty="0"/>
              <a:t> branch name for a new repository. </a:t>
            </a:r>
          </a:p>
          <a:p>
            <a:pPr lvl="1"/>
            <a:r>
              <a:rPr lang="en-US" dirty="0"/>
              <a:t>master as a single, isolated term has a close affiliation with the problematic language of master/slave and so has recently undergone replacement.</a:t>
            </a:r>
          </a:p>
          <a:p>
            <a:r>
              <a:rPr lang="en-US" dirty="0"/>
              <a:t>Both </a:t>
            </a:r>
            <a:r>
              <a:rPr lang="en-US" dirty="0" err="1"/>
              <a:t>Github</a:t>
            </a:r>
            <a:r>
              <a:rPr lang="en-US" dirty="0"/>
              <a:t> and Gitlab have changed their default branch name to main</a:t>
            </a:r>
          </a:p>
          <a:p>
            <a:pPr lvl="1"/>
            <a:r>
              <a:rPr lang="en-US" dirty="0"/>
              <a:t>New repositories begin with this default.</a:t>
            </a:r>
          </a:p>
          <a:p>
            <a:pPr lvl="1"/>
            <a:r>
              <a:rPr lang="en-US" dirty="0"/>
              <a:t>Many existing projects renamed their default branch to something like main or develop</a:t>
            </a:r>
          </a:p>
          <a:p>
            <a:pPr lvl="1"/>
            <a:r>
              <a:rPr lang="en-US" dirty="0"/>
              <a:t>Older projects may still use master, but we anticipate they will change the naming over time.</a:t>
            </a:r>
          </a:p>
          <a:p>
            <a:r>
              <a:rPr lang="en-US" dirty="0"/>
              <a:t>For this presentation we use main as the default branch</a:t>
            </a:r>
          </a:p>
        </p:txBody>
      </p:sp>
    </p:spTree>
    <p:extLst>
      <p:ext uri="{BB962C8B-B14F-4D97-AF65-F5344CB8AC3E}">
        <p14:creationId xmlns:p14="http://schemas.microsoft.com/office/powerpoint/2010/main" val="7012263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8550E-A12D-8844-B3AA-843E0E02B76E}"/>
              </a:ext>
            </a:extLst>
          </p:cNvPr>
          <p:cNvSpPr>
            <a:spLocks noGrp="1"/>
          </p:cNvSpPr>
          <p:nvPr>
            <p:ph type="title"/>
          </p:nvPr>
        </p:nvSpPr>
        <p:spPr/>
        <p:txBody>
          <a:bodyPr/>
          <a:lstStyle/>
          <a:p>
            <a:r>
              <a:rPr lang="en-US" dirty="0"/>
              <a:t>Goal</a:t>
            </a:r>
          </a:p>
        </p:txBody>
      </p:sp>
      <p:sp>
        <p:nvSpPr>
          <p:cNvPr id="3" name="Content Placeholder 2">
            <a:extLst>
              <a:ext uri="{FF2B5EF4-FFF2-40B4-BE49-F238E27FC236}">
                <a16:creationId xmlns:a16="http://schemas.microsoft.com/office/drawing/2014/main" id="{0E7A5CED-599D-314E-9F01-E8806914DCFD}"/>
              </a:ext>
            </a:extLst>
          </p:cNvPr>
          <p:cNvSpPr>
            <a:spLocks noGrp="1"/>
          </p:cNvSpPr>
          <p:nvPr>
            <p:ph idx="1"/>
          </p:nvPr>
        </p:nvSpPr>
        <p:spPr>
          <a:xfrm>
            <a:off x="365761" y="1226999"/>
            <a:ext cx="8802954" cy="4841291"/>
          </a:xfrm>
        </p:spPr>
        <p:txBody>
          <a:bodyPr/>
          <a:lstStyle/>
          <a:p>
            <a:pPr marL="0" indent="0">
              <a:buNone/>
            </a:pPr>
            <a:r>
              <a:rPr lang="en-US" dirty="0"/>
              <a:t>Development teams would like to use version control to collaborate productively and ensure correct code.</a:t>
            </a:r>
          </a:p>
          <a:p>
            <a:pPr marL="0" indent="0">
              <a:buNone/>
            </a:pPr>
            <a:endParaRPr lang="en-US" sz="1800" dirty="0"/>
          </a:p>
          <a:p>
            <a:pPr marL="0" indent="0">
              <a:buNone/>
            </a:pPr>
            <a:endParaRPr lang="en-US" sz="1800" dirty="0"/>
          </a:p>
          <a:p>
            <a:pPr marL="0" indent="0">
              <a:buNone/>
            </a:pPr>
            <a:endParaRPr lang="en-US" sz="1800" dirty="0"/>
          </a:p>
        </p:txBody>
      </p:sp>
    </p:spTree>
    <p:extLst>
      <p:ext uri="{BB962C8B-B14F-4D97-AF65-F5344CB8AC3E}">
        <p14:creationId xmlns:p14="http://schemas.microsoft.com/office/powerpoint/2010/main" val="6583286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F7C0A-7591-A44A-BA28-B27788DF1A70}"/>
              </a:ext>
            </a:extLst>
          </p:cNvPr>
          <p:cNvSpPr>
            <a:spLocks noGrp="1"/>
          </p:cNvSpPr>
          <p:nvPr>
            <p:ph type="title"/>
          </p:nvPr>
        </p:nvSpPr>
        <p:spPr/>
        <p:txBody>
          <a:bodyPr/>
          <a:lstStyle/>
          <a:p>
            <a:r>
              <a:rPr lang="en-US" dirty="0"/>
              <a:t>First Workflow</a:t>
            </a:r>
          </a:p>
        </p:txBody>
      </p:sp>
      <p:sp>
        <p:nvSpPr>
          <p:cNvPr id="3" name="Content Placeholder 2">
            <a:extLst>
              <a:ext uri="{FF2B5EF4-FFF2-40B4-BE49-F238E27FC236}">
                <a16:creationId xmlns:a16="http://schemas.microsoft.com/office/drawing/2014/main" id="{F1DB1E7F-C262-8A45-9DAC-7AF28B8267E9}"/>
              </a:ext>
            </a:extLst>
          </p:cNvPr>
          <p:cNvSpPr>
            <a:spLocks noGrp="1"/>
          </p:cNvSpPr>
          <p:nvPr>
            <p:ph idx="1"/>
          </p:nvPr>
        </p:nvSpPr>
        <p:spPr>
          <a:xfrm>
            <a:off x="409507" y="1210897"/>
            <a:ext cx="11369809" cy="4047778"/>
          </a:xfrm>
        </p:spPr>
        <p:txBody>
          <a:bodyPr/>
          <a:lstStyle/>
          <a:p>
            <a:pPr marL="0" indent="0">
              <a:buNone/>
            </a:pPr>
            <a:r>
              <a:rPr lang="en-US" dirty="0"/>
              <a:t>This process of collaborating </a:t>
            </a:r>
            <a:r>
              <a:rPr lang="en-US" i="1" dirty="0"/>
              <a:t>via</a:t>
            </a:r>
            <a:r>
              <a:rPr lang="en-US" dirty="0"/>
              <a:t> Git is called the </a:t>
            </a:r>
            <a:r>
              <a:rPr lang="en-US" b="1" dirty="0"/>
              <a:t>Centralized</a:t>
            </a:r>
            <a:r>
              <a:rPr lang="en-US" dirty="0"/>
              <a:t> </a:t>
            </a:r>
            <a:r>
              <a:rPr lang="en-US" b="1" dirty="0"/>
              <a:t>Workflow</a:t>
            </a:r>
          </a:p>
          <a:p>
            <a:r>
              <a:rPr lang="en-US" dirty="0"/>
              <a:t>See </a:t>
            </a:r>
            <a:r>
              <a:rPr lang="en-US" dirty="0">
                <a:hlinkClick r:id="rId3"/>
              </a:rPr>
              <a:t>Atlassian/BitBucket</a:t>
            </a:r>
            <a:r>
              <a:rPr lang="en-US" dirty="0"/>
              <a:t> for more information</a:t>
            </a:r>
          </a:p>
          <a:p>
            <a:r>
              <a:rPr lang="en-US" dirty="0"/>
              <a:t>“Simple” to learn and “easy” to use</a:t>
            </a:r>
          </a:p>
          <a:p>
            <a:r>
              <a:rPr lang="en-US" dirty="0"/>
              <a:t>Leverages local vs. remote repo dimension</a:t>
            </a:r>
          </a:p>
          <a:p>
            <a:pPr lvl="1"/>
            <a:r>
              <a:rPr lang="en-US" dirty="0"/>
              <a:t>Integration in local repo when local repos interact with remote repo</a:t>
            </a:r>
          </a:p>
          <a:p>
            <a:r>
              <a:rPr lang="en-US" dirty="0"/>
              <a:t>What if you have many team members?</a:t>
            </a:r>
          </a:p>
          <a:p>
            <a:r>
              <a:rPr lang="en-US" dirty="0"/>
              <a:t>What if developers only push once a month?</a:t>
            </a:r>
          </a:p>
          <a:p>
            <a:pPr lvl="1"/>
            <a:r>
              <a:rPr lang="en-US" dirty="0"/>
              <a:t>Lengthy development efforts without integrating</a:t>
            </a:r>
          </a:p>
          <a:p>
            <a:pPr lvl="1"/>
            <a:r>
              <a:rPr lang="en-US" dirty="0"/>
              <a:t>Occasional contributors</a:t>
            </a:r>
          </a:p>
          <a:p>
            <a:r>
              <a:rPr lang="en-US" dirty="0"/>
              <a:t>What if team members works on different parts of the code?</a:t>
            </a:r>
          </a:p>
          <a:p>
            <a:r>
              <a:rPr lang="en-US" dirty="0"/>
              <a:t>Working directly on the main branch</a:t>
            </a:r>
          </a:p>
          <a:p>
            <a:pPr marL="0" indent="0">
              <a:buNone/>
            </a:pPr>
            <a:endParaRPr lang="en-US" dirty="0"/>
          </a:p>
        </p:txBody>
      </p:sp>
      <p:sp>
        <p:nvSpPr>
          <p:cNvPr id="4" name="Magnetic Disk 3">
            <a:extLst>
              <a:ext uri="{FF2B5EF4-FFF2-40B4-BE49-F238E27FC236}">
                <a16:creationId xmlns:a16="http://schemas.microsoft.com/office/drawing/2014/main" id="{4003AB91-21BD-E24D-A55D-EF70A605911D}"/>
              </a:ext>
            </a:extLst>
          </p:cNvPr>
          <p:cNvSpPr/>
          <p:nvPr/>
        </p:nvSpPr>
        <p:spPr>
          <a:xfrm>
            <a:off x="9266830" y="2421515"/>
            <a:ext cx="1364776" cy="781334"/>
          </a:xfrm>
          <a:prstGeom prst="flowChartMagneticDisk">
            <a:avLst/>
          </a:prstGeom>
          <a:solidFill>
            <a:schemeClr val="accent3">
              <a:lumMod val="75000"/>
            </a:schemeClr>
          </a:solidFill>
          <a:ln w="19050">
            <a:solidFill>
              <a:schemeClr val="tx2">
                <a:lumMod val="75000"/>
              </a:schemeClr>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6" name="Magnetic Disk 5">
            <a:extLst>
              <a:ext uri="{FF2B5EF4-FFF2-40B4-BE49-F238E27FC236}">
                <a16:creationId xmlns:a16="http://schemas.microsoft.com/office/drawing/2014/main" id="{6948B375-82F7-7049-B5AA-00116F19D2AA}"/>
              </a:ext>
            </a:extLst>
          </p:cNvPr>
          <p:cNvSpPr/>
          <p:nvPr/>
        </p:nvSpPr>
        <p:spPr>
          <a:xfrm>
            <a:off x="10361076" y="3957190"/>
            <a:ext cx="1364776" cy="781334"/>
          </a:xfrm>
          <a:prstGeom prst="flowChartMagneticDisk">
            <a:avLst/>
          </a:prstGeom>
          <a:solidFill>
            <a:srgbClr val="974CEA"/>
          </a:solidFill>
          <a:ln w="19050">
            <a:solidFill>
              <a:srgbClr val="61298A"/>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7" name="Magnetic Disk 6">
            <a:extLst>
              <a:ext uri="{FF2B5EF4-FFF2-40B4-BE49-F238E27FC236}">
                <a16:creationId xmlns:a16="http://schemas.microsoft.com/office/drawing/2014/main" id="{0B080F18-0A50-6945-A242-938F83117D61}"/>
              </a:ext>
            </a:extLst>
          </p:cNvPr>
          <p:cNvSpPr/>
          <p:nvPr/>
        </p:nvSpPr>
        <p:spPr>
          <a:xfrm>
            <a:off x="8126797" y="3927485"/>
            <a:ext cx="1364776" cy="781334"/>
          </a:xfrm>
          <a:prstGeom prst="flowChartMagneticDisk">
            <a:avLst/>
          </a:prstGeom>
          <a:solidFill>
            <a:srgbClr val="974CEA"/>
          </a:solidFill>
          <a:ln w="19050">
            <a:solidFill>
              <a:srgbClr val="61298A"/>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cxnSp>
        <p:nvCxnSpPr>
          <p:cNvPr id="10" name="Straight Arrow Connector 9">
            <a:extLst>
              <a:ext uri="{FF2B5EF4-FFF2-40B4-BE49-F238E27FC236}">
                <a16:creationId xmlns:a16="http://schemas.microsoft.com/office/drawing/2014/main" id="{241ECF81-3A7A-C740-AD38-24DCB01EA86F}"/>
              </a:ext>
            </a:extLst>
          </p:cNvPr>
          <p:cNvCxnSpPr>
            <a:cxnSpLocks/>
            <a:stCxn id="4" idx="3"/>
            <a:endCxn id="6" idx="1"/>
          </p:cNvCxnSpPr>
          <p:nvPr/>
        </p:nvCxnSpPr>
        <p:spPr>
          <a:xfrm>
            <a:off x="9949218" y="3202849"/>
            <a:ext cx="1094246" cy="754341"/>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B35EDA98-2981-5145-B0E6-A0276937426D}"/>
              </a:ext>
            </a:extLst>
          </p:cNvPr>
          <p:cNvCxnSpPr>
            <a:cxnSpLocks/>
            <a:stCxn id="7" idx="1"/>
            <a:endCxn id="4" idx="3"/>
          </p:cNvCxnSpPr>
          <p:nvPr/>
        </p:nvCxnSpPr>
        <p:spPr>
          <a:xfrm flipV="1">
            <a:off x="8809185" y="3202849"/>
            <a:ext cx="1140033" cy="724636"/>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ADE27B72-B0FA-034F-9FF4-D07586E6873D}"/>
              </a:ext>
            </a:extLst>
          </p:cNvPr>
          <p:cNvSpPr txBox="1"/>
          <p:nvPr/>
        </p:nvSpPr>
        <p:spPr>
          <a:xfrm>
            <a:off x="8126797" y="4737991"/>
            <a:ext cx="1364776" cy="683264"/>
          </a:xfrm>
          <a:prstGeom prst="rect">
            <a:avLst/>
          </a:prstGeom>
          <a:noFill/>
        </p:spPr>
        <p:txBody>
          <a:bodyPr wrap="square" lIns="118872" tIns="91440" rIns="118872" bIns="91440" rtlCol="0" anchor="ctr" anchorCtr="0">
            <a:spAutoFit/>
          </a:bodyPr>
          <a:lstStyle/>
          <a:p>
            <a:pPr algn="l">
              <a:lnSpc>
                <a:spcPct val="90000"/>
              </a:lnSpc>
            </a:pPr>
            <a:r>
              <a:rPr lang="en-US" dirty="0"/>
              <a:t>Local repo</a:t>
            </a:r>
          </a:p>
          <a:p>
            <a:pPr algn="l">
              <a:lnSpc>
                <a:spcPct val="90000"/>
              </a:lnSpc>
            </a:pPr>
            <a:r>
              <a:rPr lang="en-US" dirty="0"/>
              <a:t>     Alice</a:t>
            </a:r>
          </a:p>
        </p:txBody>
      </p:sp>
      <p:sp>
        <p:nvSpPr>
          <p:cNvPr id="28" name="TextBox 27">
            <a:extLst>
              <a:ext uri="{FF2B5EF4-FFF2-40B4-BE49-F238E27FC236}">
                <a16:creationId xmlns:a16="http://schemas.microsoft.com/office/drawing/2014/main" id="{CCB07D9C-2F79-EC48-83EA-602F4D21A434}"/>
              </a:ext>
            </a:extLst>
          </p:cNvPr>
          <p:cNvSpPr txBox="1"/>
          <p:nvPr/>
        </p:nvSpPr>
        <p:spPr>
          <a:xfrm>
            <a:off x="10361076" y="4771025"/>
            <a:ext cx="1364776" cy="683264"/>
          </a:xfrm>
          <a:prstGeom prst="rect">
            <a:avLst/>
          </a:prstGeom>
          <a:noFill/>
        </p:spPr>
        <p:txBody>
          <a:bodyPr wrap="square" lIns="118872" tIns="91440" rIns="118872" bIns="91440" rtlCol="0" anchor="ctr" anchorCtr="0">
            <a:spAutoFit/>
          </a:bodyPr>
          <a:lstStyle/>
          <a:p>
            <a:pPr algn="l">
              <a:lnSpc>
                <a:spcPct val="90000"/>
              </a:lnSpc>
            </a:pPr>
            <a:r>
              <a:rPr lang="en-US" dirty="0"/>
              <a:t>Local repo</a:t>
            </a:r>
          </a:p>
          <a:p>
            <a:pPr algn="l">
              <a:lnSpc>
                <a:spcPct val="90000"/>
              </a:lnSpc>
            </a:pPr>
            <a:r>
              <a:rPr lang="en-US" dirty="0"/>
              <a:t>      Bob</a:t>
            </a:r>
          </a:p>
        </p:txBody>
      </p:sp>
      <p:sp>
        <p:nvSpPr>
          <p:cNvPr id="29" name="TextBox 28">
            <a:extLst>
              <a:ext uri="{FF2B5EF4-FFF2-40B4-BE49-F238E27FC236}">
                <a16:creationId xmlns:a16="http://schemas.microsoft.com/office/drawing/2014/main" id="{A2141202-CAD4-5248-9EE0-0EE8E8CB2373}"/>
              </a:ext>
            </a:extLst>
          </p:cNvPr>
          <p:cNvSpPr txBox="1"/>
          <p:nvPr/>
        </p:nvSpPr>
        <p:spPr>
          <a:xfrm>
            <a:off x="9128533" y="2047382"/>
            <a:ext cx="1641369" cy="433965"/>
          </a:xfrm>
          <a:prstGeom prst="rect">
            <a:avLst/>
          </a:prstGeom>
          <a:noFill/>
        </p:spPr>
        <p:txBody>
          <a:bodyPr wrap="square" lIns="118872" tIns="91440" rIns="118872" bIns="91440" rtlCol="0" anchor="ctr" anchorCtr="0">
            <a:spAutoFit/>
          </a:bodyPr>
          <a:lstStyle/>
          <a:p>
            <a:pPr algn="l">
              <a:lnSpc>
                <a:spcPct val="90000"/>
              </a:lnSpc>
            </a:pPr>
            <a:r>
              <a:rPr lang="en-US" dirty="0"/>
              <a:t>Remote repo</a:t>
            </a:r>
          </a:p>
        </p:txBody>
      </p:sp>
    </p:spTree>
    <p:extLst>
      <p:ext uri="{BB962C8B-B14F-4D97-AF65-F5344CB8AC3E}">
        <p14:creationId xmlns:p14="http://schemas.microsoft.com/office/powerpoint/2010/main" val="7886907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5E873-EED9-BF40-A119-57F778917CEC}"/>
              </a:ext>
            </a:extLst>
          </p:cNvPr>
          <p:cNvSpPr>
            <a:spLocks noGrp="1"/>
          </p:cNvSpPr>
          <p:nvPr>
            <p:ph type="title"/>
          </p:nvPr>
        </p:nvSpPr>
        <p:spPr/>
        <p:txBody>
          <a:bodyPr/>
          <a:lstStyle/>
          <a:p>
            <a:r>
              <a:rPr lang="en-US" dirty="0"/>
              <a:t>Git Workflow Mechanisms for Collaboration</a:t>
            </a:r>
          </a:p>
        </p:txBody>
      </p:sp>
      <p:sp>
        <p:nvSpPr>
          <p:cNvPr id="3" name="Content Placeholder 2">
            <a:extLst>
              <a:ext uri="{FF2B5EF4-FFF2-40B4-BE49-F238E27FC236}">
                <a16:creationId xmlns:a16="http://schemas.microsoft.com/office/drawing/2014/main" id="{28795306-D83A-334F-8568-08D11D98E3E4}"/>
              </a:ext>
            </a:extLst>
          </p:cNvPr>
          <p:cNvSpPr>
            <a:spLocks noGrp="1"/>
          </p:cNvSpPr>
          <p:nvPr>
            <p:ph idx="1"/>
          </p:nvPr>
        </p:nvSpPr>
        <p:spPr>
          <a:xfrm>
            <a:off x="409507" y="1325880"/>
            <a:ext cx="11369809" cy="4047778"/>
          </a:xfrm>
        </p:spPr>
        <p:txBody>
          <a:bodyPr/>
          <a:lstStyle/>
          <a:p>
            <a:r>
              <a:rPr lang="en-US" dirty="0"/>
              <a:t>Branches</a:t>
            </a:r>
          </a:p>
          <a:p>
            <a:pPr lvl="1"/>
            <a:r>
              <a:rPr lang="en-US" dirty="0"/>
              <a:t>Enable separate development for features or fixes on the same repo</a:t>
            </a:r>
          </a:p>
          <a:p>
            <a:pPr lvl="1"/>
            <a:r>
              <a:rPr lang="en-US" dirty="0"/>
              <a:t>Enables different types of Workflows</a:t>
            </a:r>
          </a:p>
          <a:p>
            <a:r>
              <a:rPr lang="en-US" dirty="0"/>
              <a:t>Pull Requests</a:t>
            </a:r>
          </a:p>
          <a:p>
            <a:pPr lvl="1"/>
            <a:r>
              <a:rPr lang="en-US" dirty="0"/>
              <a:t>Enables code review and testing before merge</a:t>
            </a:r>
          </a:p>
          <a:p>
            <a:r>
              <a:rPr lang="en-US" dirty="0"/>
              <a:t>Forks</a:t>
            </a:r>
          </a:p>
          <a:p>
            <a:pPr lvl="1"/>
            <a:r>
              <a:rPr lang="en-US" dirty="0"/>
              <a:t>Enables contributions from external collaborators that have read access only</a:t>
            </a:r>
          </a:p>
          <a:p>
            <a:pPr lvl="1"/>
            <a:r>
              <a:rPr lang="en-US" dirty="0"/>
              <a:t>Controls on original repo remains with the team</a:t>
            </a:r>
          </a:p>
          <a:p>
            <a:pPr marL="346075" lvl="1" indent="0">
              <a:buNone/>
            </a:pPr>
            <a:endParaRPr lang="en-US" dirty="0"/>
          </a:p>
        </p:txBody>
      </p:sp>
    </p:spTree>
    <p:extLst>
      <p:ext uri="{BB962C8B-B14F-4D97-AF65-F5344CB8AC3E}">
        <p14:creationId xmlns:p14="http://schemas.microsoft.com/office/powerpoint/2010/main" val="24859692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63D76-09F2-E949-BFE4-5D90160A680F}"/>
              </a:ext>
            </a:extLst>
          </p:cNvPr>
          <p:cNvSpPr>
            <a:spLocks noGrp="1"/>
          </p:cNvSpPr>
          <p:nvPr>
            <p:ph type="title"/>
          </p:nvPr>
        </p:nvSpPr>
        <p:spPr/>
        <p:txBody>
          <a:bodyPr/>
          <a:lstStyle/>
          <a:p>
            <a:r>
              <a:rPr lang="en-US" dirty="0"/>
              <a:t>Branches</a:t>
            </a:r>
          </a:p>
        </p:txBody>
      </p:sp>
      <p:sp>
        <p:nvSpPr>
          <p:cNvPr id="3" name="Content Placeholder 2">
            <a:extLst>
              <a:ext uri="{FF2B5EF4-FFF2-40B4-BE49-F238E27FC236}">
                <a16:creationId xmlns:a16="http://schemas.microsoft.com/office/drawing/2014/main" id="{3F10EFBA-41D9-104F-9ADE-9AA77C5312AC}"/>
              </a:ext>
            </a:extLst>
          </p:cNvPr>
          <p:cNvSpPr>
            <a:spLocks noGrp="1"/>
          </p:cNvSpPr>
          <p:nvPr>
            <p:ph idx="1"/>
          </p:nvPr>
        </p:nvSpPr>
        <p:spPr>
          <a:xfrm>
            <a:off x="365760" y="1057734"/>
            <a:ext cx="6925377" cy="4651085"/>
          </a:xfrm>
        </p:spPr>
        <p:txBody>
          <a:bodyPr/>
          <a:lstStyle/>
          <a:p>
            <a:pPr marL="0" indent="0">
              <a:buNone/>
            </a:pPr>
            <a:r>
              <a:rPr lang="en-US" dirty="0"/>
              <a:t>Branches are independent lines of development</a:t>
            </a:r>
          </a:p>
          <a:p>
            <a:r>
              <a:rPr lang="en-US" dirty="0"/>
              <a:t>Use branches to protect main branch</a:t>
            </a:r>
          </a:p>
          <a:p>
            <a:r>
              <a:rPr lang="en-US" dirty="0"/>
              <a:t>Feature branches</a:t>
            </a:r>
          </a:p>
          <a:p>
            <a:pPr lvl="1"/>
            <a:r>
              <a:rPr lang="en-US" dirty="0"/>
              <a:t>Organize a new feature as a sequence of related commits in a branch</a:t>
            </a:r>
          </a:p>
          <a:p>
            <a:r>
              <a:rPr lang="en-US" dirty="0"/>
              <a:t>Branches are usually combined or </a:t>
            </a:r>
            <a:r>
              <a:rPr lang="en-US" b="1" dirty="0"/>
              <a:t>merged</a:t>
            </a:r>
          </a:p>
          <a:p>
            <a:r>
              <a:rPr lang="en-US" dirty="0"/>
              <a:t>Develop on a branch, test on the branch, and merge into main</a:t>
            </a:r>
          </a:p>
          <a:p>
            <a:r>
              <a:rPr lang="en-US" dirty="0"/>
              <a:t>Integration occurs at merge commits</a:t>
            </a:r>
          </a:p>
        </p:txBody>
      </p:sp>
      <p:pic>
        <p:nvPicPr>
          <p:cNvPr id="8" name="Picture 7">
            <a:extLst>
              <a:ext uri="{FF2B5EF4-FFF2-40B4-BE49-F238E27FC236}">
                <a16:creationId xmlns:a16="http://schemas.microsoft.com/office/drawing/2014/main" id="{F1835F05-49A2-5E4D-913F-5CE57F1DB2A1}"/>
              </a:ext>
            </a:extLst>
          </p:cNvPr>
          <p:cNvPicPr>
            <a:picLocks noChangeAspect="1"/>
          </p:cNvPicPr>
          <p:nvPr/>
        </p:nvPicPr>
        <p:blipFill rotWithShape="1">
          <a:blip r:embed="rId3">
            <a:extLst>
              <a:ext uri="{28A0092B-C50C-407E-A947-70E740481C1C}">
                <a14:useLocalDpi xmlns:a14="http://schemas.microsoft.com/office/drawing/2010/main" val="0"/>
              </a:ext>
            </a:extLst>
          </a:blip>
          <a:srcRect l="3348" t="3509" r="37236" b="72632"/>
          <a:stretch/>
        </p:blipFill>
        <p:spPr>
          <a:xfrm>
            <a:off x="7291137" y="1637876"/>
            <a:ext cx="4487781" cy="1318224"/>
          </a:xfrm>
          <a:prstGeom prst="rect">
            <a:avLst/>
          </a:prstGeom>
        </p:spPr>
      </p:pic>
      <p:pic>
        <p:nvPicPr>
          <p:cNvPr id="14" name="Picture 13">
            <a:extLst>
              <a:ext uri="{FF2B5EF4-FFF2-40B4-BE49-F238E27FC236}">
                <a16:creationId xmlns:a16="http://schemas.microsoft.com/office/drawing/2014/main" id="{DDDAD887-FD41-BD40-846B-9B1E2B00800A}"/>
              </a:ext>
            </a:extLst>
          </p:cNvPr>
          <p:cNvPicPr>
            <a:picLocks noChangeAspect="1"/>
          </p:cNvPicPr>
          <p:nvPr/>
        </p:nvPicPr>
        <p:blipFill rotWithShape="1">
          <a:blip r:embed="rId4">
            <a:extLst>
              <a:ext uri="{28A0092B-C50C-407E-A947-70E740481C1C}">
                <a14:useLocalDpi xmlns:a14="http://schemas.microsoft.com/office/drawing/2010/main" val="0"/>
              </a:ext>
            </a:extLst>
          </a:blip>
          <a:srcRect r="45713" b="69950"/>
          <a:stretch/>
        </p:blipFill>
        <p:spPr>
          <a:xfrm>
            <a:off x="7291138" y="3268096"/>
            <a:ext cx="4062964" cy="1645098"/>
          </a:xfrm>
          <a:prstGeom prst="rect">
            <a:avLst/>
          </a:prstGeom>
        </p:spPr>
      </p:pic>
      <p:sp>
        <p:nvSpPr>
          <p:cNvPr id="9" name="TextBox 8">
            <a:extLst>
              <a:ext uri="{FF2B5EF4-FFF2-40B4-BE49-F238E27FC236}">
                <a16:creationId xmlns:a16="http://schemas.microsoft.com/office/drawing/2014/main" id="{2642A77F-B375-514D-9E15-06AECA02D015}"/>
              </a:ext>
            </a:extLst>
          </p:cNvPr>
          <p:cNvSpPr txBox="1"/>
          <p:nvPr/>
        </p:nvSpPr>
        <p:spPr>
          <a:xfrm>
            <a:off x="7291137" y="1796701"/>
            <a:ext cx="867911" cy="350865"/>
          </a:xfrm>
          <a:prstGeom prst="rect">
            <a:avLst/>
          </a:prstGeom>
          <a:solidFill>
            <a:schemeClr val="bg1"/>
          </a:solidFill>
        </p:spPr>
        <p:txBody>
          <a:bodyPr wrap="square" lIns="118872" tIns="91440" rIns="118872" bIns="91440" rtlCol="0" anchor="ctr" anchorCtr="0">
            <a:spAutoFit/>
          </a:bodyPr>
          <a:lstStyle/>
          <a:p>
            <a:pPr algn="l">
              <a:lnSpc>
                <a:spcPct val="90000"/>
              </a:lnSpc>
            </a:pPr>
            <a:r>
              <a:rPr lang="en-US" sz="1200" b="1" dirty="0"/>
              <a:t>  main  </a:t>
            </a:r>
          </a:p>
        </p:txBody>
      </p:sp>
      <p:sp>
        <p:nvSpPr>
          <p:cNvPr id="11" name="TextBox 10">
            <a:extLst>
              <a:ext uri="{FF2B5EF4-FFF2-40B4-BE49-F238E27FC236}">
                <a16:creationId xmlns:a16="http://schemas.microsoft.com/office/drawing/2014/main" id="{3DB4311D-A196-274E-ABBB-8884D2A66FB3}"/>
              </a:ext>
            </a:extLst>
          </p:cNvPr>
          <p:cNvSpPr txBox="1"/>
          <p:nvPr/>
        </p:nvSpPr>
        <p:spPr>
          <a:xfrm>
            <a:off x="9691437" y="1770690"/>
            <a:ext cx="867911" cy="350865"/>
          </a:xfrm>
          <a:prstGeom prst="rect">
            <a:avLst/>
          </a:prstGeom>
          <a:solidFill>
            <a:schemeClr val="bg1"/>
          </a:solidFill>
        </p:spPr>
        <p:txBody>
          <a:bodyPr wrap="square" lIns="118872" tIns="91440" rIns="118872" bIns="91440" rtlCol="0" anchor="ctr" anchorCtr="0">
            <a:spAutoFit/>
          </a:bodyPr>
          <a:lstStyle/>
          <a:p>
            <a:pPr algn="l">
              <a:lnSpc>
                <a:spcPct val="90000"/>
              </a:lnSpc>
            </a:pPr>
            <a:r>
              <a:rPr lang="en-US" sz="1200" b="1" dirty="0"/>
              <a:t>  main  </a:t>
            </a:r>
          </a:p>
        </p:txBody>
      </p:sp>
      <p:sp>
        <p:nvSpPr>
          <p:cNvPr id="12" name="TextBox 11">
            <a:extLst>
              <a:ext uri="{FF2B5EF4-FFF2-40B4-BE49-F238E27FC236}">
                <a16:creationId xmlns:a16="http://schemas.microsoft.com/office/drawing/2014/main" id="{AD230196-1370-8A4E-BD3F-7307C8760FFA}"/>
              </a:ext>
            </a:extLst>
          </p:cNvPr>
          <p:cNvSpPr txBox="1"/>
          <p:nvPr/>
        </p:nvSpPr>
        <p:spPr>
          <a:xfrm>
            <a:off x="9759632" y="4368430"/>
            <a:ext cx="731520" cy="182880"/>
          </a:xfrm>
          <a:prstGeom prst="rect">
            <a:avLst/>
          </a:prstGeom>
          <a:solidFill>
            <a:schemeClr val="bg1"/>
          </a:solidFill>
        </p:spPr>
        <p:txBody>
          <a:bodyPr wrap="square" lIns="118872" tIns="91440" rIns="118872" bIns="91440" rtlCol="0" anchor="ctr" anchorCtr="0">
            <a:spAutoFit/>
          </a:bodyPr>
          <a:lstStyle/>
          <a:p>
            <a:pPr algn="l">
              <a:lnSpc>
                <a:spcPct val="90000"/>
              </a:lnSpc>
            </a:pPr>
            <a:r>
              <a:rPr lang="en-US" sz="1200" b="1" dirty="0"/>
              <a:t>  main  </a:t>
            </a:r>
          </a:p>
        </p:txBody>
      </p:sp>
      <p:sp>
        <p:nvSpPr>
          <p:cNvPr id="13" name="TextBox 12">
            <a:extLst>
              <a:ext uri="{FF2B5EF4-FFF2-40B4-BE49-F238E27FC236}">
                <a16:creationId xmlns:a16="http://schemas.microsoft.com/office/drawing/2014/main" id="{D293AE62-09E2-724D-B4FD-6F49A9271FD5}"/>
              </a:ext>
            </a:extLst>
          </p:cNvPr>
          <p:cNvSpPr txBox="1"/>
          <p:nvPr/>
        </p:nvSpPr>
        <p:spPr>
          <a:xfrm>
            <a:off x="7291137" y="4368430"/>
            <a:ext cx="731520" cy="182880"/>
          </a:xfrm>
          <a:prstGeom prst="rect">
            <a:avLst/>
          </a:prstGeom>
          <a:solidFill>
            <a:schemeClr val="bg1"/>
          </a:solidFill>
        </p:spPr>
        <p:txBody>
          <a:bodyPr wrap="square" lIns="118872" tIns="91440" rIns="118872" bIns="91440" rtlCol="0" anchor="ctr" anchorCtr="0">
            <a:spAutoFit/>
          </a:bodyPr>
          <a:lstStyle/>
          <a:p>
            <a:pPr algn="l">
              <a:lnSpc>
                <a:spcPct val="90000"/>
              </a:lnSpc>
            </a:pPr>
            <a:r>
              <a:rPr lang="en-US" sz="1200" b="1" dirty="0"/>
              <a:t>  main  </a:t>
            </a:r>
          </a:p>
        </p:txBody>
      </p:sp>
    </p:spTree>
    <p:extLst>
      <p:ext uri="{BB962C8B-B14F-4D97-AF65-F5344CB8AC3E}">
        <p14:creationId xmlns:p14="http://schemas.microsoft.com/office/powerpoint/2010/main" val="27317980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50D0E-7BDD-A64B-9889-50CEFF9B0A30}"/>
              </a:ext>
            </a:extLst>
          </p:cNvPr>
          <p:cNvSpPr>
            <a:spLocks noGrp="1"/>
          </p:cNvSpPr>
          <p:nvPr>
            <p:ph type="title"/>
          </p:nvPr>
        </p:nvSpPr>
        <p:spPr/>
        <p:txBody>
          <a:bodyPr/>
          <a:lstStyle/>
          <a:p>
            <a:r>
              <a:rPr lang="en-US" dirty="0"/>
              <a:t>Control Project Branch Complexity</a:t>
            </a:r>
          </a:p>
        </p:txBody>
      </p:sp>
      <p:sp>
        <p:nvSpPr>
          <p:cNvPr id="3" name="Content Placeholder 2">
            <a:extLst>
              <a:ext uri="{FF2B5EF4-FFF2-40B4-BE49-F238E27FC236}">
                <a16:creationId xmlns:a16="http://schemas.microsoft.com/office/drawing/2014/main" id="{B29BC53D-F779-0F4F-A6A8-27F618BB6F2D}"/>
              </a:ext>
            </a:extLst>
          </p:cNvPr>
          <p:cNvSpPr>
            <a:spLocks noGrp="1"/>
          </p:cNvSpPr>
          <p:nvPr>
            <p:ph idx="1"/>
          </p:nvPr>
        </p:nvSpPr>
        <p:spPr/>
        <p:txBody>
          <a:bodyPr/>
          <a:lstStyle/>
          <a:p>
            <a:r>
              <a:rPr lang="en-US" dirty="0"/>
              <a:t>Workflow policy is needed</a:t>
            </a:r>
          </a:p>
          <a:p>
            <a:pPr lvl="1"/>
            <a:r>
              <a:rPr lang="en-US" dirty="0"/>
              <a:t>Project supported branches and workflows should not be unnecessarily complex</a:t>
            </a:r>
          </a:p>
          <a:p>
            <a:pPr lvl="1"/>
            <a:r>
              <a:rPr lang="en-US" dirty="0"/>
              <a:t>Individuals and sub-teams can leverage more complex models when advantageous</a:t>
            </a:r>
          </a:p>
          <a:p>
            <a:pPr lvl="1"/>
            <a:r>
              <a:rPr lang="en-US" dirty="0"/>
              <a:t>Descriptive names or linked to issue tracking system</a:t>
            </a:r>
          </a:p>
          <a:p>
            <a:pPr lvl="1"/>
            <a:r>
              <a:rPr lang="en-US" dirty="0"/>
              <a:t>Where do branches start and end?</a:t>
            </a:r>
          </a:p>
        </p:txBody>
      </p:sp>
      <p:pic>
        <p:nvPicPr>
          <p:cNvPr id="5" name="Picture 4">
            <a:extLst>
              <a:ext uri="{FF2B5EF4-FFF2-40B4-BE49-F238E27FC236}">
                <a16:creationId xmlns:a16="http://schemas.microsoft.com/office/drawing/2014/main" id="{5FD5C252-E8E1-3A4B-A66B-455303D445D4}"/>
              </a:ext>
            </a:extLst>
          </p:cNvPr>
          <p:cNvPicPr>
            <a:picLocks noChangeAspect="1"/>
          </p:cNvPicPr>
          <p:nvPr/>
        </p:nvPicPr>
        <p:blipFill rotWithShape="1">
          <a:blip r:embed="rId3">
            <a:extLst>
              <a:ext uri="{28A0092B-C50C-407E-A947-70E740481C1C}">
                <a14:useLocalDpi xmlns:a14="http://schemas.microsoft.com/office/drawing/2010/main" val="0"/>
              </a:ext>
            </a:extLst>
          </a:blip>
          <a:srcRect l="4616" t="20776" r="27566" b="49302"/>
          <a:stretch/>
        </p:blipFill>
        <p:spPr>
          <a:xfrm>
            <a:off x="2871529" y="3995677"/>
            <a:ext cx="6358269" cy="2052085"/>
          </a:xfrm>
          <a:prstGeom prst="rect">
            <a:avLst/>
          </a:prstGeom>
        </p:spPr>
      </p:pic>
      <p:sp>
        <p:nvSpPr>
          <p:cNvPr id="6" name="TextBox 5">
            <a:extLst>
              <a:ext uri="{FF2B5EF4-FFF2-40B4-BE49-F238E27FC236}">
                <a16:creationId xmlns:a16="http://schemas.microsoft.com/office/drawing/2014/main" id="{85FC5AEA-2431-8E4F-8AC3-5F7B6D00284A}"/>
              </a:ext>
            </a:extLst>
          </p:cNvPr>
          <p:cNvSpPr txBox="1"/>
          <p:nvPr/>
        </p:nvSpPr>
        <p:spPr>
          <a:xfrm>
            <a:off x="3112837" y="4367319"/>
            <a:ext cx="1040063" cy="274320"/>
          </a:xfrm>
          <a:prstGeom prst="rect">
            <a:avLst/>
          </a:prstGeom>
          <a:solidFill>
            <a:schemeClr val="bg1"/>
          </a:solidFill>
        </p:spPr>
        <p:txBody>
          <a:bodyPr wrap="square" lIns="118872" tIns="91440" rIns="118872" bIns="91440" rtlCol="0" anchor="ctr" anchorCtr="0">
            <a:spAutoFit/>
          </a:bodyPr>
          <a:lstStyle/>
          <a:p>
            <a:pPr algn="l">
              <a:lnSpc>
                <a:spcPct val="90000"/>
              </a:lnSpc>
            </a:pPr>
            <a:r>
              <a:rPr lang="en-US" sz="1200" b="1" dirty="0"/>
              <a:t>  </a:t>
            </a:r>
            <a:r>
              <a:rPr lang="en-US" sz="1600" b="1" dirty="0"/>
              <a:t>main</a:t>
            </a:r>
            <a:r>
              <a:rPr lang="en-US" sz="1200" b="1" dirty="0"/>
              <a:t> </a:t>
            </a:r>
          </a:p>
        </p:txBody>
      </p:sp>
    </p:spTree>
    <p:extLst>
      <p:ext uri="{BB962C8B-B14F-4D97-AF65-F5344CB8AC3E}">
        <p14:creationId xmlns:p14="http://schemas.microsoft.com/office/powerpoint/2010/main" val="1808928676"/>
      </p:ext>
    </p:extLst>
  </p:cSld>
  <p:clrMapOvr>
    <a:masterClrMapping/>
  </p:clrMapOvr>
</p:sld>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9E20559-B232-4371-8690-E3D8007EDB82}">
  <ds:schemaRefs>
    <ds:schemaRef ds:uri="http://schemas.microsoft.com/sharepoint/v3/contenttype/forms"/>
  </ds:schemaRefs>
</ds:datastoreItem>
</file>

<file path=customXml/itemProps2.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A50EC660-24D0-43A0-AE5E-E274115E726B}">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5179</TotalTime>
  <Words>2148</Words>
  <Application>Microsoft Macintosh PowerPoint</Application>
  <PresentationFormat>Custom</PresentationFormat>
  <Paragraphs>288</Paragraphs>
  <Slides>24</Slides>
  <Notes>21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Arial Black</vt:lpstr>
      <vt:lpstr>Calibri</vt:lpstr>
      <vt:lpstr>Presentations (Wide Screen)</vt:lpstr>
      <vt:lpstr>Git Workflows</vt:lpstr>
      <vt:lpstr>License, Citation and Acknowledgements</vt:lpstr>
      <vt:lpstr>Content</vt:lpstr>
      <vt:lpstr>Inclusivity measures – the main branch  </vt:lpstr>
      <vt:lpstr>Goal</vt:lpstr>
      <vt:lpstr>First Workflow</vt:lpstr>
      <vt:lpstr>Git Workflow Mechanisms for Collaboration</vt:lpstr>
      <vt:lpstr>Branches</vt:lpstr>
      <vt:lpstr>Control Project Branch Complexity</vt:lpstr>
      <vt:lpstr>Feature Branches</vt:lpstr>
      <vt:lpstr>Feature Branch Divergence</vt:lpstr>
      <vt:lpstr>Feature Race Condition</vt:lpstr>
      <vt:lpstr>More Branches</vt:lpstr>
      <vt:lpstr>Pull Requests</vt:lpstr>
      <vt:lpstr>GitHub Forks</vt:lpstr>
      <vt:lpstr>Git Workflow Models of Different complexity    </vt:lpstr>
      <vt:lpstr>Git Flow</vt:lpstr>
      <vt:lpstr>GitHub Flow</vt:lpstr>
      <vt:lpstr>GitLab Flow</vt:lpstr>
      <vt:lpstr>Collaboration using Git Workflows for CSE projects</vt:lpstr>
      <vt:lpstr>Current Trilinos Workflow</vt:lpstr>
      <vt:lpstr>Current Open MPI Workflow </vt:lpstr>
      <vt:lpstr>Current FleCSI Workflow</vt:lpstr>
      <vt:lpstr>Considerations for Choosing a Git Workflow</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Microsoft Office User</cp:lastModifiedBy>
  <cp:revision>249</cp:revision>
  <cp:lastPrinted>2017-11-02T18:35:01Z</cp:lastPrinted>
  <dcterms:created xsi:type="dcterms:W3CDTF">2018-11-06T17:28:56Z</dcterms:created>
  <dcterms:modified xsi:type="dcterms:W3CDTF">2021-09-17T21:43:40Z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