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6"/>
  </p:notesMasterIdLst>
  <p:handoutMasterIdLst>
    <p:handoutMasterId r:id="rId37"/>
  </p:handoutMasterIdLst>
  <p:sldIdLst>
    <p:sldId id="318" r:id="rId5"/>
    <p:sldId id="320" r:id="rId6"/>
    <p:sldId id="1820" r:id="rId7"/>
    <p:sldId id="1838" r:id="rId8"/>
    <p:sldId id="1824" r:id="rId9"/>
    <p:sldId id="1797" r:id="rId10"/>
    <p:sldId id="1798" r:id="rId11"/>
    <p:sldId id="1799" r:id="rId12"/>
    <p:sldId id="1818" r:id="rId13"/>
    <p:sldId id="1819" r:id="rId14"/>
    <p:sldId id="1825" r:id="rId15"/>
    <p:sldId id="1823" r:id="rId16"/>
    <p:sldId id="1843" r:id="rId17"/>
    <p:sldId id="1841" r:id="rId18"/>
    <p:sldId id="1806" r:id="rId19"/>
    <p:sldId id="1807" r:id="rId20"/>
    <p:sldId id="1811" r:id="rId21"/>
    <p:sldId id="1840" r:id="rId22"/>
    <p:sldId id="1826" r:id="rId23"/>
    <p:sldId id="1821" r:id="rId24"/>
    <p:sldId id="1834" r:id="rId25"/>
    <p:sldId id="1828" r:id="rId26"/>
    <p:sldId id="1836" r:id="rId27"/>
    <p:sldId id="1837" r:id="rId28"/>
    <p:sldId id="1832" r:id="rId29"/>
    <p:sldId id="1829" r:id="rId30"/>
    <p:sldId id="1833" r:id="rId31"/>
    <p:sldId id="1831" r:id="rId32"/>
    <p:sldId id="1842" r:id="rId33"/>
    <p:sldId id="1830" r:id="rId34"/>
    <p:sldId id="313" r:id="rId3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6/16/2021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6/16/2021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Originally a 45 minute talk, cut to about 30 by putting the Data Management Plans and Reproducibility after the summary and cutting the Psychology example and the 2 slides at the end, probably covered under testing.</a:t>
            </a:r>
          </a:p>
          <a:p>
            <a:r>
              <a:rPr lang="en-US" dirty="0"/>
              <a:t>To make this a 15 minute talk go through the initial examples and incentives quickly then cover the How to sections.</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151371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
        <p:nvSpPr>
          <p:cNvPr id="6" name="Content Placeholder 2">
            <a:extLst>
              <a:ext uri="{FF2B5EF4-FFF2-40B4-BE49-F238E27FC236}">
                <a16:creationId xmlns:a16="http://schemas.microsoft.com/office/drawing/2014/main" id="{14E1251E-C854-AA46-A04A-00D9A85237CB}"/>
              </a:ext>
            </a:extLst>
          </p:cNvPr>
          <p:cNvSpPr txBox="1">
            <a:spLocks noGrp="1"/>
          </p:cNvSpPr>
          <p:nvPr>
            <p:ph type="body" idx="1"/>
          </p:nvPr>
        </p:nvSpPr>
        <p:spPr>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Examples  that resulted in disputed results</a:t>
            </a:r>
          </a:p>
          <a:p>
            <a:r>
              <a:rPr lang="en-US" sz="1600" dirty="0"/>
              <a:t>Additional Incentives</a:t>
            </a:r>
          </a:p>
          <a:p>
            <a:pPr lvl="1"/>
            <a:r>
              <a:rPr lang="en-US" sz="1600" dirty="0"/>
              <a:t>Ensure goals include credible science through better software</a:t>
            </a:r>
          </a:p>
          <a:p>
            <a:pPr lvl="1"/>
            <a:r>
              <a:rPr lang="en-US" sz="1600" dirty="0"/>
              <a:t>Limited resources</a:t>
            </a:r>
          </a:p>
          <a:p>
            <a:pPr lvl="1"/>
            <a:r>
              <a:rPr lang="en-US" sz="1600" dirty="0"/>
              <a:t>Data requirement plans for research</a:t>
            </a:r>
          </a:p>
          <a:p>
            <a:pPr lvl="1"/>
            <a:r>
              <a:rPr lang="en-US" sz="1600" dirty="0"/>
              <a:t> Reproducibility and transparency initiatives for publications</a:t>
            </a:r>
          </a:p>
          <a:p>
            <a:pPr lvl="1"/>
            <a:endParaRPr lang="en-US" dirty="0"/>
          </a:p>
        </p:txBody>
      </p:sp>
    </p:spTree>
    <p:extLst>
      <p:ext uri="{BB962C8B-B14F-4D97-AF65-F5344CB8AC3E}">
        <p14:creationId xmlns:p14="http://schemas.microsoft.com/office/powerpoint/2010/main" val="77178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4275499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60238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638610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26</a:t>
            </a:fld>
            <a:endParaRPr lang="en-US"/>
          </a:p>
        </p:txBody>
      </p:sp>
    </p:spTree>
    <p:extLst>
      <p:ext uri="{BB962C8B-B14F-4D97-AF65-F5344CB8AC3E}">
        <p14:creationId xmlns:p14="http://schemas.microsoft.com/office/powerpoint/2010/main" val="110231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40561827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rd-alliance.org/groups/fair-research-software-fair4rs-wg"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nsf.gov/bfa/dias/policy/dmp.jsp"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sc21.supercomputing.org/submit/reproducibility-initiative/"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acm.org/publications/policies/artifact-review-badging" TargetMode="External"/><Relationship Id="rId2" Type="http://schemas.openxmlformats.org/officeDocument/2006/relationships/hyperlink" Target="http://toms.acm.org/replicated-computational-results.cfm" TargetMode="External"/><Relationship Id="rId1" Type="http://schemas.openxmlformats.org/officeDocument/2006/relationships/slideLayout" Target="../slideLayouts/slideLayout3.xml"/><Relationship Id="rId5" Type="http://schemas.openxmlformats.org/officeDocument/2006/relationships/hyperlink" Target="https://www.niso.org/niso-io/2019/01/new-niso-project-badging-scheme-reproducibility-computational-and-computing" TargetMode="External"/><Relationship Id="rId4" Type="http://schemas.openxmlformats.org/officeDocument/2006/relationships/hyperlink" Target="http://fursin.net/reproducibility.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64252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codeocean.com/" TargetMode="External"/><Relationship Id="rId2" Type="http://schemas.openxmlformats.org/officeDocument/2006/relationships/hyperlink" Target="http://fpanalysistools.org/" TargetMode="External"/><Relationship Id="rId1" Type="http://schemas.openxmlformats.org/officeDocument/2006/relationships/slideLayout" Target="../slideLayouts/slideLayout3.xml"/><Relationship Id="rId5" Type="http://schemas.openxmlformats.org/officeDocument/2006/relationships/hyperlink" Target="https://figshare.com/" TargetMode="External"/><Relationship Id="rId4" Type="http://schemas.openxmlformats.org/officeDocument/2006/relationships/hyperlink" Target="https://zenodo.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rd-alliance.org/groups/fair-research-software-fair4rs-wg"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3.xml"/><Relationship Id="rId5" Type="http://schemas.openxmlformats.org/officeDocument/2006/relationships/hyperlink" Target="https://betterscientificsoftware.github.io/Trust-Tools/" TargetMode="External"/><Relationship Id="rId4" Type="http://schemas.openxmlformats.org/officeDocument/2006/relationships/hyperlink" Target="http://dx.doi.org/10.1145/274301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Layout" Target="../slideLayouts/slideLayout4.xml"/><Relationship Id="rId5" Type="http://schemas.openxmlformats.org/officeDocument/2006/relationships/hyperlink" Target="https://cfwebprod.sandia.gov/cfdocs/CompResearch/docs/SAND2018-11186.pdf" TargetMode="External"/><Relationship Id="rId4" Type="http://schemas.openxmlformats.org/officeDocument/2006/relationships/hyperlink" Target="https://www.nap.edu/catalog/25303/reproducibility-and-replicability-in-scienc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nytimes.com/2015/08/28/science/many-social-science-findings-not-as-strong-as-claimed-study-says.html" TargetMode="External"/><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br>
              <a:rPr lang="en-US" u="sng" dirty="0"/>
            </a:br>
            <a:r>
              <a:rPr lang="en-US" sz="2000" dirty="0"/>
              <a:t>Oak Ridge National Laboratory</a:t>
            </a:r>
          </a:p>
          <a:p>
            <a:pPr>
              <a:spcBef>
                <a:spcPts val="2800"/>
              </a:spcBef>
            </a:pPr>
            <a:r>
              <a:rPr lang="en-US" sz="2000" dirty="0"/>
              <a:t>Better Scientific Software tutorial, ISC, June 2021</a:t>
            </a:r>
          </a:p>
          <a:p>
            <a:pPr>
              <a:spcBef>
                <a:spcPts val="2800"/>
              </a:spcBef>
            </a:pPr>
            <a:r>
              <a:rPr lang="en-US" sz="2000" dirty="0"/>
              <a:t>Contributors: David E. Bernholdt (ORNL), Patricia Grubel (LANL), Michael A. Heroux (SNL), David M. Rogers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CA9EB-43C1-42C5-96E8-92A150169E08}"/>
              </a:ext>
            </a:extLst>
          </p:cNvPr>
          <p:cNvSpPr>
            <a:spLocks noGrp="1"/>
          </p:cNvSpPr>
          <p:nvPr>
            <p:ph type="title"/>
          </p:nvPr>
        </p:nvSpPr>
        <p:spPr/>
        <p:txBody>
          <a:bodyPr/>
          <a:lstStyle/>
          <a:p>
            <a:r>
              <a:rPr lang="en-US" dirty="0"/>
              <a:t>(Additional) Incentives for Paying Attention to Reproducibility</a:t>
            </a:r>
          </a:p>
        </p:txBody>
      </p:sp>
      <p:sp>
        <p:nvSpPr>
          <p:cNvPr id="2" name="Content Placeholder 1">
            <a:extLst>
              <a:ext uri="{FF2B5EF4-FFF2-40B4-BE49-F238E27FC236}">
                <a16:creationId xmlns:a16="http://schemas.microsoft.com/office/drawing/2014/main" id="{E9507A47-4449-4A96-A0BA-021FE928EE24}"/>
              </a:ext>
            </a:extLst>
          </p:cNvPr>
          <p:cNvSpPr>
            <a:spLocks noGrp="1"/>
          </p:cNvSpPr>
          <p:nvPr>
            <p:ph idx="1"/>
          </p:nvPr>
        </p:nvSpPr>
        <p:spPr/>
        <p:txBody>
          <a:bodyPr/>
          <a:lstStyle/>
          <a:p>
            <a:pPr marL="0" indent="0">
              <a:buNone/>
            </a:pPr>
            <a:r>
              <a:rPr lang="en-US" dirty="0"/>
              <a:t>Common statement: “I would love to do a better job on my software, but I need to:</a:t>
            </a:r>
          </a:p>
          <a:p>
            <a:pPr marL="342900" indent="-342900"/>
            <a:r>
              <a:rPr lang="en-US" dirty="0"/>
              <a:t>Get this paper submitted</a:t>
            </a:r>
          </a:p>
          <a:p>
            <a:pPr marL="342900" indent="-342900"/>
            <a:r>
              <a:rPr lang="en-US" dirty="0"/>
              <a:t>Complete this project task</a:t>
            </a:r>
          </a:p>
          <a:p>
            <a:pPr marL="342900" indent="-342900"/>
            <a:r>
              <a:rPr lang="en-US" dirty="0"/>
              <a:t>Do something my employer values more</a:t>
            </a:r>
          </a:p>
          <a:p>
            <a:endParaRPr lang="en-US" dirty="0"/>
          </a:p>
          <a:p>
            <a:pPr marL="0" indent="0">
              <a:buNone/>
            </a:pPr>
            <a:r>
              <a:rPr lang="en-US" b="1" dirty="0"/>
              <a:t>Goal</a:t>
            </a:r>
            <a:r>
              <a:rPr lang="en-US" dirty="0"/>
              <a:t>: Change incentives to include valuing of better software, better science</a:t>
            </a:r>
          </a:p>
          <a:p>
            <a:endParaRPr lang="en-US" dirty="0"/>
          </a:p>
        </p:txBody>
      </p:sp>
    </p:spTree>
    <p:extLst>
      <p:ext uri="{BB962C8B-B14F-4D97-AF65-F5344CB8AC3E}">
        <p14:creationId xmlns:p14="http://schemas.microsoft.com/office/powerpoint/2010/main" val="17578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Supercomputer Cycles are Scarce Resources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365760" y="1016921"/>
            <a:ext cx="8120149" cy="4047778"/>
          </a:xfrm>
        </p:spPr>
        <p:txBody>
          <a:bodyPr/>
          <a:lstStyle/>
          <a:p>
            <a:r>
              <a:rPr lang="en-US" dirty="0"/>
              <a:t>No one wants to spend their precious allocation running simulations two or three times to be confident of the results</a:t>
            </a:r>
          </a:p>
          <a:p>
            <a:pPr lvl="1">
              <a:spcBef>
                <a:spcPts val="200"/>
              </a:spcBef>
            </a:pPr>
            <a:r>
              <a:rPr lang="en-US" dirty="0"/>
              <a:t>Though this ends up happening more than most people admit</a:t>
            </a:r>
          </a:p>
          <a:p>
            <a:pPr lvl="1">
              <a:spcBef>
                <a:spcPts val="200"/>
              </a:spcBef>
            </a:pPr>
            <a:r>
              <a:rPr lang="en-US" dirty="0"/>
              <a:t>And it could still be wrong!</a:t>
            </a:r>
          </a:p>
          <a:p>
            <a:r>
              <a:rPr lang="en-US" dirty="0"/>
              <a:t>But lots of people need to have confidence in your results</a:t>
            </a:r>
          </a:p>
          <a:p>
            <a:pPr lvl="1">
              <a:spcBef>
                <a:spcPts val="200"/>
              </a:spcBef>
            </a:pPr>
            <a:r>
              <a:rPr lang="en-US" dirty="0"/>
              <a:t>You</a:t>
            </a:r>
          </a:p>
          <a:p>
            <a:pPr lvl="1">
              <a:spcBef>
                <a:spcPts val="200"/>
              </a:spcBef>
            </a:pPr>
            <a:r>
              <a:rPr lang="en-US" dirty="0"/>
              <a:t>Your project lead or boss</a:t>
            </a:r>
          </a:p>
          <a:p>
            <a:pPr lvl="1">
              <a:spcBef>
                <a:spcPts val="200"/>
              </a:spcBef>
            </a:pPr>
            <a:r>
              <a:rPr lang="en-US" dirty="0"/>
              <a:t>Your sponsor</a:t>
            </a:r>
          </a:p>
          <a:p>
            <a:pPr lvl="1">
              <a:spcBef>
                <a:spcPts val="200"/>
              </a:spcBef>
            </a:pPr>
            <a:r>
              <a:rPr lang="en-US" dirty="0"/>
              <a:t>Your reviewers or referees</a:t>
            </a:r>
          </a:p>
          <a:p>
            <a:pPr lvl="1">
              <a:spcBef>
                <a:spcPts val="200"/>
              </a:spcBef>
            </a:pPr>
            <a:r>
              <a:rPr lang="en-US" dirty="0"/>
              <a:t>Your readers</a:t>
            </a:r>
          </a:p>
          <a:p>
            <a:r>
              <a:rPr lang="en-US" dirty="0"/>
              <a:t>Need to think about how to build credibility </a:t>
            </a:r>
            <a:r>
              <a:rPr lang="en-US" i="1" dirty="0"/>
              <a:t>without</a:t>
            </a:r>
            <a:r>
              <a:rPr lang="en-US"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98228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olcf frontier images">
            <a:extLst>
              <a:ext uri="{FF2B5EF4-FFF2-40B4-BE49-F238E27FC236}">
                <a16:creationId xmlns:a16="http://schemas.microsoft.com/office/drawing/2014/main" id="{0C1CA16A-464F-4888-AD9D-AAA4648CD5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279062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olcf frontier images">
            <a:extLst>
              <a:ext uri="{FF2B5EF4-FFF2-40B4-BE49-F238E27FC236}">
                <a16:creationId xmlns:a16="http://schemas.microsoft.com/office/drawing/2014/main" id="{067B18C9-2168-4A87-9FDB-18386A4F8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4598966"/>
            <a:ext cx="3707315" cy="161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7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0"/>
                            </p:stCondLst>
                            <p:childTnLst>
                              <p:par>
                                <p:cTn id="8" presetID="1" presetClass="entr" presetSubtype="0" fill="hold" nodeType="afterEffect">
                                  <p:stCondLst>
                                    <p:cond delay="50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EDD4-F65E-034B-BB5E-8D99F4CD0FBF}"/>
              </a:ext>
            </a:extLst>
          </p:cNvPr>
          <p:cNvSpPr>
            <a:spLocks noGrp="1"/>
          </p:cNvSpPr>
          <p:nvPr>
            <p:ph type="title"/>
          </p:nvPr>
        </p:nvSpPr>
        <p:spPr/>
        <p:txBody>
          <a:bodyPr/>
          <a:lstStyle/>
          <a:p>
            <a:r>
              <a:rPr lang="en-US" dirty="0"/>
              <a:t>Reproducibility and Transparency Initiatives and Requirements</a:t>
            </a:r>
          </a:p>
        </p:txBody>
      </p:sp>
      <p:sp>
        <p:nvSpPr>
          <p:cNvPr id="4" name="Content Placeholder 2">
            <a:extLst>
              <a:ext uri="{FF2B5EF4-FFF2-40B4-BE49-F238E27FC236}">
                <a16:creationId xmlns:a16="http://schemas.microsoft.com/office/drawing/2014/main" id="{9A58FF00-57DF-C346-9B46-007A03E57299}"/>
              </a:ext>
            </a:extLst>
          </p:cNvPr>
          <p:cNvSpPr txBox="1">
            <a:spLocks noGrp="1"/>
          </p:cNvSpPr>
          <p:nvPr>
            <p:ph idx="1"/>
          </p:nvPr>
        </p:nvSpPr>
        <p:spPr>
          <a:xfrm>
            <a:off x="409507" y="1405111"/>
            <a:ext cx="11369809" cy="404777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Data management plans for research funding</a:t>
            </a:r>
          </a:p>
          <a:p>
            <a:pPr lvl="1"/>
            <a:r>
              <a:rPr lang="en-US" dirty="0"/>
              <a:t>Example NSF policy on dissemination of results and sharing data</a:t>
            </a:r>
          </a:p>
          <a:p>
            <a:r>
              <a:rPr lang="en-US" dirty="0">
                <a:hlinkClick r:id="rId2"/>
              </a:rPr>
              <a:t>FAIR</a:t>
            </a:r>
            <a:r>
              <a:rPr lang="en-US" dirty="0"/>
              <a:t> data principles for maximum use of research data</a:t>
            </a:r>
          </a:p>
          <a:p>
            <a:r>
              <a:rPr lang="en-US" dirty="0"/>
              <a:t>Emerging FAIR for Research Software (</a:t>
            </a:r>
            <a:r>
              <a:rPr lang="en-US" dirty="0">
                <a:hlinkClick r:id="rId3"/>
              </a:rPr>
              <a:t>FAIR4RS</a:t>
            </a:r>
            <a:r>
              <a:rPr lang="en-US" dirty="0"/>
              <a:t>) initiative</a:t>
            </a:r>
          </a:p>
          <a:p>
            <a:pPr lvl="1"/>
            <a:endParaRPr lang="en-US" dirty="0"/>
          </a:p>
          <a:p>
            <a:r>
              <a:rPr lang="en-US" dirty="0"/>
              <a:t>Reproducibility and transparency Initiatives by Publications</a:t>
            </a:r>
          </a:p>
          <a:p>
            <a:pPr lvl="1"/>
            <a:r>
              <a:rPr lang="en-US" dirty="0"/>
              <a:t>Increasing requirements for publications (SC, ACM and more)</a:t>
            </a:r>
          </a:p>
          <a:p>
            <a:pPr marL="346075" lvl="1" indent="0">
              <a:buNone/>
            </a:pPr>
            <a:endParaRPr lang="en-US" dirty="0"/>
          </a:p>
          <a:p>
            <a:pPr marL="346075" lvl="1" indent="0">
              <a:buNone/>
            </a:pPr>
            <a:r>
              <a:rPr lang="en-US" sz="2400" b="1" dirty="0"/>
              <a:t>See Appendix</a:t>
            </a:r>
            <a:r>
              <a:rPr lang="en-US" sz="2400" dirty="0"/>
              <a:t>:</a:t>
            </a:r>
          </a:p>
          <a:p>
            <a:pPr marL="346075" lvl="1" indent="0">
              <a:buNone/>
            </a:pPr>
            <a:r>
              <a:rPr lang="en-US" sz="2400" dirty="0"/>
              <a:t>Requirement Initiatives for Data Management and Publication</a:t>
            </a:r>
          </a:p>
        </p:txBody>
      </p:sp>
    </p:spTree>
    <p:extLst>
      <p:ext uri="{BB962C8B-B14F-4D97-AF65-F5344CB8AC3E}">
        <p14:creationId xmlns:p14="http://schemas.microsoft.com/office/powerpoint/2010/main" val="783000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F71E0-47A2-4020-9B2A-62C994864519}"/>
              </a:ext>
            </a:extLst>
          </p:cNvPr>
          <p:cNvSpPr>
            <a:spLocks noGrp="1"/>
          </p:cNvSpPr>
          <p:nvPr>
            <p:ph type="title"/>
          </p:nvPr>
        </p:nvSpPr>
        <p:spPr/>
        <p:txBody>
          <a:bodyPr/>
          <a:lstStyle/>
          <a:p>
            <a:r>
              <a:rPr lang="en-US" dirty="0"/>
              <a:t>Setting Expectations for Your Data</a:t>
            </a:r>
          </a:p>
        </p:txBody>
      </p:sp>
      <p:sp>
        <p:nvSpPr>
          <p:cNvPr id="5" name="Text Placeholder 4">
            <a:extLst>
              <a:ext uri="{FF2B5EF4-FFF2-40B4-BE49-F238E27FC236}">
                <a16:creationId xmlns:a16="http://schemas.microsoft.com/office/drawing/2014/main" id="{5C43CE43-3F69-454F-91AA-79F31589C030}"/>
              </a:ext>
            </a:extLst>
          </p:cNvPr>
          <p:cNvSpPr>
            <a:spLocks noGrp="1"/>
          </p:cNvSpPr>
          <p:nvPr>
            <p:ph type="body" idx="1"/>
          </p:nvPr>
        </p:nvSpPr>
        <p:spPr>
          <a:xfrm>
            <a:off x="457200" y="873418"/>
            <a:ext cx="5588582" cy="821190"/>
          </a:xfrm>
        </p:spPr>
        <p:txBody>
          <a:bodyPr/>
          <a:lstStyle/>
          <a:p>
            <a:r>
              <a:rPr lang="en-US" dirty="0"/>
              <a:t>Data Management Plans</a:t>
            </a:r>
          </a:p>
        </p:txBody>
      </p:sp>
      <p:sp>
        <p:nvSpPr>
          <p:cNvPr id="6" name="Content Placeholder 5">
            <a:extLst>
              <a:ext uri="{FF2B5EF4-FFF2-40B4-BE49-F238E27FC236}">
                <a16:creationId xmlns:a16="http://schemas.microsoft.com/office/drawing/2014/main" id="{D66E6D61-44C6-4432-83DF-8B05B0B813B2}"/>
              </a:ext>
            </a:extLst>
          </p:cNvPr>
          <p:cNvSpPr>
            <a:spLocks noGrp="1"/>
          </p:cNvSpPr>
          <p:nvPr>
            <p:ph sz="half" idx="2"/>
          </p:nvPr>
        </p:nvSpPr>
        <p:spPr>
          <a:xfrm>
            <a:off x="457200" y="1694608"/>
            <a:ext cx="5588582" cy="3373229"/>
          </a:xfrm>
        </p:spPr>
        <p:txBody>
          <a:bodyPr/>
          <a:lstStyle/>
          <a:p>
            <a:r>
              <a:rPr lang="en-US" dirty="0"/>
              <a:t>Most research sponsors require data management plans as part of proposals</a:t>
            </a:r>
          </a:p>
          <a:p>
            <a:pPr>
              <a:spcBef>
                <a:spcPts val="800"/>
              </a:spcBef>
            </a:pPr>
            <a:r>
              <a:rPr lang="en-US" dirty="0"/>
              <a:t>Example: NSF policy on </a:t>
            </a:r>
            <a:r>
              <a:rPr lang="en-US" dirty="0">
                <a:hlinkClick r:id="rId2"/>
              </a:rPr>
              <a:t>Dissemination and Sharing of Research Results</a:t>
            </a:r>
            <a:endParaRPr lang="en-US" dirty="0"/>
          </a:p>
          <a:p>
            <a:pPr lvl="1">
              <a:spcBef>
                <a:spcPts val="200"/>
              </a:spcBef>
            </a:pPr>
            <a:r>
              <a:rPr lang="en-US" dirty="0"/>
              <a:t>Promptly publish with appropriate authorship</a:t>
            </a:r>
          </a:p>
          <a:p>
            <a:pPr lvl="1">
              <a:spcBef>
                <a:spcPts val="200"/>
              </a:spcBef>
            </a:pPr>
            <a:r>
              <a:rPr lang="en-US" dirty="0"/>
              <a:t>Share data, samples, physical collections, and supporting materials with others, within a reasonable time frame</a:t>
            </a:r>
          </a:p>
          <a:p>
            <a:pPr lvl="1">
              <a:spcBef>
                <a:spcPts val="200"/>
              </a:spcBef>
            </a:pPr>
            <a:r>
              <a:rPr lang="en-US" dirty="0"/>
              <a:t>Share software and inventions</a:t>
            </a:r>
          </a:p>
          <a:p>
            <a:pPr lvl="1">
              <a:spcBef>
                <a:spcPts val="200"/>
              </a:spcBef>
            </a:pPr>
            <a:r>
              <a:rPr lang="en-US" dirty="0"/>
              <a:t>Investigators can keep their legal rights over their intellectual property, but they still have to make their results, data, and collections available to others</a:t>
            </a:r>
          </a:p>
          <a:p>
            <a:pPr lvl="1">
              <a:spcBef>
                <a:spcPts val="200"/>
              </a:spcBef>
            </a:pPr>
            <a:r>
              <a:rPr lang="en-US" dirty="0"/>
              <a:t>Policies will be implemented via</a:t>
            </a:r>
          </a:p>
          <a:p>
            <a:pPr lvl="2">
              <a:spcBef>
                <a:spcPts val="200"/>
              </a:spcBef>
            </a:pPr>
            <a:r>
              <a:rPr lang="en-US" dirty="0"/>
              <a:t>Proposal review</a:t>
            </a:r>
          </a:p>
          <a:p>
            <a:pPr lvl="2">
              <a:spcBef>
                <a:spcPts val="200"/>
              </a:spcBef>
            </a:pPr>
            <a:r>
              <a:rPr lang="en-US" dirty="0"/>
              <a:t>Award negotiations and conditions</a:t>
            </a:r>
          </a:p>
          <a:p>
            <a:pPr lvl="2">
              <a:spcBef>
                <a:spcPts val="200"/>
              </a:spcBef>
            </a:pPr>
            <a:r>
              <a:rPr lang="en-US" dirty="0"/>
              <a:t>Support/incentives</a:t>
            </a:r>
          </a:p>
        </p:txBody>
      </p:sp>
      <p:sp>
        <p:nvSpPr>
          <p:cNvPr id="7" name="Text Placeholder 6">
            <a:extLst>
              <a:ext uri="{FF2B5EF4-FFF2-40B4-BE49-F238E27FC236}">
                <a16:creationId xmlns:a16="http://schemas.microsoft.com/office/drawing/2014/main" id="{7FA9370A-7387-4D95-8D73-35942A83C120}"/>
              </a:ext>
            </a:extLst>
          </p:cNvPr>
          <p:cNvSpPr>
            <a:spLocks noGrp="1"/>
          </p:cNvSpPr>
          <p:nvPr>
            <p:ph type="body" sz="quarter" idx="3"/>
          </p:nvPr>
        </p:nvSpPr>
        <p:spPr>
          <a:xfrm>
            <a:off x="6218914" y="873418"/>
            <a:ext cx="5531934" cy="821190"/>
          </a:xfrm>
        </p:spPr>
        <p:txBody>
          <a:bodyPr/>
          <a:lstStyle/>
          <a:p>
            <a:r>
              <a:rPr lang="en-US" dirty="0"/>
              <a:t>FAIR Data Principles</a:t>
            </a:r>
          </a:p>
        </p:txBody>
      </p:sp>
      <p:sp>
        <p:nvSpPr>
          <p:cNvPr id="8" name="Content Placeholder 7">
            <a:extLst>
              <a:ext uri="{FF2B5EF4-FFF2-40B4-BE49-F238E27FC236}">
                <a16:creationId xmlns:a16="http://schemas.microsoft.com/office/drawing/2014/main" id="{78928391-B382-4CEF-AAAA-6902053F38C2}"/>
              </a:ext>
            </a:extLst>
          </p:cNvPr>
          <p:cNvSpPr>
            <a:spLocks noGrp="1"/>
          </p:cNvSpPr>
          <p:nvPr>
            <p:ph sz="quarter" idx="4"/>
          </p:nvPr>
        </p:nvSpPr>
        <p:spPr>
          <a:xfrm>
            <a:off x="6218914" y="1694608"/>
            <a:ext cx="5531934" cy="3373229"/>
          </a:xfrm>
        </p:spPr>
        <p:txBody>
          <a:bodyPr/>
          <a:lstStyle/>
          <a:p>
            <a:r>
              <a:rPr lang="en-US" dirty="0"/>
              <a:t>Address data producers and publishers to promote maximum use of research data</a:t>
            </a:r>
          </a:p>
          <a:p>
            <a:pPr>
              <a:spcBef>
                <a:spcPts val="800"/>
              </a:spcBef>
            </a:pPr>
            <a:r>
              <a:rPr lang="en-US" dirty="0"/>
              <a:t>Findability</a:t>
            </a:r>
          </a:p>
          <a:p>
            <a:pPr lvl="1">
              <a:spcBef>
                <a:spcPts val="200"/>
              </a:spcBef>
            </a:pPr>
            <a:r>
              <a:rPr lang="en-US" sz="1600" dirty="0"/>
              <a:t>Data and supplementary materials have sufficiently rich metadata and a unique and persistent identifier.</a:t>
            </a:r>
          </a:p>
          <a:p>
            <a:pPr>
              <a:spcBef>
                <a:spcPts val="800"/>
              </a:spcBef>
            </a:pPr>
            <a:r>
              <a:rPr lang="en-US" dirty="0"/>
              <a:t>Accessibility</a:t>
            </a:r>
          </a:p>
          <a:p>
            <a:pPr lvl="1">
              <a:spcBef>
                <a:spcPts val="200"/>
              </a:spcBef>
            </a:pPr>
            <a:r>
              <a:rPr lang="en-US" sz="1600" dirty="0"/>
              <a:t>Metadata and data are understandable to humans and machines. Data is deposited in a trusted repository.</a:t>
            </a:r>
            <a:endParaRPr lang="en-US" dirty="0"/>
          </a:p>
          <a:p>
            <a:pPr>
              <a:spcBef>
                <a:spcPts val="800"/>
              </a:spcBef>
            </a:pPr>
            <a:r>
              <a:rPr lang="en-US" dirty="0"/>
              <a:t>Interoperability</a:t>
            </a:r>
          </a:p>
          <a:p>
            <a:pPr lvl="1">
              <a:spcBef>
                <a:spcPts val="200"/>
              </a:spcBef>
            </a:pPr>
            <a:r>
              <a:rPr lang="en-US" sz="1600" dirty="0"/>
              <a:t>Metadata use a formal, accessible, shared, and broadly applicable language for knowledge representation.</a:t>
            </a:r>
          </a:p>
          <a:p>
            <a:pPr>
              <a:spcBef>
                <a:spcPts val="800"/>
              </a:spcBef>
            </a:pPr>
            <a:r>
              <a:rPr lang="en-US" dirty="0"/>
              <a:t>Reusability</a:t>
            </a:r>
          </a:p>
          <a:p>
            <a:pPr lvl="1">
              <a:spcBef>
                <a:spcPts val="200"/>
              </a:spcBef>
            </a:pPr>
            <a:r>
              <a:rPr lang="en-US" sz="1600" dirty="0"/>
              <a:t>Data and collections have a clear usage licenses and provide accurate information on provenance.</a:t>
            </a:r>
          </a:p>
        </p:txBody>
      </p:sp>
    </p:spTree>
    <p:extLst>
      <p:ext uri="{BB962C8B-B14F-4D97-AF65-F5344CB8AC3E}">
        <p14:creationId xmlns:p14="http://schemas.microsoft.com/office/powerpoint/2010/main" val="3993795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ACM TOMS Reproducible Computational Results (RCR)</a:t>
            </a:r>
          </a:p>
        </p:txBody>
      </p:sp>
      <p:sp>
        <p:nvSpPr>
          <p:cNvPr id="3" name="Content Placeholder 2"/>
          <p:cNvSpPr>
            <a:spLocks noGrp="1"/>
          </p:cNvSpPr>
          <p:nvPr>
            <p:ph sz="quarter" idx="1"/>
          </p:nvPr>
        </p:nvSpPr>
        <p:spPr>
          <a:xfrm>
            <a:off x="365760" y="930168"/>
            <a:ext cx="11369809" cy="4047778"/>
          </a:xfrm>
        </p:spPr>
        <p:txBody>
          <a:bodyPr/>
          <a:lstStyle/>
          <a:p>
            <a:pPr>
              <a:spcBef>
                <a:spcPts val="800"/>
              </a:spcBef>
            </a:pPr>
            <a:r>
              <a:rPr lang="en-US" dirty="0"/>
              <a:t>Submission: Optional RCR option</a:t>
            </a:r>
          </a:p>
          <a:p>
            <a:pPr>
              <a:spcBef>
                <a:spcPts val="800"/>
              </a:spcBef>
            </a:pPr>
            <a:r>
              <a:rPr lang="en-US" dirty="0"/>
              <a:t>Standard reviewer assignment: Nothing changes</a:t>
            </a:r>
          </a:p>
          <a:p>
            <a:pPr>
              <a:spcBef>
                <a:spcPts val="800"/>
              </a:spcBef>
            </a:pPr>
            <a:r>
              <a:rPr lang="en-US" dirty="0"/>
              <a:t>RCR reviewer assignment:</a:t>
            </a:r>
          </a:p>
          <a:p>
            <a:pPr lvl="1">
              <a:spcBef>
                <a:spcPts val="200"/>
              </a:spcBef>
            </a:pPr>
            <a:r>
              <a:rPr lang="en-US" dirty="0"/>
              <a:t>Concurrent with standard reviews</a:t>
            </a:r>
          </a:p>
          <a:p>
            <a:pPr lvl="1">
              <a:spcBef>
                <a:spcPts val="200"/>
              </a:spcBef>
            </a:pPr>
            <a:r>
              <a:rPr lang="en-US" dirty="0"/>
              <a:t>As early as possible in review process</a:t>
            </a:r>
          </a:p>
          <a:p>
            <a:pPr lvl="1">
              <a:spcBef>
                <a:spcPts val="200"/>
              </a:spcBef>
            </a:pPr>
            <a:r>
              <a:rPr lang="en-US" dirty="0"/>
              <a:t>Known to and works with authors during the RCR process</a:t>
            </a:r>
          </a:p>
          <a:p>
            <a:pPr>
              <a:spcBef>
                <a:spcPts val="800"/>
              </a:spcBef>
            </a:pPr>
            <a:r>
              <a:rPr lang="en-US" dirty="0"/>
              <a:t>RCR process: </a:t>
            </a:r>
          </a:p>
          <a:p>
            <a:pPr lvl="1">
              <a:spcBef>
                <a:spcPts val="200"/>
              </a:spcBef>
            </a:pPr>
            <a:r>
              <a:rPr lang="en-US" dirty="0"/>
              <a:t>Multi-faceted approach, Bottom line: Trust the reviewer</a:t>
            </a:r>
          </a:p>
          <a:p>
            <a:pPr>
              <a:spcBef>
                <a:spcPts val="800"/>
              </a:spcBef>
            </a:pPr>
            <a:r>
              <a:rPr lang="en-US" dirty="0"/>
              <a:t>Publication: </a:t>
            </a:r>
          </a:p>
          <a:p>
            <a:pPr lvl="1">
              <a:spcBef>
                <a:spcPts val="200"/>
              </a:spcBef>
            </a:pPr>
            <a:r>
              <a:rPr lang="en-US" dirty="0"/>
              <a:t>Reproducible Computational Results Designation</a:t>
            </a:r>
          </a:p>
          <a:p>
            <a:pPr lvl="1">
              <a:spcBef>
                <a:spcPts val="200"/>
              </a:spcBef>
            </a:pPr>
            <a:r>
              <a:rPr lang="en-US" dirty="0"/>
              <a:t>The RCR referee acknowledged</a:t>
            </a:r>
          </a:p>
          <a:p>
            <a:pPr lvl="1">
              <a:spcBef>
                <a:spcPts val="200"/>
              </a:spcBef>
            </a:pPr>
            <a:r>
              <a:rPr lang="en-US" dirty="0"/>
              <a:t>Review report appears with published manuscript</a:t>
            </a:r>
          </a:p>
          <a:p>
            <a:pPr>
              <a:spcBef>
                <a:spcPts val="800"/>
              </a:spcBef>
            </a:pPr>
            <a:r>
              <a:rPr lang="en-US" dirty="0"/>
              <a:t>Incentives:</a:t>
            </a:r>
          </a:p>
          <a:p>
            <a:pPr lvl="1">
              <a:spcBef>
                <a:spcPts val="200"/>
              </a:spcBef>
            </a:pPr>
            <a:r>
              <a:rPr lang="en-US" dirty="0"/>
              <a:t>Journal: raises the credibility/quality/rigor of papers it publishes</a:t>
            </a:r>
          </a:p>
          <a:p>
            <a:pPr lvl="1">
              <a:spcBef>
                <a:spcPts val="200"/>
              </a:spcBef>
            </a:pPr>
            <a:r>
              <a:rPr lang="en-US" dirty="0"/>
              <a:t>Authors: badging indicates additional credibility/quality/rigor of paper</a:t>
            </a:r>
          </a:p>
          <a:p>
            <a:pPr lvl="1">
              <a:spcBef>
                <a:spcPts val="200"/>
              </a:spcBef>
            </a:pPr>
            <a:r>
              <a:rPr lang="en-US" dirty="0"/>
              <a:t>Reviewer: companion publication</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270349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Supercomputing Reproducibility Initiative</a:t>
            </a:r>
          </a:p>
        </p:txBody>
      </p:sp>
      <p:sp>
        <p:nvSpPr>
          <p:cNvPr id="5" name="Content Placeholder 4"/>
          <p:cNvSpPr>
            <a:spLocks noGrp="1"/>
          </p:cNvSpPr>
          <p:nvPr>
            <p:ph sz="quarter" idx="1"/>
          </p:nvPr>
        </p:nvSpPr>
        <p:spPr>
          <a:xfrm>
            <a:off x="365760" y="1141612"/>
            <a:ext cx="11369809" cy="4047778"/>
          </a:xfrm>
        </p:spPr>
        <p:txBody>
          <a:bodyPr/>
          <a:lstStyle/>
          <a:p>
            <a:r>
              <a:rPr lang="en-US" sz="2800" dirty="0"/>
              <a:t>Two appendices: </a:t>
            </a:r>
          </a:p>
          <a:p>
            <a:pPr lvl="1"/>
            <a:r>
              <a:rPr lang="en-US" sz="2400" dirty="0"/>
              <a:t>Artifact description (AD)</a:t>
            </a:r>
          </a:p>
          <a:p>
            <a:pPr lvl="2"/>
            <a:r>
              <a:rPr lang="en-US" sz="2000" dirty="0"/>
              <a:t>Blue print for setting up your computational experiment</a:t>
            </a:r>
          </a:p>
          <a:p>
            <a:pPr lvl="2"/>
            <a:r>
              <a:rPr lang="en-US" sz="2000" dirty="0"/>
              <a:t>Makes it easier to rerun computations in future</a:t>
            </a:r>
          </a:p>
          <a:p>
            <a:pPr lvl="2"/>
            <a:r>
              <a:rPr lang="en-US" sz="2000" dirty="0"/>
              <a:t>AD appendix is </a:t>
            </a:r>
            <a:r>
              <a:rPr lang="en-US" sz="2000" b="1" dirty="0"/>
              <a:t>mandatory</a:t>
            </a:r>
            <a:r>
              <a:rPr lang="en-US" sz="2000" dirty="0"/>
              <a:t> for paper submissions (since SC19)</a:t>
            </a:r>
          </a:p>
          <a:p>
            <a:pPr lvl="2"/>
            <a:r>
              <a:rPr lang="en-US" sz="2000" dirty="0"/>
              <a:t>Largely auto-generated from submission information</a:t>
            </a:r>
          </a:p>
          <a:p>
            <a:pPr lvl="2"/>
            <a:r>
              <a:rPr lang="en-US" sz="2000" dirty="0"/>
              <a:t>For accepted papers, will be evaluated by reviewers</a:t>
            </a:r>
          </a:p>
          <a:p>
            <a:pPr lvl="1"/>
            <a:r>
              <a:rPr lang="en-US" sz="2400" dirty="0"/>
              <a:t>Artifact Evaluation (AE)</a:t>
            </a:r>
          </a:p>
          <a:p>
            <a:pPr lvl="2"/>
            <a:r>
              <a:rPr lang="en-US" sz="2000" dirty="0"/>
              <a:t>Targets “boutique” environments</a:t>
            </a:r>
          </a:p>
          <a:p>
            <a:pPr lvl="2"/>
            <a:r>
              <a:rPr lang="en-US" sz="2000" dirty="0"/>
              <a:t>Improves trustworthiness when re-running hard, impossible</a:t>
            </a:r>
          </a:p>
          <a:p>
            <a:pPr lvl="2"/>
            <a:r>
              <a:rPr lang="en-US" sz="2000" b="1" dirty="0"/>
              <a:t>Remains optional</a:t>
            </a:r>
          </a:p>
          <a:p>
            <a:r>
              <a:rPr lang="en-US" sz="2800" dirty="0"/>
              <a:t>Details: </a:t>
            </a:r>
            <a:r>
              <a:rPr lang="en-US" sz="2400" dirty="0">
                <a:hlinkClick r:id="rId2"/>
              </a:rPr>
              <a:t>https://sc21.supercomputing.org/submit/reproducibility-initiative/</a:t>
            </a:r>
            <a:endParaRPr lang="en-US" sz="2400" dirty="0"/>
          </a:p>
        </p:txBody>
      </p:sp>
    </p:spTree>
    <p:extLst>
      <p:ext uri="{BB962C8B-B14F-4D97-AF65-F5344CB8AC3E}">
        <p14:creationId xmlns:p14="http://schemas.microsoft.com/office/powerpoint/2010/main" val="2302033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192378"/>
            <a:ext cx="11269682" cy="532017"/>
          </a:xfrm>
        </p:spPr>
        <p:txBody>
          <a:bodyPr>
            <a:normAutofit/>
          </a:bodyPr>
          <a:lstStyle/>
          <a:p>
            <a:r>
              <a:rPr lang="en-US" sz="2800" dirty="0"/>
              <a:t>Increasing Attention on Reproducibility</a:t>
            </a:r>
          </a:p>
        </p:txBody>
      </p:sp>
      <p:sp>
        <p:nvSpPr>
          <p:cNvPr id="4" name="Content Placeholder 3"/>
          <p:cNvSpPr>
            <a:spLocks noGrp="1"/>
          </p:cNvSpPr>
          <p:nvPr>
            <p:ph sz="quarter" idx="1"/>
          </p:nvPr>
        </p:nvSpPr>
        <p:spPr>
          <a:xfrm>
            <a:off x="245815" y="868048"/>
            <a:ext cx="11697194" cy="5449160"/>
          </a:xfrm>
        </p:spPr>
        <p:txBody>
          <a:bodyPr>
            <a:normAutofit lnSpcReduction="10000"/>
          </a:bodyPr>
          <a:lstStyle/>
          <a:p>
            <a:r>
              <a:rPr lang="en-US" dirty="0"/>
              <a:t>More publication venues are adding reproducibility </a:t>
            </a:r>
            <a:r>
              <a:rPr lang="en-US" b="1" dirty="0"/>
              <a:t>recognition</a:t>
            </a:r>
            <a:r>
              <a:rPr lang="en-US" dirty="0"/>
              <a:t> or </a:t>
            </a:r>
            <a:r>
              <a:rPr lang="en-US" b="1" dirty="0"/>
              <a:t>requirements</a:t>
            </a:r>
            <a:endParaRPr lang="en-US" sz="2400" dirty="0"/>
          </a:p>
          <a:p>
            <a:r>
              <a:rPr lang="en-US" sz="2400" dirty="0"/>
              <a:t>ACM </a:t>
            </a:r>
            <a:r>
              <a:rPr lang="en-US" sz="2400" strike="sngStrike" dirty="0"/>
              <a:t>Replicated</a:t>
            </a:r>
            <a:r>
              <a:rPr lang="en-US" sz="2400" dirty="0"/>
              <a:t> Reproducible Computational Results (RCR)</a:t>
            </a:r>
          </a:p>
          <a:p>
            <a:pPr lvl="1"/>
            <a:r>
              <a:rPr lang="en-US" sz="2000" dirty="0"/>
              <a:t>ACM TOMS, TOMACS</a:t>
            </a:r>
          </a:p>
          <a:p>
            <a:pPr lvl="1"/>
            <a:r>
              <a:rPr lang="en-US" sz="2000" dirty="0">
                <a:hlinkClick r:id="rId2"/>
              </a:rPr>
              <a:t>http://toms.acm.org/replicated-computational-results.cfm</a:t>
            </a:r>
            <a:r>
              <a:rPr lang="en-US" sz="2000" dirty="0"/>
              <a:t> </a:t>
            </a:r>
          </a:p>
          <a:p>
            <a:r>
              <a:rPr lang="en-US" sz="2400" dirty="0"/>
              <a:t>ACM Badging</a:t>
            </a:r>
          </a:p>
          <a:p>
            <a:pPr lvl="1"/>
            <a:r>
              <a:rPr lang="en-US" dirty="0"/>
              <a:t>Functional, reusable, available, replicated, reproduced</a:t>
            </a:r>
          </a:p>
          <a:p>
            <a:pPr lvl="1"/>
            <a:r>
              <a:rPr lang="en-US" sz="2000" dirty="0">
                <a:hlinkClick r:id="rId3"/>
              </a:rPr>
              <a:t>https://www.acm.org/publications/policies/artifact-review-badging</a:t>
            </a:r>
            <a:r>
              <a:rPr lang="en-US" sz="2000" dirty="0"/>
              <a:t> </a:t>
            </a:r>
          </a:p>
          <a:p>
            <a:r>
              <a:rPr lang="en-US" sz="2400" dirty="0"/>
              <a:t>These conferences have artifact evaluation appendices:</a:t>
            </a:r>
          </a:p>
          <a:p>
            <a:pPr lvl="1"/>
            <a:r>
              <a:rPr lang="en-US" sz="2000" dirty="0"/>
              <a:t>CGO, </a:t>
            </a:r>
            <a:r>
              <a:rPr lang="en-US" sz="2000" dirty="0" err="1"/>
              <a:t>PPoPP</a:t>
            </a:r>
            <a:r>
              <a:rPr lang="en-US" sz="2000" dirty="0"/>
              <a:t>, PACT, RTSS and SC</a:t>
            </a:r>
          </a:p>
          <a:p>
            <a:pPr lvl="1"/>
            <a:r>
              <a:rPr lang="en-US" sz="2000" dirty="0">
                <a:hlinkClick r:id="rId4"/>
              </a:rPr>
              <a:t>http://fursin.net/reproducibility.html</a:t>
            </a:r>
            <a:endParaRPr lang="en-US" sz="2000" dirty="0"/>
          </a:p>
          <a:p>
            <a:r>
              <a:rPr lang="en-US" sz="2400" dirty="0"/>
              <a:t>NISO Committee on Reproducibility and Badging</a:t>
            </a:r>
          </a:p>
          <a:p>
            <a:pPr lvl="1"/>
            <a:r>
              <a:rPr lang="en-US" sz="2000" dirty="0">
                <a:hlinkClick r:id="rId5"/>
              </a:rPr>
              <a:t>https://www.niso.org/niso-io/2019/01/new-niso-project-badging-scheme-reproducibility-computational-and-computing</a:t>
            </a:r>
            <a:r>
              <a:rPr lang="en-US" sz="2000" dirty="0"/>
              <a:t> </a:t>
            </a:r>
          </a:p>
          <a:p>
            <a:pPr lvl="1"/>
            <a:r>
              <a:rPr lang="en-US" sz="2000" dirty="0"/>
              <a:t>Publishers: ACM, IEEE, </a:t>
            </a:r>
            <a:r>
              <a:rPr lang="en-US" sz="2000" dirty="0" err="1"/>
              <a:t>figshare</a:t>
            </a:r>
            <a:r>
              <a:rPr lang="en-US" sz="2000" dirty="0"/>
              <a:t>, STM, Reed Elsevier, Springer Nature</a:t>
            </a:r>
          </a:p>
        </p:txBody>
      </p:sp>
    </p:spTree>
    <p:extLst>
      <p:ext uri="{BB962C8B-B14F-4D97-AF65-F5344CB8AC3E}">
        <p14:creationId xmlns:p14="http://schemas.microsoft.com/office/powerpoint/2010/main" val="2234428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965-E79F-44B4-A39C-8E649221CB42}"/>
              </a:ext>
            </a:extLst>
          </p:cNvPr>
          <p:cNvSpPr>
            <a:spLocks noGrp="1"/>
          </p:cNvSpPr>
          <p:nvPr>
            <p:ph type="title"/>
          </p:nvPr>
        </p:nvSpPr>
        <p:spPr/>
        <p:txBody>
          <a:bodyPr/>
          <a:lstStyle/>
          <a:p>
            <a:r>
              <a:rPr lang="en-US" dirty="0"/>
              <a:t>Creating a Virtuous Cycle</a:t>
            </a:r>
          </a:p>
        </p:txBody>
      </p:sp>
      <p:grpSp>
        <p:nvGrpSpPr>
          <p:cNvPr id="4" name="Group 3">
            <a:extLst>
              <a:ext uri="{FF2B5EF4-FFF2-40B4-BE49-F238E27FC236}">
                <a16:creationId xmlns:a16="http://schemas.microsoft.com/office/drawing/2014/main" id="{CE5759C4-D92E-49A7-BB12-714A55D85744}"/>
              </a:ext>
            </a:extLst>
          </p:cNvPr>
          <p:cNvGrpSpPr/>
          <p:nvPr/>
        </p:nvGrpSpPr>
        <p:grpSpPr>
          <a:xfrm>
            <a:off x="2006797" y="1397349"/>
            <a:ext cx="8175230" cy="3180436"/>
            <a:chOff x="1797837" y="1338521"/>
            <a:chExt cx="8175230" cy="3180436"/>
          </a:xfrm>
        </p:grpSpPr>
        <p:grpSp>
          <p:nvGrpSpPr>
            <p:cNvPr id="5" name="Group 4">
              <a:extLst>
                <a:ext uri="{FF2B5EF4-FFF2-40B4-BE49-F238E27FC236}">
                  <a16:creationId xmlns:a16="http://schemas.microsoft.com/office/drawing/2014/main" id="{AF6710C9-75BD-431D-8747-F1FF796B57CC}"/>
                </a:ext>
              </a:extLst>
            </p:cNvPr>
            <p:cNvGrpSpPr/>
            <p:nvPr/>
          </p:nvGrpSpPr>
          <p:grpSpPr>
            <a:xfrm>
              <a:off x="1797837" y="1424300"/>
              <a:ext cx="8175230" cy="2917800"/>
              <a:chOff x="-137156" y="1484784"/>
              <a:chExt cx="8175230" cy="2448272"/>
            </a:xfrm>
          </p:grpSpPr>
          <p:sp>
            <p:nvSpPr>
              <p:cNvPr id="8" name="TextBox 7">
                <a:extLst>
                  <a:ext uri="{FF2B5EF4-FFF2-40B4-BE49-F238E27FC236}">
                    <a16:creationId xmlns:a16="http://schemas.microsoft.com/office/drawing/2014/main" id="{9233EEBB-45F6-4284-8DB0-2332004FE856}"/>
                  </a:ext>
                </a:extLst>
              </p:cNvPr>
              <p:cNvSpPr txBox="1"/>
              <p:nvPr/>
            </p:nvSpPr>
            <p:spPr>
              <a:xfrm>
                <a:off x="-137156" y="2189647"/>
                <a:ext cx="4146622"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Transparency &amp; Reproducibility Requirements</a:t>
                </a:r>
              </a:p>
            </p:txBody>
          </p:sp>
          <p:sp>
            <p:nvSpPr>
              <p:cNvPr id="9" name="TextBox 8">
                <a:extLst>
                  <a:ext uri="{FF2B5EF4-FFF2-40B4-BE49-F238E27FC236}">
                    <a16:creationId xmlns:a16="http://schemas.microsoft.com/office/drawing/2014/main" id="{A76FF3AE-6623-44CA-BBF0-97AEF646A834}"/>
                  </a:ext>
                </a:extLst>
              </p:cNvPr>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a:extLst>
                  <a:ext uri="{FF2B5EF4-FFF2-40B4-BE49-F238E27FC236}">
                    <a16:creationId xmlns:a16="http://schemas.microsoft.com/office/drawing/2014/main" id="{9A71D3B7-6562-44DD-9DE3-28DBA3A2DB10}"/>
                  </a:ext>
                </a:extLst>
              </p:cNvPr>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a:extLst>
                  <a:ext uri="{FF2B5EF4-FFF2-40B4-BE49-F238E27FC236}">
                    <a16:creationId xmlns:a16="http://schemas.microsoft.com/office/drawing/2014/main" id="{21D35C56-E823-48E4-92DA-38D50FF66FAE}"/>
                  </a:ext>
                </a:extLst>
              </p:cNvPr>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6" name="TextBox 5">
              <a:extLst>
                <a:ext uri="{FF2B5EF4-FFF2-40B4-BE49-F238E27FC236}">
                  <a16:creationId xmlns:a16="http://schemas.microsoft.com/office/drawing/2014/main" id="{A81BA48B-6325-4CBC-B559-E0192521681A}"/>
                </a:ext>
              </a:extLst>
            </p:cNvPr>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Demand</a:t>
              </a:r>
            </a:p>
          </p:txBody>
        </p:sp>
        <p:sp>
          <p:nvSpPr>
            <p:cNvPr id="7" name="TextBox 6">
              <a:extLst>
                <a:ext uri="{FF2B5EF4-FFF2-40B4-BE49-F238E27FC236}">
                  <a16:creationId xmlns:a16="http://schemas.microsoft.com/office/drawing/2014/main" id="{DF475E8D-E6D2-40F1-AAB5-D8B36E80E464}"/>
                </a:ext>
              </a:extLst>
            </p:cNvPr>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12" name="TextBox 11">
            <a:extLst>
              <a:ext uri="{FF2B5EF4-FFF2-40B4-BE49-F238E27FC236}">
                <a16:creationId xmlns:a16="http://schemas.microsoft.com/office/drawing/2014/main" id="{032EAD61-7EFB-47AE-873C-025999D4C9B1}"/>
              </a:ext>
            </a:extLst>
          </p:cNvPr>
          <p:cNvSpPr txBox="1"/>
          <p:nvPr/>
        </p:nvSpPr>
        <p:spPr>
          <a:xfrm>
            <a:off x="2158571" y="5096357"/>
            <a:ext cx="7871682" cy="849463"/>
          </a:xfrm>
          <a:prstGeom prst="rect">
            <a:avLst/>
          </a:prstGeom>
          <a:noFill/>
        </p:spPr>
        <p:txBody>
          <a:bodyPr wrap="square" lIns="118872" tIns="91440" rIns="118872" bIns="91440" rtlCol="0" anchor="ctr" anchorCtr="0">
            <a:spAutoFit/>
          </a:bodyPr>
          <a:lstStyle/>
          <a:p>
            <a:pPr algn="ctr">
              <a:lnSpc>
                <a:spcPct val="90000"/>
              </a:lnSpc>
            </a:pPr>
            <a:r>
              <a:rPr lang="en-US" sz="2400" dirty="0"/>
              <a:t>Reproducibility is, ultimately, based on good </a:t>
            </a:r>
            <a:r>
              <a:rPr lang="en-US" sz="2400" u="sng" dirty="0"/>
              <a:t>software development practices</a:t>
            </a:r>
            <a:r>
              <a:rPr lang="en-US" sz="2400" dirty="0"/>
              <a:t> and good </a:t>
            </a:r>
            <a:r>
              <a:rPr lang="en-US" sz="2400" u="sng" dirty="0"/>
              <a:t>experimental practices</a:t>
            </a:r>
          </a:p>
        </p:txBody>
      </p:sp>
    </p:spTree>
    <p:extLst>
      <p:ext uri="{BB962C8B-B14F-4D97-AF65-F5344CB8AC3E}">
        <p14:creationId xmlns:p14="http://schemas.microsoft.com/office/powerpoint/2010/main" val="2799658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13D42-1E32-4360-831C-476DFE27273F}"/>
              </a:ext>
            </a:extLst>
          </p:cNvPr>
          <p:cNvSpPr>
            <a:spLocks noGrp="1"/>
          </p:cNvSpPr>
          <p:nvPr>
            <p:ph type="title"/>
          </p:nvPr>
        </p:nvSpPr>
        <p:spPr/>
        <p:txBody>
          <a:bodyPr/>
          <a:lstStyle/>
          <a:p>
            <a:r>
              <a:rPr lang="en-US" dirty="0"/>
              <a:t>How to Improve Reproducibility</a:t>
            </a:r>
          </a:p>
        </p:txBody>
      </p:sp>
    </p:spTree>
    <p:extLst>
      <p:ext uri="{BB962C8B-B14F-4D97-AF65-F5344CB8AC3E}">
        <p14:creationId xmlns:p14="http://schemas.microsoft.com/office/powerpoint/2010/main" val="118018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David M. Rogers, Better Scientific Software tutorial, in ISC High Performance, online, 2021. DOI: </a:t>
            </a:r>
            <a:r>
              <a:rPr lang="en-US" sz="1600" b="1" dirty="0">
                <a:hlinkClick r:id="rId4"/>
              </a:rPr>
              <a:t>10.6084/m9.figshare.14642520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001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38994" cy="914400"/>
          </a:xfrm>
        </p:spPr>
        <p:txBody>
          <a:bodyPr/>
          <a:lstStyle/>
          <a:p>
            <a:r>
              <a:rPr lang="en-US" dirty="0"/>
              <a:t>Strategies for Improving Reproducibility </a:t>
            </a:r>
            <a:r>
              <a:rPr lang="en-US" i="1" u="sng" dirty="0"/>
              <a:t>During</a:t>
            </a:r>
            <a:r>
              <a:rPr lang="en-US" u="sng" dirty="0"/>
              <a:t> Development</a:t>
            </a:r>
            <a:r>
              <a:rPr lang="en-US" dirty="0"/>
              <a:t> (1/2)</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445055"/>
            <a:ext cx="11369809" cy="4047778"/>
          </a:xfrm>
        </p:spPr>
        <p:txBody>
          <a:bodyPr/>
          <a:lstStyle/>
          <a:p>
            <a:r>
              <a:rPr lang="en-US" b="1" dirty="0">
                <a:solidFill>
                  <a:schemeClr val="tx2"/>
                </a:solidFill>
              </a:rPr>
              <a:t>Solid versioning practices are fundamental to reproducibility</a:t>
            </a:r>
          </a:p>
          <a:p>
            <a:r>
              <a:rPr lang="en-US" dirty="0"/>
              <a:t>Version control of code, documentation, and other artifacts</a:t>
            </a:r>
          </a:p>
          <a:p>
            <a:pPr lvl="1"/>
            <a:r>
              <a:rPr lang="en-US" dirty="0"/>
              <a:t>Frequent commits (perhaps to a separate development branch) </a:t>
            </a:r>
          </a:p>
          <a:p>
            <a:r>
              <a:rPr lang="en-US" dirty="0"/>
              <a:t>Provide versioning information in key output(s)</a:t>
            </a:r>
          </a:p>
          <a:p>
            <a:pPr lvl="1"/>
            <a:r>
              <a:rPr lang="en-US" dirty="0"/>
              <a:t>Version numbers (i.e., semantic versioning) are useful, but when do you increment them?</a:t>
            </a:r>
          </a:p>
          <a:p>
            <a:pPr lvl="1"/>
            <a:r>
              <a:rPr lang="en-US" dirty="0"/>
              <a:t>Automatic identifiers (i.e., git commit hash) are less ambiguous, but may not be as meaningful</a:t>
            </a:r>
          </a:p>
          <a:p>
            <a:pPr lvl="1"/>
            <a:r>
              <a:rPr lang="en-US" dirty="0"/>
              <a:t>Is the code you’re building modified from the version in the repository? </a:t>
            </a:r>
            <a:r>
              <a:rPr lang="en-US" i="1" dirty="0"/>
              <a:t>(Not often done in practice)</a:t>
            </a:r>
          </a:p>
          <a:p>
            <a:r>
              <a:rPr lang="en-US" dirty="0"/>
              <a:t>Maintaining documentation (and other artifacts) in sync with code</a:t>
            </a:r>
          </a:p>
          <a:p>
            <a:pPr lvl="1"/>
            <a:r>
              <a:rPr lang="en-US" dirty="0"/>
              <a:t>You’ll forget</a:t>
            </a:r>
          </a:p>
          <a:p>
            <a:pPr lvl="1"/>
            <a:r>
              <a:rPr lang="en-US" dirty="0"/>
              <a:t>Or you won’t have (make) time to go back to it</a:t>
            </a:r>
          </a:p>
        </p:txBody>
      </p:sp>
    </p:spTree>
    <p:extLst>
      <p:ext uri="{BB962C8B-B14F-4D97-AF65-F5344CB8AC3E}">
        <p14:creationId xmlns:p14="http://schemas.microsoft.com/office/powerpoint/2010/main" val="993821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(2/2)</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Build in quality from the start</a:t>
            </a:r>
          </a:p>
          <a:p>
            <a:r>
              <a:rPr lang="en-US" dirty="0"/>
              <a:t>Define and follow coding standards</a:t>
            </a:r>
          </a:p>
          <a:p>
            <a:pPr lvl="1">
              <a:spcBef>
                <a:spcPts val="200"/>
              </a:spcBef>
            </a:pPr>
            <a:r>
              <a:rPr lang="en-US" dirty="0"/>
              <a:t>Not just code style</a:t>
            </a:r>
          </a:p>
          <a:p>
            <a:pPr lvl="1">
              <a:spcBef>
                <a:spcPts val="200"/>
              </a:spcBef>
            </a:pPr>
            <a:r>
              <a:rPr lang="en-US" dirty="0"/>
              <a:t>Expectations for kinds and extent of documentation, types and rigor of tests</a:t>
            </a:r>
          </a:p>
          <a:p>
            <a:r>
              <a:rPr lang="en-US" dirty="0"/>
              <a:t>Develop tests as you code</a:t>
            </a:r>
          </a:p>
          <a:p>
            <a:pPr lvl="1">
              <a:spcBef>
                <a:spcPts val="200"/>
              </a:spcBef>
            </a:pPr>
            <a:r>
              <a:rPr lang="en-US" dirty="0"/>
              <a:t>Write tests while the code is fresh in your mind</a:t>
            </a:r>
          </a:p>
          <a:p>
            <a:pPr lvl="1">
              <a:spcBef>
                <a:spcPts val="200"/>
              </a:spcBef>
            </a:pPr>
            <a:r>
              <a:rPr lang="en-US" dirty="0"/>
              <a:t>Test Driven Development (TDD) means write tests before code, then code to pass the tests</a:t>
            </a:r>
          </a:p>
          <a:p>
            <a:r>
              <a:rPr lang="en-US" dirty="0"/>
              <a:t>Require increasingly rigorous testing as the code becomes more “public”</a:t>
            </a:r>
          </a:p>
          <a:p>
            <a:pPr lvl="1">
              <a:spcBef>
                <a:spcPts val="200"/>
              </a:spcBef>
            </a:pPr>
            <a:r>
              <a:rPr lang="en-US" dirty="0"/>
              <a:t>Testing has costs, need to balance level of risk against cost of creating and executing tests</a:t>
            </a:r>
          </a:p>
          <a:p>
            <a:pPr lvl="1">
              <a:spcBef>
                <a:spcPts val="200"/>
              </a:spcBef>
            </a:pPr>
            <a:r>
              <a:rPr lang="en-US" dirty="0"/>
              <a:t>Also think about frequency of tests at different levels of cost (c.f. continuous integration)</a:t>
            </a:r>
          </a:p>
          <a:p>
            <a:r>
              <a:rPr lang="en-US" dirty="0"/>
              <a:t>Practice peer code review</a:t>
            </a:r>
          </a:p>
          <a:p>
            <a:pPr lvl="1">
              <a:spcBef>
                <a:spcPts val="200"/>
              </a:spcBef>
            </a:pPr>
            <a:r>
              <a:rPr lang="en-US" dirty="0"/>
              <a:t>Per commit – should meet standards, </a:t>
            </a:r>
            <a:r>
              <a:rPr lang="en-US" i="1" dirty="0"/>
              <a:t>and</a:t>
            </a:r>
            <a:r>
              <a:rPr lang="en-US" dirty="0"/>
              <a:t> be understood and judged correct by reviewer</a:t>
            </a:r>
          </a:p>
          <a:p>
            <a:pPr lvl="1">
              <a:spcBef>
                <a:spcPts val="200"/>
              </a:spcBef>
            </a:pPr>
            <a:r>
              <a:rPr lang="en-US" dirty="0"/>
              <a:t>Pair experienced reviewers with less experienced coders to help ensure quality</a:t>
            </a:r>
          </a:p>
          <a:p>
            <a:pPr lvl="1">
              <a:spcBef>
                <a:spcPts val="200"/>
              </a:spcBef>
            </a:pPr>
            <a:r>
              <a:rPr lang="en-US" dirty="0"/>
              <a:t>Retrospective if you have a lot of existing unreviewed code</a:t>
            </a:r>
          </a:p>
        </p:txBody>
      </p:sp>
    </p:spTree>
    <p:extLst>
      <p:ext uri="{BB962C8B-B14F-4D97-AF65-F5344CB8AC3E}">
        <p14:creationId xmlns:p14="http://schemas.microsoft.com/office/powerpoint/2010/main" val="1828586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Development</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19426"/>
            <a:ext cx="11369809" cy="4047778"/>
          </a:xfrm>
        </p:spPr>
        <p:txBody>
          <a:bodyPr/>
          <a:lstStyle/>
          <a:p>
            <a:r>
              <a:rPr lang="en-US" sz="2000" b="1" dirty="0">
                <a:solidFill>
                  <a:schemeClr val="tx2"/>
                </a:solidFill>
              </a:rPr>
              <a:t>Testing, testing, and more testing!</a:t>
            </a:r>
          </a:p>
          <a:p>
            <a:r>
              <a:rPr lang="en-US" sz="2000" dirty="0"/>
              <a:t>Add “regression tests”</a:t>
            </a:r>
          </a:p>
          <a:p>
            <a:pPr lvl="1">
              <a:spcBef>
                <a:spcPts val="200"/>
              </a:spcBef>
            </a:pPr>
            <a:r>
              <a:rPr lang="en-US" sz="1800" dirty="0"/>
              <a:t>If you fix a bug, add a test to make sure that bug doesn’t creep back in</a:t>
            </a:r>
          </a:p>
          <a:p>
            <a:r>
              <a:rPr lang="en-US" sz="2000" dirty="0"/>
              <a:t>Add more tests</a:t>
            </a:r>
          </a:p>
          <a:p>
            <a:pPr lvl="1">
              <a:spcBef>
                <a:spcPts val="200"/>
              </a:spcBef>
            </a:pPr>
            <a:r>
              <a:rPr lang="en-US" sz="1800" dirty="0"/>
              <a:t>Be creative</a:t>
            </a:r>
          </a:p>
          <a:p>
            <a:pPr lvl="1">
              <a:spcBef>
                <a:spcPts val="200"/>
              </a:spcBef>
            </a:pPr>
            <a:r>
              <a:rPr lang="en-US" sz="1800" dirty="0"/>
              <a:t>Think about common cases, then corner cases</a:t>
            </a:r>
          </a:p>
          <a:p>
            <a:pPr lvl="1">
              <a:spcBef>
                <a:spcPts val="200"/>
              </a:spcBef>
            </a:pPr>
            <a:r>
              <a:rPr lang="en-US" sz="1800" dirty="0"/>
              <a:t>Think about misuse (unintentional or intentional)</a:t>
            </a:r>
          </a:p>
          <a:p>
            <a:pPr lvl="1">
              <a:spcBef>
                <a:spcPts val="200"/>
              </a:spcBef>
            </a:pPr>
            <a:r>
              <a:rPr lang="en-US" sz="1800" dirty="0"/>
              <a:t>Think about synthetic tests with synthetic data</a:t>
            </a:r>
          </a:p>
          <a:p>
            <a:pPr lvl="1">
              <a:spcBef>
                <a:spcPts val="200"/>
              </a:spcBef>
            </a:pPr>
            <a:r>
              <a:rPr lang="en-US" sz="1800" dirty="0"/>
              <a:t>Think about low-cost tests that can be “always on” (even if they’re not so stringent)</a:t>
            </a:r>
          </a:p>
          <a:p>
            <a:pPr lvl="1">
              <a:spcBef>
                <a:spcPts val="200"/>
              </a:spcBef>
            </a:pPr>
            <a:r>
              <a:rPr lang="en-US" sz="1800" dirty="0"/>
              <a:t>Can you detect silent data corruption?</a:t>
            </a:r>
          </a:p>
          <a:p>
            <a:r>
              <a:rPr lang="en-US" sz="2000" dirty="0"/>
              <a:t>Test your tests!</a:t>
            </a:r>
          </a:p>
          <a:p>
            <a:pPr lvl="1">
              <a:spcBef>
                <a:spcPts val="200"/>
              </a:spcBef>
            </a:pPr>
            <a:r>
              <a:rPr lang="en-US" sz="1800" dirty="0"/>
              <a:t>Make sure tests fail when they’re supposed to!</a:t>
            </a:r>
          </a:p>
          <a:p>
            <a:r>
              <a:rPr lang="en-US" sz="2000" dirty="0"/>
              <a:t>Thoroughly verify the code</a:t>
            </a:r>
          </a:p>
          <a:p>
            <a:pPr lvl="1">
              <a:spcBef>
                <a:spcPts val="200"/>
              </a:spcBef>
            </a:pPr>
            <a:r>
              <a:rPr lang="en-US" sz="1800" dirty="0"/>
              <a:t>Does the code do what you intended it to do?</a:t>
            </a:r>
          </a:p>
          <a:p>
            <a:pPr lvl="1">
              <a:spcBef>
                <a:spcPts val="200"/>
              </a:spcBef>
            </a:pPr>
            <a:r>
              <a:rPr lang="en-US" sz="1800" dirty="0"/>
              <a:t>On all relevant platforms (compilers, hardware, etc.)</a:t>
            </a:r>
          </a:p>
          <a:p>
            <a:r>
              <a:rPr lang="en-US" sz="2000" dirty="0"/>
              <a:t>Test regularly</a:t>
            </a:r>
          </a:p>
          <a:p>
            <a:pPr lvl="1">
              <a:spcBef>
                <a:spcPts val="200"/>
              </a:spcBef>
            </a:pPr>
            <a:r>
              <a:rPr lang="en-US" sz="1800" dirty="0"/>
              <a:t>To identify and document where changes to the underlying </a:t>
            </a:r>
            <a:br>
              <a:rPr lang="en-US" sz="1800" dirty="0"/>
            </a:br>
            <a:r>
              <a:rPr lang="en-US" sz="1800" dirty="0"/>
              <a:t>platform change code behavior/results</a:t>
            </a:r>
          </a:p>
        </p:txBody>
      </p:sp>
    </p:spTree>
    <p:extLst>
      <p:ext uri="{BB962C8B-B14F-4D97-AF65-F5344CB8AC3E}">
        <p14:creationId xmlns:p14="http://schemas.microsoft.com/office/powerpoint/2010/main" val="1368771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7E71-12B3-4F18-9845-F2C5400A7D80}"/>
              </a:ext>
            </a:extLst>
          </p:cNvPr>
          <p:cNvSpPr>
            <a:spLocks noGrp="1"/>
          </p:cNvSpPr>
          <p:nvPr>
            <p:ph type="title"/>
          </p:nvPr>
        </p:nvSpPr>
        <p:spPr/>
        <p:txBody>
          <a:bodyPr/>
          <a:lstStyle/>
          <a:p>
            <a:r>
              <a:rPr lang="en-US" dirty="0"/>
              <a:t>Digression – “Physics” (or Math)-Based Testing Strategies</a:t>
            </a:r>
          </a:p>
        </p:txBody>
      </p:sp>
      <p:sp>
        <p:nvSpPr>
          <p:cNvPr id="3" name="Content Placeholder 2">
            <a:extLst>
              <a:ext uri="{FF2B5EF4-FFF2-40B4-BE49-F238E27FC236}">
                <a16:creationId xmlns:a16="http://schemas.microsoft.com/office/drawing/2014/main" id="{A5DD7266-4F2C-433C-9206-C4C7FDCEE701}"/>
              </a:ext>
            </a:extLst>
          </p:cNvPr>
          <p:cNvSpPr>
            <a:spLocks noGrp="1"/>
          </p:cNvSpPr>
          <p:nvPr>
            <p:ph idx="1"/>
          </p:nvPr>
        </p:nvSpPr>
        <p:spPr>
          <a:xfrm>
            <a:off x="365760" y="1340125"/>
            <a:ext cx="11369809" cy="4047778"/>
          </a:xfrm>
        </p:spPr>
        <p:txBody>
          <a:bodyPr/>
          <a:lstStyle/>
          <a:p>
            <a:r>
              <a:rPr lang="en-US" b="1" dirty="0">
                <a:solidFill>
                  <a:schemeClr val="tx2"/>
                </a:solidFill>
              </a:rPr>
              <a:t>Use what you know (or can construct) about the model you’re studying to test its implementation</a:t>
            </a:r>
          </a:p>
          <a:p>
            <a:r>
              <a:rPr lang="en-US" dirty="0"/>
              <a:t>Synthetic operators with known properties</a:t>
            </a:r>
          </a:p>
          <a:p>
            <a:pPr lvl="1"/>
            <a:r>
              <a:rPr lang="en-US" dirty="0"/>
              <a:t>Spectrum (huge diagonals)</a:t>
            </a:r>
          </a:p>
          <a:p>
            <a:pPr lvl="1"/>
            <a:r>
              <a:rPr lang="en-US" dirty="0"/>
              <a:t>Rank (by construction)</a:t>
            </a:r>
          </a:p>
          <a:p>
            <a:r>
              <a:rPr lang="en-US" dirty="0"/>
              <a:t>Invariance principles</a:t>
            </a:r>
          </a:p>
          <a:p>
            <a:pPr lvl="1"/>
            <a:r>
              <a:rPr lang="en-US" dirty="0"/>
              <a:t>Translational, rotational, etc.</a:t>
            </a:r>
          </a:p>
          <a:p>
            <a:pPr lvl="1"/>
            <a:r>
              <a:rPr lang="en-US" dirty="0"/>
              <a:t>Physical symmetries</a:t>
            </a:r>
          </a:p>
          <a:p>
            <a:pPr lvl="1"/>
            <a:r>
              <a:rPr lang="en-US" dirty="0"/>
              <a:t>Mathematical symmetries</a:t>
            </a:r>
          </a:p>
          <a:p>
            <a:r>
              <a:rPr lang="en-US" dirty="0"/>
              <a:t>Conservation rules</a:t>
            </a:r>
          </a:p>
          <a:p>
            <a:pPr lvl="1"/>
            <a:r>
              <a:rPr lang="en-US" dirty="0"/>
              <a:t>Fluxes, energy, mass, etc.</a:t>
            </a:r>
          </a:p>
          <a:p>
            <a:r>
              <a:rPr lang="en-US" dirty="0"/>
              <a:t>…</a:t>
            </a:r>
          </a:p>
        </p:txBody>
      </p:sp>
    </p:spTree>
    <p:extLst>
      <p:ext uri="{BB962C8B-B14F-4D97-AF65-F5344CB8AC3E}">
        <p14:creationId xmlns:p14="http://schemas.microsoft.com/office/powerpoint/2010/main" val="4136283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740C-7926-4693-996F-58F53886A80C}"/>
              </a:ext>
            </a:extLst>
          </p:cNvPr>
          <p:cNvSpPr>
            <a:spLocks noGrp="1"/>
          </p:cNvSpPr>
          <p:nvPr>
            <p:ph type="title"/>
          </p:nvPr>
        </p:nvSpPr>
        <p:spPr/>
        <p:txBody>
          <a:bodyPr/>
          <a:lstStyle/>
          <a:p>
            <a:r>
              <a:rPr lang="en-US" dirty="0"/>
              <a:t>Digression – Design by Contract Programming</a:t>
            </a:r>
          </a:p>
        </p:txBody>
      </p:sp>
      <p:sp>
        <p:nvSpPr>
          <p:cNvPr id="3" name="Content Placeholder 2">
            <a:extLst>
              <a:ext uri="{FF2B5EF4-FFF2-40B4-BE49-F238E27FC236}">
                <a16:creationId xmlns:a16="http://schemas.microsoft.com/office/drawing/2014/main" id="{86DB796C-B083-44C4-8467-DE5160CD2C5D}"/>
              </a:ext>
            </a:extLst>
          </p:cNvPr>
          <p:cNvSpPr>
            <a:spLocks noGrp="1"/>
          </p:cNvSpPr>
          <p:nvPr>
            <p:ph idx="1"/>
          </p:nvPr>
        </p:nvSpPr>
        <p:spPr>
          <a:xfrm>
            <a:off x="365760" y="1079194"/>
            <a:ext cx="11369809" cy="4047778"/>
          </a:xfrm>
        </p:spPr>
        <p:txBody>
          <a:bodyPr/>
          <a:lstStyle/>
          <a:p>
            <a:r>
              <a:rPr lang="en-US" b="1" dirty="0">
                <a:solidFill>
                  <a:schemeClr val="tx2"/>
                </a:solidFill>
              </a:rPr>
              <a:t>Building testing into your routines </a:t>
            </a:r>
          </a:p>
          <a:p>
            <a:pPr lvl="1">
              <a:spcBef>
                <a:spcPts val="200"/>
              </a:spcBef>
            </a:pPr>
            <a:r>
              <a:rPr lang="en-US" b="1" dirty="0">
                <a:solidFill>
                  <a:schemeClr val="tx2"/>
                </a:solidFill>
              </a:rPr>
              <a:t>To complement, </a:t>
            </a:r>
            <a:r>
              <a:rPr lang="en-US" b="1" i="1" dirty="0">
                <a:solidFill>
                  <a:schemeClr val="tx2"/>
                </a:solidFill>
              </a:rPr>
              <a:t>not replace</a:t>
            </a:r>
            <a:r>
              <a:rPr lang="en-US" b="1" dirty="0">
                <a:solidFill>
                  <a:schemeClr val="tx2"/>
                </a:solidFill>
              </a:rPr>
              <a:t>, other testing</a:t>
            </a:r>
          </a:p>
          <a:p>
            <a:r>
              <a:rPr lang="en-US" dirty="0"/>
              <a:t>The interface to a routine can be thought of as a contract between </a:t>
            </a:r>
            <a:r>
              <a:rPr lang="en-US" i="1" dirty="0"/>
              <a:t>caller</a:t>
            </a:r>
            <a:r>
              <a:rPr lang="en-US" dirty="0"/>
              <a:t> and the </a:t>
            </a:r>
            <a:r>
              <a:rPr lang="en-US" i="1" dirty="0" err="1"/>
              <a:t>callee</a:t>
            </a:r>
            <a:r>
              <a:rPr lang="en-US" i="1" dirty="0"/>
              <a:t> </a:t>
            </a:r>
            <a:r>
              <a:rPr lang="en-US" dirty="0"/>
              <a:t>(the routine)</a:t>
            </a:r>
          </a:p>
          <a:p>
            <a:pPr lvl="1">
              <a:spcBef>
                <a:spcPts val="200"/>
              </a:spcBef>
            </a:pPr>
            <a:r>
              <a:rPr lang="en-US" dirty="0"/>
              <a:t>What does the routine expect on input?		</a:t>
            </a:r>
            <a:r>
              <a:rPr lang="en-US" b="1" dirty="0"/>
              <a:t>preconditions</a:t>
            </a:r>
          </a:p>
          <a:p>
            <a:pPr lvl="1">
              <a:spcBef>
                <a:spcPts val="200"/>
              </a:spcBef>
            </a:pPr>
            <a:r>
              <a:rPr lang="en-US" dirty="0"/>
              <a:t>What does the routine guarantee at completion?	</a:t>
            </a:r>
            <a:r>
              <a:rPr lang="en-US" b="1" dirty="0"/>
              <a:t>postconditions</a:t>
            </a:r>
          </a:p>
          <a:p>
            <a:pPr lvl="1">
              <a:spcBef>
                <a:spcPts val="200"/>
              </a:spcBef>
            </a:pPr>
            <a:r>
              <a:rPr lang="en-US" dirty="0"/>
              <a:t>What does the routine leave unchanged?		</a:t>
            </a:r>
            <a:r>
              <a:rPr lang="en-US" b="1" dirty="0"/>
              <a:t>invariants</a:t>
            </a:r>
          </a:p>
          <a:p>
            <a:r>
              <a:rPr lang="en-US" dirty="0"/>
              <a:t>Given valid inputs (preconditions satisfied) a routine should guarantee valid outputs (postconditions satisfied, invariants maintained)</a:t>
            </a:r>
          </a:p>
          <a:p>
            <a:pPr lvl="1">
              <a:spcBef>
                <a:spcPts val="200"/>
              </a:spcBef>
            </a:pPr>
            <a:r>
              <a:rPr lang="en-US" dirty="0"/>
              <a:t>If the preconditions are not satisfied, the routine should return an error</a:t>
            </a:r>
          </a:p>
          <a:p>
            <a:pPr lvl="1">
              <a:spcBef>
                <a:spcPts val="200"/>
              </a:spcBef>
            </a:pPr>
            <a:r>
              <a:rPr lang="en-US" dirty="0"/>
              <a:t>Emphasize low-costs tests that can be always-on</a:t>
            </a:r>
          </a:p>
          <a:p>
            <a:pPr lvl="1">
              <a:spcBef>
                <a:spcPts val="200"/>
              </a:spcBef>
            </a:pPr>
            <a:r>
              <a:rPr lang="en-US" dirty="0"/>
              <a:t>May need to be able to switch enforcement of expensive tests on/off (but try not to!)</a:t>
            </a:r>
          </a:p>
          <a:p>
            <a:r>
              <a:rPr lang="en-US" dirty="0"/>
              <a:t>Making the contract explicit facilitates correct use of routines</a:t>
            </a:r>
          </a:p>
          <a:p>
            <a:pPr lvl="1">
              <a:spcBef>
                <a:spcPts val="200"/>
              </a:spcBef>
            </a:pPr>
            <a:r>
              <a:rPr lang="en-US" dirty="0"/>
              <a:t>Especially when routine is reused in another context</a:t>
            </a:r>
          </a:p>
          <a:p>
            <a:pPr lvl="1">
              <a:spcBef>
                <a:spcPts val="200"/>
              </a:spcBef>
            </a:pPr>
            <a:r>
              <a:rPr lang="en-US" dirty="0"/>
              <a:t>Especially by those not intimately familiar with them</a:t>
            </a:r>
          </a:p>
        </p:txBody>
      </p:sp>
    </p:spTree>
    <p:extLst>
      <p:ext uri="{BB962C8B-B14F-4D97-AF65-F5344CB8AC3E}">
        <p14:creationId xmlns:p14="http://schemas.microsoft.com/office/powerpoint/2010/main" val="2645307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82589"/>
            <a:ext cx="11369809" cy="4047778"/>
          </a:xfrm>
        </p:spPr>
        <p:txBody>
          <a:bodyPr/>
          <a:lstStyle/>
          <a:p>
            <a:r>
              <a:rPr lang="en-US" b="1" dirty="0">
                <a:solidFill>
                  <a:schemeClr val="tx2"/>
                </a:solidFill>
              </a:rPr>
              <a:t>What are you going to do, why, and how?</a:t>
            </a:r>
          </a:p>
          <a:p>
            <a:r>
              <a:rPr lang="en-US" dirty="0"/>
              <a:t>Plan your experiments thoroughly</a:t>
            </a:r>
          </a:p>
          <a:p>
            <a:pPr lvl="1"/>
            <a:r>
              <a:rPr lang="en-US" dirty="0"/>
              <a:t>If you’re in a team, designate </a:t>
            </a:r>
            <a:r>
              <a:rPr lang="en-US" i="1" dirty="0"/>
              <a:t>one</a:t>
            </a:r>
            <a:r>
              <a:rPr lang="en-US" dirty="0"/>
              <a:t> person to coordinate the experimental campaign</a:t>
            </a:r>
          </a:p>
          <a:p>
            <a:pPr lvl="1"/>
            <a:r>
              <a:rPr lang="en-US" dirty="0"/>
              <a:t>Know what you need (in the code, as inputs, as outputs to capture/analyze, etc.)</a:t>
            </a:r>
          </a:p>
          <a:p>
            <a:pPr lvl="1"/>
            <a:r>
              <a:rPr lang="en-US" dirty="0"/>
              <a:t>Know how you’re going to process or analyze the results</a:t>
            </a:r>
          </a:p>
          <a:p>
            <a:pPr lvl="1"/>
            <a:r>
              <a:rPr lang="en-US" dirty="0"/>
              <a:t>Know what to expect (in results, performance/cost, etc.)</a:t>
            </a:r>
          </a:p>
          <a:p>
            <a:pPr lvl="1"/>
            <a:r>
              <a:rPr lang="en-US" dirty="0"/>
              <a:t>How will you convince yourself that your results are trustworthy?</a:t>
            </a:r>
          </a:p>
          <a:p>
            <a:r>
              <a:rPr lang="en-US" dirty="0"/>
              <a:t>Perform pilot/test runs to build confidence in correctness, performance, scaling</a:t>
            </a:r>
          </a:p>
          <a:p>
            <a:pPr lvl="1"/>
            <a:r>
              <a:rPr lang="en-US" dirty="0"/>
              <a:t>Often useful to pursue an incremental/layered strategy</a:t>
            </a:r>
          </a:p>
          <a:p>
            <a:r>
              <a:rPr lang="en-US" dirty="0"/>
              <a:t>Ensure that you have the resources to store and/or analyze the outputs</a:t>
            </a:r>
          </a:p>
          <a:p>
            <a:pPr lvl="1"/>
            <a:r>
              <a:rPr lang="en-US" dirty="0"/>
              <a:t>What can you afford to archive?</a:t>
            </a:r>
          </a:p>
          <a:p>
            <a:pPr lvl="1"/>
            <a:r>
              <a:rPr lang="en-US" dirty="0"/>
              <a:t>What will you need to process and delete?</a:t>
            </a:r>
          </a:p>
          <a:p>
            <a:pPr lvl="1"/>
            <a:r>
              <a:rPr lang="en-US" dirty="0"/>
              <a:t>What will you need to process during execution or stream?</a:t>
            </a:r>
          </a:p>
        </p:txBody>
      </p:sp>
    </p:spTree>
    <p:extLst>
      <p:ext uri="{BB962C8B-B14F-4D97-AF65-F5344CB8AC3E}">
        <p14:creationId xmlns:p14="http://schemas.microsoft.com/office/powerpoint/2010/main" val="3488834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(2/3)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280165"/>
            <a:ext cx="11534052" cy="4047778"/>
          </a:xfrm>
        </p:spPr>
        <p:txBody>
          <a:bodyPr/>
          <a:lstStyle/>
          <a:p>
            <a:r>
              <a:rPr lang="en-US" b="1" dirty="0">
                <a:solidFill>
                  <a:schemeClr val="tx2"/>
                </a:solidFill>
              </a:rPr>
              <a:t>Can you reproduce the code used for each and every experiment?</a:t>
            </a:r>
          </a:p>
          <a:p>
            <a:pPr lvl="1">
              <a:spcBef>
                <a:spcPts val="200"/>
              </a:spcBef>
            </a:pPr>
            <a:r>
              <a:rPr lang="en-US" b="1" dirty="0">
                <a:solidFill>
                  <a:schemeClr val="tx2"/>
                </a:solidFill>
              </a:rPr>
              <a:t>Three years later?</a:t>
            </a:r>
          </a:p>
          <a:p>
            <a:r>
              <a:rPr lang="en-US" dirty="0"/>
              <a:t>Use only well-defined versions of code (i.e., official “releases”, tags, etc.)</a:t>
            </a:r>
          </a:p>
          <a:p>
            <a:pPr lvl="1">
              <a:spcBef>
                <a:spcPts val="200"/>
              </a:spcBef>
            </a:pPr>
            <a:r>
              <a:rPr lang="en-US" dirty="0"/>
              <a:t>Master or development branches are often moving targets</a:t>
            </a:r>
          </a:p>
          <a:p>
            <a:pPr lvl="1">
              <a:spcBef>
                <a:spcPts val="200"/>
              </a:spcBef>
            </a:pPr>
            <a:r>
              <a:rPr lang="en-US" dirty="0"/>
              <a:t>Capture the exact version of the code used for each experiment</a:t>
            </a:r>
          </a:p>
          <a:p>
            <a:pPr lvl="2">
              <a:spcBef>
                <a:spcPts val="200"/>
              </a:spcBef>
            </a:pPr>
            <a:r>
              <a:rPr lang="en-US" dirty="0"/>
              <a:t>Is the code you’re building exactly what’s in the version control repo?</a:t>
            </a:r>
          </a:p>
          <a:p>
            <a:pPr lvl="1">
              <a:spcBef>
                <a:spcPts val="200"/>
              </a:spcBef>
            </a:pPr>
            <a:r>
              <a:rPr lang="en-US" dirty="0"/>
              <a:t>Don’t change versions during a related series of experiments (unless you have to)</a:t>
            </a:r>
          </a:p>
          <a:p>
            <a:pPr lvl="1">
              <a:spcBef>
                <a:spcPts val="200"/>
              </a:spcBef>
            </a:pPr>
            <a:r>
              <a:rPr lang="en-US" dirty="0"/>
              <a:t>If you have to change versions, know exactly what changed</a:t>
            </a:r>
          </a:p>
          <a:p>
            <a:pPr lvl="2">
              <a:spcBef>
                <a:spcPts val="200"/>
              </a:spcBef>
            </a:pPr>
            <a:r>
              <a:rPr lang="en-US" dirty="0"/>
              <a:t>Capture the exact version of the code used for each experiment</a:t>
            </a:r>
          </a:p>
          <a:p>
            <a:r>
              <a:rPr lang="en-US" dirty="0"/>
              <a:t>Use only versions of code that have been thoroughly verified</a:t>
            </a:r>
          </a:p>
          <a:p>
            <a:r>
              <a:rPr lang="en-US" dirty="0"/>
              <a:t>Continue to use regular testing to identify changes due to the underlying platform</a:t>
            </a:r>
          </a:p>
          <a:p>
            <a:pPr lvl="1">
              <a:spcBef>
                <a:spcPts val="200"/>
              </a:spcBef>
            </a:pPr>
            <a:r>
              <a:rPr lang="en-US" dirty="0"/>
              <a:t>E.g., compiler release introduces a new optimization that changes numerical results</a:t>
            </a:r>
          </a:p>
          <a:p>
            <a:r>
              <a:rPr lang="en-US" dirty="0"/>
              <a:t>Consider capturing version information of key libraries, compilers, and other dependencies used to build code</a:t>
            </a:r>
          </a:p>
          <a:p>
            <a:pPr lvl="1">
              <a:spcBef>
                <a:spcPts val="200"/>
              </a:spcBef>
            </a:pPr>
            <a:r>
              <a:rPr lang="en-US" i="1" dirty="0"/>
              <a:t>Not often done, in practice</a:t>
            </a:r>
          </a:p>
        </p:txBody>
      </p:sp>
    </p:spTree>
    <p:extLst>
      <p:ext uri="{BB962C8B-B14F-4D97-AF65-F5344CB8AC3E}">
        <p14:creationId xmlns:p14="http://schemas.microsoft.com/office/powerpoint/2010/main" val="847899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(3/3)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310145"/>
            <a:ext cx="11369809" cy="4047778"/>
          </a:xfrm>
        </p:spPr>
        <p:txBody>
          <a:bodyPr/>
          <a:lstStyle/>
          <a:p>
            <a:r>
              <a:rPr lang="en-US" b="1" dirty="0">
                <a:solidFill>
                  <a:schemeClr val="tx2"/>
                </a:solidFill>
              </a:rPr>
              <a:t>Be thorough in capturing provenance</a:t>
            </a:r>
          </a:p>
          <a:p>
            <a:pPr lvl="1"/>
            <a:r>
              <a:rPr lang="en-US" b="1" dirty="0">
                <a:solidFill>
                  <a:schemeClr val="tx2"/>
                </a:solidFill>
              </a:rPr>
              <a:t> Agents (codes), entities (inputs, outputs, etc.), activities (the transformation)</a:t>
            </a:r>
          </a:p>
          <a:p>
            <a:r>
              <a:rPr lang="en-US" dirty="0"/>
              <a:t>Capture code version</a:t>
            </a:r>
          </a:p>
          <a:p>
            <a:r>
              <a:rPr lang="en-US" dirty="0"/>
              <a:t>Capture all inputs/configuration information for each experiment</a:t>
            </a:r>
          </a:p>
          <a:p>
            <a:r>
              <a:rPr lang="en-US" dirty="0"/>
              <a:t>Use multiple systems to ensure that you can correctly associate inputs, outputs, and code versions</a:t>
            </a:r>
          </a:p>
          <a:p>
            <a:pPr lvl="1"/>
            <a:r>
              <a:rPr lang="en-US" dirty="0"/>
              <a:t>Systematic directory and file naming conventions</a:t>
            </a:r>
          </a:p>
          <a:p>
            <a:pPr lvl="1"/>
            <a:r>
              <a:rPr lang="en-US" dirty="0"/>
              <a:t>Separate written notes (paper notebook, electronic notebook)</a:t>
            </a:r>
          </a:p>
          <a:p>
            <a:pPr lvl="2"/>
            <a:r>
              <a:rPr lang="en-US" dirty="0"/>
              <a:t>Lab notebooks aren’t just for people who literally work in a laboratory!</a:t>
            </a:r>
          </a:p>
          <a:p>
            <a:pPr lvl="1"/>
            <a:r>
              <a:rPr lang="en-US" dirty="0"/>
              <a:t>Scripts to orchestrate experiments (versioned and captured)</a:t>
            </a:r>
          </a:p>
          <a:p>
            <a:pPr lvl="1"/>
            <a:r>
              <a:rPr lang="en-US" dirty="0"/>
              <a:t>Version control (if data is not too large)</a:t>
            </a:r>
          </a:p>
          <a:p>
            <a:r>
              <a:rPr lang="en-US" dirty="0"/>
              <a:t>Capture important outputs (as feasible)</a:t>
            </a:r>
          </a:p>
        </p:txBody>
      </p:sp>
    </p:spTree>
    <p:extLst>
      <p:ext uri="{BB962C8B-B14F-4D97-AF65-F5344CB8AC3E}">
        <p14:creationId xmlns:p14="http://schemas.microsoft.com/office/powerpoint/2010/main" val="1441357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Experiments</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115269"/>
            <a:ext cx="11369809" cy="4047778"/>
          </a:xfrm>
        </p:spPr>
        <p:txBody>
          <a:bodyPr/>
          <a:lstStyle/>
          <a:p>
            <a:r>
              <a:rPr lang="en-US" b="1" dirty="0">
                <a:solidFill>
                  <a:schemeClr val="tx2"/>
                </a:solidFill>
              </a:rPr>
              <a:t>Continue provenance capture through data analysis/reduction process</a:t>
            </a:r>
          </a:p>
          <a:p>
            <a:pPr lvl="1">
              <a:spcBef>
                <a:spcPts val="200"/>
              </a:spcBef>
            </a:pPr>
            <a:r>
              <a:rPr lang="en-US" b="1" dirty="0">
                <a:solidFill>
                  <a:schemeClr val="tx2"/>
                </a:solidFill>
              </a:rPr>
              <a:t>Agents (codes), entities (inputs, outputs, etc.), activities (the transformation)</a:t>
            </a:r>
          </a:p>
          <a:p>
            <a:r>
              <a:rPr lang="en-US" dirty="0"/>
              <a:t>Script as much of your analysis/reduction as possible</a:t>
            </a:r>
          </a:p>
          <a:p>
            <a:pPr lvl="1">
              <a:spcBef>
                <a:spcPts val="200"/>
              </a:spcBef>
            </a:pPr>
            <a:r>
              <a:rPr lang="en-US" dirty="0"/>
              <a:t>Prefer scriptable tools over those requiring human interaction</a:t>
            </a:r>
          </a:p>
          <a:p>
            <a:pPr lvl="1">
              <a:spcBef>
                <a:spcPts val="200"/>
              </a:spcBef>
            </a:pPr>
            <a:r>
              <a:rPr lang="en-US" dirty="0"/>
              <a:t>Keep them under version control</a:t>
            </a:r>
          </a:p>
          <a:p>
            <a:r>
              <a:rPr lang="en-US" dirty="0"/>
              <a:t>Document your process thoroughly</a:t>
            </a:r>
          </a:p>
          <a:p>
            <a:pPr lvl="1">
              <a:spcBef>
                <a:spcPts val="200"/>
              </a:spcBef>
            </a:pPr>
            <a:r>
              <a:rPr lang="en-US" dirty="0"/>
              <a:t>Separately from scripts, etc.</a:t>
            </a:r>
          </a:p>
          <a:p>
            <a:pPr lvl="1">
              <a:spcBef>
                <a:spcPts val="200"/>
              </a:spcBef>
            </a:pPr>
            <a:r>
              <a:rPr lang="en-US" dirty="0"/>
              <a:t>E.g., paper or electronic notebook</a:t>
            </a:r>
          </a:p>
          <a:p>
            <a:pPr lvl="1">
              <a:spcBef>
                <a:spcPts val="200"/>
              </a:spcBef>
            </a:pPr>
            <a:r>
              <a:rPr lang="en-US" dirty="0"/>
              <a:t>Especially where human interaction is required</a:t>
            </a:r>
          </a:p>
          <a:p>
            <a:r>
              <a:rPr lang="en-US" dirty="0"/>
              <a:t>Capture key intermediates in the reduction process</a:t>
            </a:r>
          </a:p>
          <a:p>
            <a:pPr lvl="1">
              <a:spcBef>
                <a:spcPts val="200"/>
              </a:spcBef>
            </a:pPr>
            <a:r>
              <a:rPr lang="en-US" dirty="0"/>
              <a:t>The more you capture, the more you have to verify (and find problems) later</a:t>
            </a:r>
          </a:p>
          <a:p>
            <a:r>
              <a:rPr lang="en-US" dirty="0"/>
              <a:t>Capture the data (in machine-readable form) used to produce graphs and tables</a:t>
            </a:r>
          </a:p>
          <a:p>
            <a:pPr lvl="1">
              <a:spcBef>
                <a:spcPts val="200"/>
              </a:spcBef>
            </a:pPr>
            <a:r>
              <a:rPr lang="en-US" dirty="0"/>
              <a:t>Expected by basic data management plans</a:t>
            </a:r>
          </a:p>
          <a:p>
            <a:pPr lvl="1">
              <a:spcBef>
                <a:spcPts val="200"/>
              </a:spcBef>
            </a:pPr>
            <a:r>
              <a:rPr lang="en-US" dirty="0"/>
              <a:t>And an increasing number of publishers</a:t>
            </a:r>
          </a:p>
        </p:txBody>
      </p:sp>
    </p:spTree>
    <p:extLst>
      <p:ext uri="{BB962C8B-B14F-4D97-AF65-F5344CB8AC3E}">
        <p14:creationId xmlns:p14="http://schemas.microsoft.com/office/powerpoint/2010/main" val="3808973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32E9-2FA0-40C4-8D47-26B41016D037}"/>
              </a:ext>
            </a:extLst>
          </p:cNvPr>
          <p:cNvSpPr>
            <a:spLocks noGrp="1"/>
          </p:cNvSpPr>
          <p:nvPr>
            <p:ph type="title"/>
          </p:nvPr>
        </p:nvSpPr>
        <p:spPr/>
        <p:txBody>
          <a:bodyPr/>
          <a:lstStyle/>
          <a:p>
            <a:r>
              <a:rPr lang="en-US" dirty="0"/>
              <a:t>Tools May Help with Reproducibility</a:t>
            </a:r>
          </a:p>
        </p:txBody>
      </p:sp>
      <p:sp>
        <p:nvSpPr>
          <p:cNvPr id="3" name="Content Placeholder 2">
            <a:extLst>
              <a:ext uri="{FF2B5EF4-FFF2-40B4-BE49-F238E27FC236}">
                <a16:creationId xmlns:a16="http://schemas.microsoft.com/office/drawing/2014/main" id="{735D30F0-B0A3-467E-9909-18B09F1F526A}"/>
              </a:ext>
            </a:extLst>
          </p:cNvPr>
          <p:cNvSpPr>
            <a:spLocks noGrp="1"/>
          </p:cNvSpPr>
          <p:nvPr>
            <p:ph idx="1"/>
          </p:nvPr>
        </p:nvSpPr>
        <p:spPr>
          <a:xfrm>
            <a:off x="365760" y="1207641"/>
            <a:ext cx="11369809" cy="4047778"/>
          </a:xfrm>
        </p:spPr>
        <p:txBody>
          <a:bodyPr/>
          <a:lstStyle/>
          <a:p>
            <a:pPr marL="0" indent="0">
              <a:buNone/>
            </a:pPr>
            <a:r>
              <a:rPr lang="en-US" dirty="0"/>
              <a:t>Just a small sampling…</a:t>
            </a:r>
          </a:p>
          <a:p>
            <a:r>
              <a:rPr lang="en-US" dirty="0"/>
              <a:t>Containers to capture the software</a:t>
            </a:r>
          </a:p>
          <a:p>
            <a:r>
              <a:rPr lang="en-US" dirty="0"/>
              <a:t>Resources for finding, understanding, and debugging floating point math problems: </a:t>
            </a:r>
            <a:r>
              <a:rPr lang="en-US" dirty="0">
                <a:hlinkClick r:id="rId2"/>
              </a:rPr>
              <a:t>http://fpanalysistools.org/</a:t>
            </a:r>
            <a:endParaRPr lang="en-US" dirty="0"/>
          </a:p>
          <a:p>
            <a:r>
              <a:rPr lang="en-US" dirty="0"/>
              <a:t>Cloud platforms to publish and reproduce research code and data</a:t>
            </a:r>
          </a:p>
          <a:p>
            <a:pPr lvl="1"/>
            <a:r>
              <a:rPr lang="en-US" dirty="0"/>
              <a:t>E.g., </a:t>
            </a:r>
            <a:r>
              <a:rPr lang="en-US" dirty="0">
                <a:hlinkClick r:id="rId3"/>
              </a:rPr>
              <a:t>https://CodeOcean.com</a:t>
            </a:r>
            <a:endParaRPr lang="en-US" dirty="0"/>
          </a:p>
          <a:p>
            <a:r>
              <a:rPr lang="en-US" dirty="0"/>
              <a:t>DOIs and hosting of data, code, documents, etc.</a:t>
            </a:r>
          </a:p>
          <a:p>
            <a:pPr lvl="1"/>
            <a:r>
              <a:rPr lang="en-US" dirty="0"/>
              <a:t>E.g., </a:t>
            </a:r>
            <a:r>
              <a:rPr lang="en-US" dirty="0">
                <a:hlinkClick r:id="rId4"/>
              </a:rPr>
              <a:t>https://zenodo.org/</a:t>
            </a:r>
            <a:r>
              <a:rPr lang="en-US" dirty="0"/>
              <a:t>, </a:t>
            </a:r>
            <a:r>
              <a:rPr lang="en-US" dirty="0">
                <a:hlinkClick r:id="rId5"/>
              </a:rPr>
              <a:t>https://FigShare.com</a:t>
            </a:r>
            <a:endParaRPr lang="en-US" dirty="0"/>
          </a:p>
          <a:p>
            <a:pPr marL="0" indent="0">
              <a:spcBef>
                <a:spcPts val="2800"/>
              </a:spcBef>
              <a:buNone/>
            </a:pPr>
            <a:r>
              <a:rPr lang="en-US" b="1" dirty="0">
                <a:solidFill>
                  <a:schemeClr val="tx2"/>
                </a:solidFill>
              </a:rPr>
              <a:t>Make sure to test and understand your tools thoroughly </a:t>
            </a:r>
            <a:r>
              <a:rPr lang="en-US" b="1" i="1" dirty="0">
                <a:solidFill>
                  <a:schemeClr val="tx2"/>
                </a:solidFill>
              </a:rPr>
              <a:t>before</a:t>
            </a:r>
            <a:r>
              <a:rPr lang="en-US" b="1" dirty="0">
                <a:solidFill>
                  <a:schemeClr val="tx2"/>
                </a:solidFill>
              </a:rPr>
              <a:t> using them for something important!</a:t>
            </a:r>
          </a:p>
          <a:p>
            <a:endParaRPr lang="en-US" dirty="0"/>
          </a:p>
        </p:txBody>
      </p:sp>
    </p:spTree>
    <p:extLst>
      <p:ext uri="{BB962C8B-B14F-4D97-AF65-F5344CB8AC3E}">
        <p14:creationId xmlns:p14="http://schemas.microsoft.com/office/powerpoint/2010/main" val="297683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64BA-D81E-4F94-B7CB-32C2685F8871}"/>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05056AFC-EFC3-4FE5-A5A2-3B5BEBB80123}"/>
              </a:ext>
            </a:extLst>
          </p:cNvPr>
          <p:cNvSpPr>
            <a:spLocks noGrp="1"/>
          </p:cNvSpPr>
          <p:nvPr>
            <p:ph idx="1"/>
          </p:nvPr>
        </p:nvSpPr>
        <p:spPr>
          <a:xfrm>
            <a:off x="365760" y="1166599"/>
            <a:ext cx="11369809" cy="4047778"/>
          </a:xfrm>
        </p:spPr>
        <p:txBody>
          <a:bodyPr/>
          <a:lstStyle/>
          <a:p>
            <a:pPr marL="0" indent="0">
              <a:buNone/>
            </a:pPr>
            <a:r>
              <a:rPr lang="en-US" dirty="0"/>
              <a:t>A few of the terms used when talking about this topic…</a:t>
            </a:r>
          </a:p>
          <a:p>
            <a:pPr marL="0" indent="0" algn="ctr">
              <a:buNone/>
            </a:pPr>
            <a:r>
              <a:rPr lang="en-US" dirty="0">
                <a:solidFill>
                  <a:schemeClr val="tx2"/>
                </a:solidFill>
              </a:rPr>
              <a:t>Reproducibility</a:t>
            </a:r>
          </a:p>
          <a:p>
            <a:pPr marL="0" indent="0" algn="ctr">
              <a:buNone/>
            </a:pPr>
            <a:r>
              <a:rPr lang="en-US" dirty="0">
                <a:solidFill>
                  <a:schemeClr val="tx2"/>
                </a:solidFill>
              </a:rPr>
              <a:t>Replicability</a:t>
            </a:r>
          </a:p>
          <a:p>
            <a:pPr marL="0" indent="0" algn="ctr">
              <a:buNone/>
            </a:pPr>
            <a:r>
              <a:rPr lang="en-US" dirty="0">
                <a:solidFill>
                  <a:schemeClr val="tx2"/>
                </a:solidFill>
              </a:rPr>
              <a:t>Reliability</a:t>
            </a:r>
          </a:p>
          <a:p>
            <a:pPr marL="0" indent="0" algn="ctr">
              <a:buNone/>
            </a:pPr>
            <a:r>
              <a:rPr lang="en-US" dirty="0">
                <a:solidFill>
                  <a:schemeClr val="tx2"/>
                </a:solidFill>
              </a:rPr>
              <a:t>Correctness</a:t>
            </a:r>
          </a:p>
          <a:p>
            <a:pPr marL="0" indent="0" algn="ctr">
              <a:buNone/>
            </a:pPr>
            <a:r>
              <a:rPr lang="en-US" dirty="0">
                <a:solidFill>
                  <a:schemeClr val="tx2"/>
                </a:solidFill>
              </a:rPr>
              <a:t>Accuracy</a:t>
            </a:r>
          </a:p>
          <a:p>
            <a:pPr marL="0" indent="0" algn="ctr">
              <a:buNone/>
            </a:pPr>
            <a:r>
              <a:rPr lang="en-US" dirty="0">
                <a:solidFill>
                  <a:schemeClr val="tx2"/>
                </a:solidFill>
              </a:rPr>
              <a:t>Transparency</a:t>
            </a:r>
          </a:p>
          <a:p>
            <a:pPr marL="0" indent="0" algn="ctr">
              <a:buNone/>
            </a:pPr>
            <a:r>
              <a:rPr lang="en-US" dirty="0">
                <a:solidFill>
                  <a:schemeClr val="tx2"/>
                </a:solidFill>
              </a:rPr>
              <a:t>Credibility</a:t>
            </a:r>
          </a:p>
          <a:p>
            <a:pPr marL="0" indent="0">
              <a:buNone/>
            </a:pPr>
            <a:r>
              <a:rPr lang="en-US" dirty="0"/>
              <a:t>They don’t mean exactly the same thing…</a:t>
            </a:r>
          </a:p>
          <a:p>
            <a:pPr marL="0" indent="0">
              <a:buNone/>
            </a:pPr>
            <a:r>
              <a:rPr lang="en-US" dirty="0"/>
              <a:t>…but for the purposes of this presentation, the differences don’t really matter</a:t>
            </a:r>
          </a:p>
        </p:txBody>
      </p:sp>
    </p:spTree>
    <p:extLst>
      <p:ext uri="{BB962C8B-B14F-4D97-AF65-F5344CB8AC3E}">
        <p14:creationId xmlns:p14="http://schemas.microsoft.com/office/powerpoint/2010/main" val="366224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idx="1"/>
          </p:nvPr>
        </p:nvSpPr>
        <p:spPr>
          <a:xfrm>
            <a:off x="365760" y="1421644"/>
            <a:ext cx="11369809" cy="4047778"/>
          </a:xfrm>
        </p:spPr>
        <p:txBody>
          <a:bodyPr/>
          <a:lstStyle/>
          <a:p>
            <a:r>
              <a:rPr lang="en-US" dirty="0"/>
              <a:t>The credibility of your science derives from the credibility of your code (and process)</a:t>
            </a:r>
          </a:p>
          <a:p>
            <a:r>
              <a:rPr lang="en-US" dirty="0"/>
              <a:t>Science stakeholders are ratcheting up expectations for reproducibility</a:t>
            </a:r>
          </a:p>
          <a:p>
            <a:r>
              <a:rPr lang="en-US" dirty="0"/>
              <a:t>There are strategies to improve reproducibility in all phases of the scientific process</a:t>
            </a:r>
          </a:p>
          <a:p>
            <a:pPr lvl="1">
              <a:spcBef>
                <a:spcPts val="200"/>
              </a:spcBef>
            </a:pPr>
            <a:r>
              <a:rPr lang="en-US" dirty="0"/>
              <a:t>During development</a:t>
            </a:r>
          </a:p>
          <a:p>
            <a:pPr lvl="1">
              <a:spcBef>
                <a:spcPts val="200"/>
              </a:spcBef>
            </a:pPr>
            <a:r>
              <a:rPr lang="en-US" dirty="0"/>
              <a:t>After development</a:t>
            </a:r>
          </a:p>
          <a:p>
            <a:pPr lvl="1">
              <a:spcBef>
                <a:spcPts val="200"/>
              </a:spcBef>
            </a:pPr>
            <a:r>
              <a:rPr lang="en-US" dirty="0"/>
              <a:t>During experiments</a:t>
            </a:r>
          </a:p>
          <a:p>
            <a:pPr lvl="1">
              <a:spcBef>
                <a:spcPts val="200"/>
              </a:spcBef>
            </a:pPr>
            <a:r>
              <a:rPr lang="en-US" dirty="0"/>
              <a:t>After experiments</a:t>
            </a:r>
          </a:p>
          <a:p>
            <a:r>
              <a:rPr lang="en-US" dirty="0"/>
              <a:t>They amount to better software development practices</a:t>
            </a:r>
          </a:p>
          <a:p>
            <a:pPr lvl="1">
              <a:spcBef>
                <a:spcPts val="200"/>
              </a:spcBef>
            </a:pPr>
            <a:r>
              <a:rPr lang="en-US" dirty="0"/>
              <a:t>The same kinds of practices advocated for reasons of productivity, sustainability, maintainability, etc.</a:t>
            </a:r>
          </a:p>
        </p:txBody>
      </p:sp>
    </p:spTree>
    <p:extLst>
      <p:ext uri="{BB962C8B-B14F-4D97-AF65-F5344CB8AC3E}">
        <p14:creationId xmlns:p14="http://schemas.microsoft.com/office/powerpoint/2010/main" val="4072028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idx="1"/>
          </p:nvPr>
        </p:nvSpPr>
        <p:spPr/>
        <p:txBody>
          <a:bodyPr>
            <a:normAutofit fontScale="92500" lnSpcReduction="10000"/>
          </a:bodyPr>
          <a:lstStyle/>
          <a:p>
            <a:pPr>
              <a:spcBef>
                <a:spcPts val="800"/>
              </a:spcBef>
            </a:pPr>
            <a:r>
              <a:rPr lang="en-US" dirty="0"/>
              <a:t>The FAIR Guiding Principles for Scientific Data Management and Stewardship. Mark D. Wilkinson, et al. </a:t>
            </a:r>
            <a:r>
              <a:rPr lang="en-US" dirty="0">
                <a:hlinkClick r:id="rId2"/>
              </a:rPr>
              <a:t>https://doi.org/10.1038/sdata.2016.18</a:t>
            </a:r>
            <a:endParaRPr lang="en-US" dirty="0"/>
          </a:p>
          <a:p>
            <a:pPr>
              <a:spcBef>
                <a:spcPts val="800"/>
              </a:spcBef>
            </a:pPr>
            <a:r>
              <a:rPr lang="en-US" dirty="0"/>
              <a:t>FAIR for Research Software (FAIR4RS) Working Group: </a:t>
            </a:r>
            <a:r>
              <a:rPr lang="en-US" dirty="0">
                <a:hlinkClick r:id="rId3"/>
              </a:rPr>
              <a:t>https://www.rd-alliance.org/groups/fair-research-software-fair4rs-wg</a:t>
            </a:r>
            <a:endParaRPr lang="en-US" dirty="0"/>
          </a:p>
          <a:p>
            <a:pPr>
              <a:spcBef>
                <a:spcPts val="800"/>
              </a:spcBef>
            </a:pPr>
            <a:r>
              <a:rPr lang="en-US" dirty="0"/>
              <a:t>Editorial: ACM TOMS Replicated Computational Results Initiative. Michael A. Heroux. 2015.  </a:t>
            </a:r>
            <a:r>
              <a:rPr lang="en-US" i="1" dirty="0"/>
              <a:t>ACM Trans. Math. </a:t>
            </a:r>
            <a:r>
              <a:rPr lang="en-US" i="1" dirty="0" err="1"/>
              <a:t>Softw</a:t>
            </a:r>
            <a:r>
              <a:rPr lang="en-US" i="1" dirty="0"/>
              <a:t>.</a:t>
            </a:r>
            <a:r>
              <a:rPr lang="en-US" dirty="0"/>
              <a:t> 41, 3, Article 13 (June 2015), 5 pages. DOI: </a:t>
            </a:r>
            <a:r>
              <a:rPr lang="en-US" dirty="0">
                <a:hlinkClick r:id="rId4"/>
              </a:rPr>
              <a:t>http://dx.doi.org/10.1145/2743015</a:t>
            </a:r>
            <a:endParaRPr lang="en-US" dirty="0"/>
          </a:p>
          <a:p>
            <a:pPr>
              <a:spcBef>
                <a:spcPts val="800"/>
              </a:spcBef>
            </a:pPr>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Heroux, John P.A. Ioannidis, Michela </a:t>
            </a:r>
            <a:r>
              <a:rPr lang="en-US" dirty="0" err="1"/>
              <a:t>Taufer</a:t>
            </a:r>
            <a:r>
              <a:rPr lang="en-US" dirty="0"/>
              <a:t> Science (09 Dec 2016), pp. 1240-1241</a:t>
            </a:r>
          </a:p>
          <a:p>
            <a:pPr>
              <a:spcBef>
                <a:spcPts val="800"/>
              </a:spcBef>
            </a:pPr>
            <a:r>
              <a:rPr lang="en-US" dirty="0"/>
              <a:t>Simple experiments in reproducibility and technical trust by Mike Heroux and students (work in progress),</a:t>
            </a:r>
            <a:r>
              <a:rPr lang="en-US" dirty="0">
                <a:hlinkClick r:id="rId5"/>
              </a:rPr>
              <a:t> </a:t>
            </a:r>
            <a:r>
              <a:rPr lang="en-US" u="sng" dirty="0">
                <a:hlinkClick r:id="rId5"/>
              </a:rPr>
              <a:t>https://betterscientificsoftware.github.io/Trust-Tools/</a:t>
            </a:r>
            <a:endParaRPr lang="en-US" u="sng" dirty="0"/>
          </a:p>
          <a:p>
            <a:pPr>
              <a:spcBef>
                <a:spcPts val="800"/>
              </a:spcBef>
            </a:pPr>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31E1-7739-4580-B75D-35E695F8F7D8}"/>
              </a:ext>
            </a:extLst>
          </p:cNvPr>
          <p:cNvSpPr>
            <a:spLocks noGrp="1"/>
          </p:cNvSpPr>
          <p:nvPr>
            <p:ph type="title"/>
          </p:nvPr>
        </p:nvSpPr>
        <p:spPr/>
        <p:txBody>
          <a:bodyPr/>
          <a:lstStyle/>
          <a:p>
            <a:r>
              <a:rPr lang="en-US" dirty="0"/>
              <a:t>Reproducible vs Replicable: A Special Note</a:t>
            </a:r>
          </a:p>
        </p:txBody>
      </p:sp>
      <p:sp>
        <p:nvSpPr>
          <p:cNvPr id="3" name="Content Placeholder 2">
            <a:extLst>
              <a:ext uri="{FF2B5EF4-FFF2-40B4-BE49-F238E27FC236}">
                <a16:creationId xmlns:a16="http://schemas.microsoft.com/office/drawing/2014/main" id="{44DFB262-D6EA-4699-8361-F6C29620B89C}"/>
              </a:ext>
            </a:extLst>
          </p:cNvPr>
          <p:cNvSpPr>
            <a:spLocks noGrp="1"/>
          </p:cNvSpPr>
          <p:nvPr>
            <p:ph sz="half" idx="2"/>
          </p:nvPr>
        </p:nvSpPr>
        <p:spPr>
          <a:xfrm>
            <a:off x="457200" y="1464040"/>
            <a:ext cx="5588582" cy="3373229"/>
          </a:xfrm>
        </p:spPr>
        <p:txBody>
          <a:bodyPr/>
          <a:lstStyle/>
          <a:p>
            <a:r>
              <a:rPr lang="en-US" dirty="0"/>
              <a:t>Historically different communities have defined these two differently</a:t>
            </a:r>
          </a:p>
          <a:p>
            <a:r>
              <a:rPr lang="en-US" dirty="0"/>
              <a:t>With the increased focus, there has also been an effort to unify the language</a:t>
            </a:r>
          </a:p>
          <a:p>
            <a:r>
              <a:rPr lang="en-US" dirty="0"/>
              <a:t>Consensus around the definitions of </a:t>
            </a:r>
            <a:r>
              <a:rPr lang="en-US" dirty="0" err="1"/>
              <a:t>Claerbout</a:t>
            </a:r>
            <a:r>
              <a:rPr lang="en-US" dirty="0"/>
              <a:t>, et al.</a:t>
            </a:r>
          </a:p>
          <a:p>
            <a:pPr lvl="1"/>
            <a:r>
              <a:rPr lang="en-US" dirty="0"/>
              <a:t>Others are in the process of switching their terminology to match, i.e., ACM</a:t>
            </a:r>
          </a:p>
          <a:p>
            <a:pPr>
              <a:spcBef>
                <a:spcPts val="2400"/>
              </a:spcBef>
            </a:pPr>
            <a:r>
              <a:rPr lang="en-US" b="1" u="sng" dirty="0"/>
              <a:t>Reproducible</a:t>
            </a:r>
            <a:r>
              <a:rPr lang="en-US" dirty="0"/>
              <a:t>: Another team is able to obtain the same result using the authors’ experimental environment</a:t>
            </a:r>
          </a:p>
          <a:p>
            <a:r>
              <a:rPr lang="en-US" b="1" u="sng" dirty="0"/>
              <a:t>Replicable</a:t>
            </a:r>
            <a:r>
              <a:rPr lang="en-US" dirty="0"/>
              <a:t>: Another team is able to obtain consistent results using a different experimental environment</a:t>
            </a:r>
          </a:p>
        </p:txBody>
      </p:sp>
      <p:pic>
        <p:nvPicPr>
          <p:cNvPr id="8" name="Content Placeholder 5">
            <a:extLst>
              <a:ext uri="{FF2B5EF4-FFF2-40B4-BE49-F238E27FC236}">
                <a16:creationId xmlns:a16="http://schemas.microsoft.com/office/drawing/2014/main" id="{408CDC59-2EF3-4A9A-A5C2-D3F009B8440F}"/>
              </a:ext>
            </a:extLst>
          </p:cNvPr>
          <p:cNvPicPr>
            <a:picLocks noChangeAspect="1"/>
          </p:cNvPicPr>
          <p:nvPr/>
        </p:nvPicPr>
        <p:blipFill rotWithShape="1">
          <a:blip r:embed="rId2">
            <a:extLst>
              <a:ext uri="{28A0092B-C50C-407E-A947-70E740481C1C}">
                <a14:useLocalDpi xmlns:a14="http://schemas.microsoft.com/office/drawing/2010/main" val="0"/>
              </a:ext>
            </a:extLst>
          </a:blip>
          <a:srcRect t="3929" b="39987"/>
          <a:stretch/>
        </p:blipFill>
        <p:spPr bwMode="auto">
          <a:xfrm>
            <a:off x="6320982" y="961550"/>
            <a:ext cx="4112322" cy="2984738"/>
          </a:xfrm>
          <a:prstGeom prst="rect">
            <a:avLst/>
          </a:prstGeom>
          <a:noFill/>
          <a:ln w="19050">
            <a:solidFill>
              <a:schemeClr val="tx2">
                <a:lumMod val="60000"/>
                <a:lumOff val="40000"/>
              </a:schemeClr>
            </a:solidFill>
            <a:miter lim="800000"/>
            <a:headEnd/>
            <a:tailEnd/>
          </a:ln>
        </p:spPr>
      </p:pic>
      <p:pic>
        <p:nvPicPr>
          <p:cNvPr id="1026" name="Picture 2">
            <a:extLst>
              <a:ext uri="{FF2B5EF4-FFF2-40B4-BE49-F238E27FC236}">
                <a16:creationId xmlns:a16="http://schemas.microsoft.com/office/drawing/2014/main" id="{16C4CA97-B2C5-4DB8-A6A0-E8A153578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9" y="2893217"/>
            <a:ext cx="2143126" cy="32146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5304E8D-8035-47E2-8E22-FCBE65C46D91}"/>
              </a:ext>
            </a:extLst>
          </p:cNvPr>
          <p:cNvSpPr/>
          <p:nvPr/>
        </p:nvSpPr>
        <p:spPr>
          <a:xfrm>
            <a:off x="6098385" y="5163661"/>
            <a:ext cx="3759994" cy="923330"/>
          </a:xfrm>
          <a:prstGeom prst="rect">
            <a:avLst/>
          </a:prstGeom>
        </p:spPr>
        <p:txBody>
          <a:bodyPr wrap="square">
            <a:spAutoFit/>
          </a:bodyPr>
          <a:lstStyle/>
          <a:p>
            <a:r>
              <a:rPr lang="en-US" u="sng" dirty="0">
                <a:solidFill>
                  <a:srgbClr val="0563C1"/>
                </a:solidFill>
                <a:latin typeface="+mn-lt"/>
                <a:ea typeface="Times New Roman" panose="02020603050405020304" pitchFamily="18" charset="0"/>
                <a:hlinkClick r:id="rId4"/>
              </a:rPr>
              <a:t>https://www.nap.edu/catalog/25303/reproducibility-and-replicability-in-science</a:t>
            </a:r>
            <a:endParaRPr lang="en-US" dirty="0">
              <a:latin typeface="+mn-lt"/>
            </a:endParaRPr>
          </a:p>
        </p:txBody>
      </p:sp>
      <p:sp>
        <p:nvSpPr>
          <p:cNvPr id="10" name="Rectangle 9">
            <a:extLst>
              <a:ext uri="{FF2B5EF4-FFF2-40B4-BE49-F238E27FC236}">
                <a16:creationId xmlns:a16="http://schemas.microsoft.com/office/drawing/2014/main" id="{257BAB2F-0E70-4BDE-BDC0-2BF8B91F881F}"/>
              </a:ext>
            </a:extLst>
          </p:cNvPr>
          <p:cNvSpPr/>
          <p:nvPr/>
        </p:nvSpPr>
        <p:spPr>
          <a:xfrm>
            <a:off x="6215063" y="3946288"/>
            <a:ext cx="3250406" cy="923330"/>
          </a:xfrm>
          <a:prstGeom prst="rect">
            <a:avLst/>
          </a:prstGeom>
        </p:spPr>
        <p:txBody>
          <a:bodyPr wrap="square">
            <a:spAutoFit/>
          </a:bodyPr>
          <a:lstStyle/>
          <a:p>
            <a:r>
              <a:rPr lang="en-US" dirty="0">
                <a:hlinkClick r:id="rId5"/>
              </a:rPr>
              <a:t>https://cfwebprod.sandia.gov/cfdocs/CompResearch/docs/SAND2018-11186.pdf</a:t>
            </a:r>
            <a:endParaRPr lang="en-US" dirty="0"/>
          </a:p>
        </p:txBody>
      </p:sp>
    </p:spTree>
    <p:extLst>
      <p:ext uri="{BB962C8B-B14F-4D97-AF65-F5344CB8AC3E}">
        <p14:creationId xmlns:p14="http://schemas.microsoft.com/office/powerpoint/2010/main" val="31434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3C111-4821-459B-9750-5E5C4D6E7893}"/>
              </a:ext>
            </a:extLst>
          </p:cNvPr>
          <p:cNvSpPr>
            <a:spLocks noGrp="1"/>
          </p:cNvSpPr>
          <p:nvPr>
            <p:ph type="title"/>
          </p:nvPr>
        </p:nvSpPr>
        <p:spPr/>
        <p:txBody>
          <a:bodyPr/>
          <a:lstStyle/>
          <a:p>
            <a:r>
              <a:rPr lang="en-US" dirty="0"/>
              <a:t>Why Reproducibility is Important</a:t>
            </a:r>
          </a:p>
        </p:txBody>
      </p:sp>
    </p:spTree>
    <p:extLst>
      <p:ext uri="{BB962C8B-B14F-4D97-AF65-F5344CB8AC3E}">
        <p14:creationId xmlns:p14="http://schemas.microsoft.com/office/powerpoint/2010/main" val="113476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564582" y="146694"/>
            <a:ext cx="3318530" cy="1348061"/>
          </a:xfrm>
        </p:spPr>
        <p:txBody>
          <a:bodyPr/>
          <a:lstStyle/>
          <a:p>
            <a:pPr algn="l"/>
            <a:r>
              <a:rPr lang="en-US" b="0" dirty="0"/>
              <a:t>Transparency &amp; Reproducibility</a:t>
            </a:r>
            <a:endParaRPr lang="en-US" sz="1600" b="0" dirty="0"/>
          </a:p>
        </p:txBody>
      </p:sp>
      <p:sp>
        <p:nvSpPr>
          <p:cNvPr id="5" name="Content Placeholder 2"/>
          <p:cNvSpPr txBox="1">
            <a:spLocks/>
          </p:cNvSpPr>
          <p:nvPr/>
        </p:nvSpPr>
        <p:spPr bwMode="auto">
          <a:xfrm>
            <a:off x="6864824" y="149475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endParaRPr lang="en-US" b="0" kern="0" dirty="0"/>
          </a:p>
          <a:p>
            <a:pPr marL="171450" indent="0">
              <a:buNone/>
            </a:pPr>
            <a:endParaRPr lang="en-US" b="0" kern="0" dirty="0"/>
          </a:p>
        </p:txBody>
      </p:sp>
      <p:sp>
        <p:nvSpPr>
          <p:cNvPr id="8" name="TextBox 7"/>
          <p:cNvSpPr txBox="1"/>
          <p:nvPr/>
        </p:nvSpPr>
        <p:spPr>
          <a:xfrm>
            <a:off x="488780" y="5811690"/>
            <a:ext cx="8048550" cy="276999"/>
          </a:xfrm>
          <a:prstGeom prst="rect">
            <a:avLst/>
          </a:prstGeom>
          <a:noFill/>
        </p:spPr>
        <p:txBody>
          <a:bodyPr wrap="none" rtlCol="0">
            <a:spAutoFit/>
          </a:bodyPr>
          <a:lstStyle/>
          <a:p>
            <a:r>
              <a:rPr lang="en-US" sz="1200" dirty="0">
                <a:hlinkClick r:id="rId3"/>
              </a:rPr>
              <a:t>http://www.nytimes.com/2015/08/28/science/many-social-science-findings-not-as-strong-as-claimed-study-says.html</a:t>
            </a:r>
            <a:r>
              <a:rPr lang="en-US" sz="1200" dirty="0"/>
              <a:t> </a:t>
            </a:r>
          </a:p>
        </p:txBody>
      </p:sp>
    </p:spTree>
    <p:extLst>
      <p:ext uri="{BB962C8B-B14F-4D97-AF65-F5344CB8AC3E}">
        <p14:creationId xmlns:p14="http://schemas.microsoft.com/office/powerpoint/2010/main" val="354967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971783"/>
            <a:ext cx="8892540" cy="4925350"/>
          </a:xfrm>
        </p:spPr>
        <p:txBody>
          <a:bodyPr/>
          <a:lstStyle/>
          <a:p>
            <a:r>
              <a:rPr lang="en-US" dirty="0"/>
              <a:t>Behavior of pure water just above homogeneous </a:t>
            </a:r>
            <a:br>
              <a:rPr lang="en-US" dirty="0"/>
            </a:br>
            <a:r>
              <a:rPr lang="en-US" dirty="0"/>
              <a:t>nucleation temperature (~ - 40 C/F).</a:t>
            </a:r>
          </a:p>
          <a:p>
            <a:r>
              <a:rPr lang="en-US" dirty="0" err="1"/>
              <a:t>Debenedetti</a:t>
            </a:r>
            <a:r>
              <a:rPr lang="en-US" dirty="0"/>
              <a:t>/Princeton (2009): </a:t>
            </a:r>
          </a:p>
          <a:p>
            <a:pPr lvl="1"/>
            <a:r>
              <a:rPr lang="en-US" dirty="0"/>
              <a:t>2 possible phases: High or low density.</a:t>
            </a:r>
          </a:p>
          <a:p>
            <a:r>
              <a:rPr lang="en-US" dirty="0"/>
              <a:t>Chandler/Berkeley (2011):</a:t>
            </a:r>
          </a:p>
          <a:p>
            <a:pPr lvl="1"/>
            <a:r>
              <a:rPr lang="en-US" dirty="0"/>
              <a:t>Only 1 phase: High density.</a:t>
            </a:r>
          </a:p>
          <a:p>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076381"/>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259003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a:t>
            </a:r>
            <a:r>
              <a:rPr lang="en-US" sz="2400" i="1" dirty="0">
                <a:highlight>
                  <a:srgbClr val="FFFF00"/>
                </a:highlight>
              </a:rPr>
              <a:t>“there’s no way you could have reproduced [the Berkeley team’s] algorithm—the way they had implemented their code—from reading their paper.”</a:t>
            </a:r>
            <a:r>
              <a:rPr lang="en-US" sz="2400" i="1" dirty="0"/>
              <a:t>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60991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p:txBody>
          <a:bodyPr/>
          <a:lstStyle/>
          <a:p>
            <a:r>
              <a:rPr lang="en-US" dirty="0"/>
              <a:t>A Recent Example: Python Behaves Differently on Different Platforms</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a:xfrm>
            <a:off x="365760" y="1188721"/>
            <a:ext cx="11369809" cy="4047778"/>
          </a:xfrm>
        </p:spPr>
        <p:txBody>
          <a:bodyPr/>
          <a:lstStyle/>
          <a:p>
            <a:r>
              <a:rPr lang="en-US" dirty="0"/>
              <a:t>Scripts for analyzing experimental nuclear magnetic resonance (NMR) data</a:t>
            </a:r>
          </a:p>
          <a:p>
            <a:r>
              <a:rPr lang="en-US" dirty="0"/>
              <a:t>Scripts use Python's glob module (listing filenames matching a pattern)</a:t>
            </a:r>
          </a:p>
          <a:p>
            <a:r>
              <a:rPr lang="en-US" dirty="0"/>
              <a:t>Module ordered results differently in Linux and Mac Mojave</a:t>
            </a:r>
          </a:p>
          <a:p>
            <a:r>
              <a:rPr lang="en-US" dirty="0"/>
              <a:t>Results depended on the</a:t>
            </a:r>
            <a:br>
              <a:rPr lang="en-US" dirty="0"/>
            </a:br>
            <a:r>
              <a:rPr lang="en-US" dirty="0"/>
              <a:t>order in which files were</a:t>
            </a:r>
            <a:br>
              <a:rPr lang="en-US" dirty="0"/>
            </a:br>
            <a:r>
              <a:rPr lang="en-US" dirty="0"/>
              <a:t>processed</a:t>
            </a:r>
          </a:p>
          <a:p>
            <a:r>
              <a:rPr lang="en-US" dirty="0"/>
              <a:t>Casts doubt on results in</a:t>
            </a:r>
            <a:br>
              <a:rPr lang="en-US" dirty="0"/>
            </a:br>
            <a:r>
              <a:rPr lang="en-US" dirty="0"/>
              <a:t>150 papers.</a:t>
            </a:r>
          </a:p>
          <a:p>
            <a:r>
              <a:rPr lang="en-US" i="1" dirty="0"/>
              <a:t>Would a unit test have </a:t>
            </a:r>
            <a:br>
              <a:rPr lang="en-US" i="1" dirty="0"/>
            </a:br>
            <a:r>
              <a:rPr lang="en-US" i="1" dirty="0"/>
              <a:t>caught this?</a:t>
            </a:r>
          </a:p>
        </p:txBody>
      </p:sp>
      <p:pic>
        <p:nvPicPr>
          <p:cNvPr id="4" name="Picture 3">
            <a:extLst>
              <a:ext uri="{FF2B5EF4-FFF2-40B4-BE49-F238E27FC236}">
                <a16:creationId xmlns:a16="http://schemas.microsoft.com/office/drawing/2014/main" id="{4543096B-3C9B-B743-955D-3DFE4F956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641" y="2648608"/>
            <a:ext cx="7092541" cy="2822902"/>
          </a:xfrm>
          <a:prstGeom prst="rect">
            <a:avLst/>
          </a:prstGeom>
        </p:spPr>
      </p:pic>
      <p:sp>
        <p:nvSpPr>
          <p:cNvPr id="5" name="TextBox 4">
            <a:extLst>
              <a:ext uri="{FF2B5EF4-FFF2-40B4-BE49-F238E27FC236}">
                <a16:creationId xmlns:a16="http://schemas.microsoft.com/office/drawing/2014/main" id="{36CF2F71-DEDB-F441-8D41-E2C0586ABB9A}"/>
              </a:ext>
            </a:extLst>
          </p:cNvPr>
          <p:cNvSpPr txBox="1"/>
          <p:nvPr/>
        </p:nvSpPr>
        <p:spPr>
          <a:xfrm>
            <a:off x="620111" y="5752670"/>
            <a:ext cx="10332572" cy="378565"/>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t> https://</a:t>
            </a:r>
            <a:r>
              <a:rPr lang="en-US" sz="1400" dirty="0" err="1"/>
              <a:t>arstechnica.com</a:t>
            </a:r>
            <a:r>
              <a:rPr lang="en-US" sz="1400" dirty="0"/>
              <a:t>/information-technology/2019/10/chemists-discover-cross-platform-python-scripts-not-so-cross-platform/</a:t>
            </a:r>
          </a:p>
        </p:txBody>
      </p:sp>
    </p:spTree>
    <p:extLst>
      <p:ext uri="{BB962C8B-B14F-4D97-AF65-F5344CB8AC3E}">
        <p14:creationId xmlns:p14="http://schemas.microsoft.com/office/powerpoint/2010/main" val="205471555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2408</TotalTime>
  <Words>3394</Words>
  <Application>Microsoft Office PowerPoint</Application>
  <PresentationFormat>Custom</PresentationFormat>
  <Paragraphs>338</Paragraphs>
  <Slides>31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Arial Black</vt:lpstr>
      <vt:lpstr>Calibri</vt:lpstr>
      <vt:lpstr>Presentations (Wide Screen)</vt:lpstr>
      <vt:lpstr>Improving Reproducibility Through Better Software Practices</vt:lpstr>
      <vt:lpstr>License, Citation and Acknowledgements</vt:lpstr>
      <vt:lpstr>Terminology</vt:lpstr>
      <vt:lpstr>Reproducible vs Replicable: A Special Note</vt:lpstr>
      <vt:lpstr>Why Reproducibility is Important</vt:lpstr>
      <vt:lpstr>Transparency &amp; Reproducibility</vt:lpstr>
      <vt:lpstr>Computational Science Example</vt:lpstr>
      <vt:lpstr>Computational Science Example</vt:lpstr>
      <vt:lpstr>A Recent Example: Python Behaves Differently on Different Platforms</vt:lpstr>
      <vt:lpstr>PowerPoint Presentation</vt:lpstr>
      <vt:lpstr>(Additional) Incentives for Paying Attention to Reproducibility</vt:lpstr>
      <vt:lpstr>Supercomputer Cycles are Scarce Resources</vt:lpstr>
      <vt:lpstr>Reproducibility and Transparency Initiatives and Requirements</vt:lpstr>
      <vt:lpstr>Setting Expectations for Your Data</vt:lpstr>
      <vt:lpstr> ACM TOMS Reproducible Computational Results (RCR)</vt:lpstr>
      <vt:lpstr>Supercomputing Reproducibility Initiative</vt:lpstr>
      <vt:lpstr>Increasing Attention on Reproducibility</vt:lpstr>
      <vt:lpstr>Creating a Virtuous Cycle</vt:lpstr>
      <vt:lpstr>How to Improve Reproducibility</vt:lpstr>
      <vt:lpstr>Strategies for Improving Reproducibility During Development (1/2)</vt:lpstr>
      <vt:lpstr>Strategies for Improving Reproducibility During Development (2/2)</vt:lpstr>
      <vt:lpstr>Strategies for Improving Reproducibility After Development</vt:lpstr>
      <vt:lpstr>Digression – “Physics” (or Math)-Based Testing Strategies</vt:lpstr>
      <vt:lpstr>Digression – Design by Contract Programming</vt:lpstr>
      <vt:lpstr>Strategies for Improving Reproducibility During Experiments (1/3)</vt:lpstr>
      <vt:lpstr>Strategies for Improving Reproducibility During Experiments (2/3)</vt:lpstr>
      <vt:lpstr>Strategies for Improving Reproducibility During Experiments (3/3)</vt:lpstr>
      <vt:lpstr>Strategies for Improving Reproducibility After Experiments</vt:lpstr>
      <vt:lpstr>Tools May Help with Reproducibility</vt:lpstr>
      <vt:lpstr>Summary</vt:lpstr>
      <vt:lpstr>Other 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209</cp:revision>
  <cp:lastPrinted>2017-11-02T18:35:01Z</cp:lastPrinted>
  <dcterms:created xsi:type="dcterms:W3CDTF">2018-11-06T17:28:56Z</dcterms:created>
  <dcterms:modified xsi:type="dcterms:W3CDTF">2021-06-17T02:34:39Z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