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4"/>
  </p:sldMasterIdLst>
  <p:notesMasterIdLst>
    <p:notesMasterId r:id="rId7"/>
  </p:notesMasterIdLst>
  <p:handoutMasterIdLst>
    <p:handoutMasterId r:id="rId8"/>
  </p:handoutMasterIdLst>
  <p:sldIdLst>
    <p:sldId id="260" r:id="rId5"/>
    <p:sldId id="261" r:id="rId6"/>
  </p:sldIdLst>
  <p:sldSz cx="12188825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88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9C2F"/>
    <a:srgbClr val="C59C27"/>
    <a:srgbClr val="D13940"/>
    <a:srgbClr val="EF9A1A"/>
    <a:srgbClr val="907262"/>
    <a:srgbClr val="B3CD1F"/>
    <a:srgbClr val="43B1E5"/>
    <a:srgbClr val="00B8BB"/>
    <a:srgbClr val="426FB6"/>
    <a:srgbClr val="13AA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93" autoAdjust="0"/>
    <p:restoredTop sz="96571" autoAdjust="0"/>
  </p:normalViewPr>
  <p:slideViewPr>
    <p:cSldViewPr snapToGrid="0" showGuides="1">
      <p:cViewPr varScale="1">
        <p:scale>
          <a:sx n="121" d="100"/>
          <a:sy n="121" d="100"/>
        </p:scale>
        <p:origin x="1003" y="91"/>
      </p:cViewPr>
      <p:guideLst>
        <p:guide orient="horz" pos="888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-1472" y="-6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42F42-2CE9-4E35-95C1-410DC08A50B1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2E89A-4FDF-4617-8DDF-BE2769EE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61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82904-F315-4730-8D91-37D99E141A6F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672D7-8E2D-4611-973D-F4591A707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2177C6-060C-4445-8C10-ADA6D3CE5F74}"/>
              </a:ext>
            </a:extLst>
          </p:cNvPr>
          <p:cNvSpPr/>
          <p:nvPr userDrawn="1"/>
        </p:nvSpPr>
        <p:spPr>
          <a:xfrm>
            <a:off x="0" y="6186396"/>
            <a:ext cx="12188825" cy="6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>
                <a:ln>
                  <a:noFill/>
                </a:ln>
                <a:solidFill>
                  <a:schemeClr val="bg1"/>
                </a:solidFill>
              </a:rPr>
              <a:t>exascaleproject.org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177633" y="503144"/>
            <a:ext cx="8292316" cy="1030930"/>
          </a:xfrm>
        </p:spPr>
        <p:txBody>
          <a:bodyPr anchor="b"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177632" y="2085962"/>
            <a:ext cx="8292317" cy="2855300"/>
          </a:xfrm>
        </p:spPr>
        <p:txBody>
          <a:bodyPr lIns="109728"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39" y="483164"/>
            <a:ext cx="2050840" cy="9354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921" y="6322747"/>
            <a:ext cx="2409477" cy="4010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0693"/>
          <a:stretch/>
        </p:blipFill>
        <p:spPr>
          <a:xfrm>
            <a:off x="10204521" y="6307740"/>
            <a:ext cx="1367541" cy="428915"/>
          </a:xfrm>
          <a:prstGeom prst="rect">
            <a:avLst/>
          </a:prstGeom>
        </p:spPr>
      </p:pic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C432A180-7341-4E28-8C2B-73F9AB53D13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10" y="1848659"/>
            <a:ext cx="2108499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2177C6-060C-4445-8C10-ADA6D3CE5F74}"/>
              </a:ext>
            </a:extLst>
          </p:cNvPr>
          <p:cNvSpPr/>
          <p:nvPr userDrawn="1"/>
        </p:nvSpPr>
        <p:spPr>
          <a:xfrm>
            <a:off x="0" y="6186396"/>
            <a:ext cx="12188825" cy="6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>
                <a:ln>
                  <a:noFill/>
                </a:ln>
                <a:solidFill>
                  <a:schemeClr val="bg1"/>
                </a:solidFill>
              </a:rPr>
              <a:t>exascaleproject.org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177633" y="503144"/>
            <a:ext cx="8292316" cy="1030930"/>
          </a:xfrm>
        </p:spPr>
        <p:txBody>
          <a:bodyPr anchor="b"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177632" y="2085962"/>
            <a:ext cx="8292317" cy="2855300"/>
          </a:xfrm>
        </p:spPr>
        <p:txBody>
          <a:bodyPr lIns="109728"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49" y="483164"/>
            <a:ext cx="2050840" cy="9354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921" y="6322747"/>
            <a:ext cx="2409477" cy="4010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0693"/>
          <a:stretch/>
        </p:blipFill>
        <p:spPr>
          <a:xfrm>
            <a:off x="10204521" y="6307740"/>
            <a:ext cx="1367541" cy="428915"/>
          </a:xfrm>
          <a:prstGeom prst="rect">
            <a:avLst/>
          </a:prstGeom>
        </p:spPr>
      </p:pic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C432A180-7341-4E28-8C2B-73F9AB53D13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20" y="1848659"/>
            <a:ext cx="2108499" cy="914400"/>
          </a:xfrm>
          <a:prstGeom prst="rect">
            <a:avLst/>
          </a:prstGeom>
        </p:spPr>
      </p:pic>
      <p:pic>
        <p:nvPicPr>
          <p:cNvPr id="13" name="Picture 2" descr="https://licensebuttons.net/l/by/4.0/88x31.png">
            <a:extLst>
              <a:ext uri="{FF2B5EF4-FFF2-40B4-BE49-F238E27FC236}">
                <a16:creationId xmlns:a16="http://schemas.microsoft.com/office/drawing/2014/main" id="{FAFD7D99-41CA-4FD0-9396-9C5659F2204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069" y="5841262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D022D1C-99FF-490C-8690-D8081D33C0AF}"/>
              </a:ext>
            </a:extLst>
          </p:cNvPr>
          <p:cNvSpPr txBox="1"/>
          <p:nvPr userDrawn="1"/>
        </p:nvSpPr>
        <p:spPr>
          <a:xfrm>
            <a:off x="1810964" y="5776533"/>
            <a:ext cx="117111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/>
              <a:t>See slide 2 for license details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554CDC7-44CF-4751-9869-0265C8E01840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11" y="3189686"/>
            <a:ext cx="2109916" cy="90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22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2473" cy="9144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5760" y="1737360"/>
            <a:ext cx="11369809" cy="404777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level0.4	</a:t>
            </a:r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737360"/>
            <a:ext cx="5588582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58550"/>
            <a:ext cx="5588582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914" y="1737360"/>
            <a:ext cx="5531934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8914" y="2558550"/>
            <a:ext cx="5531934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7465488" cy="810738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48056" y="1316736"/>
            <a:ext cx="560527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8056" y="1655064"/>
            <a:ext cx="560527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53912" y="1316736"/>
            <a:ext cx="560527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53912" y="1655064"/>
            <a:ext cx="560527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AC1494F-06BF-478E-BCF5-6FCC755EF9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7675" y="3438144"/>
            <a:ext cx="560546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E13F5F8-5DA4-4A7D-94FF-19BFEBF090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3150" y="3438144"/>
            <a:ext cx="560546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1508C29-BEAF-4D1B-85C7-62D86B9A99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7675" y="3776472"/>
            <a:ext cx="560546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A42C277-CD07-4855-BE2B-F5804018E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53150" y="3776472"/>
            <a:ext cx="560546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75463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65760" y="411480"/>
            <a:ext cx="11376442" cy="846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760" y="1737360"/>
            <a:ext cx="11376442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160" y="6185919"/>
            <a:ext cx="1971212" cy="533060"/>
          </a:xfrm>
          <a:prstGeom prst="rect">
            <a:avLst/>
          </a:prstGeom>
        </p:spPr>
      </p:pic>
      <p:sp>
        <p:nvSpPr>
          <p:cNvPr id="8" name="Rectangle 256"/>
          <p:cNvSpPr txBox="1">
            <a:spLocks noChangeArrowheads="1"/>
          </p:cNvSpPr>
          <p:nvPr userDrawn="1"/>
        </p:nvSpPr>
        <p:spPr>
          <a:xfrm>
            <a:off x="363828" y="6477000"/>
            <a:ext cx="3315547" cy="182562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 flipH="1">
            <a:off x="163374" y="6513051"/>
            <a:ext cx="515635" cy="14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l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2A4943B8-0F89-4A94-B130-A128F45E57C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050" y="6114121"/>
            <a:ext cx="1560289" cy="67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1" r:id="rId2"/>
    <p:sldLayoutId id="2147483937" r:id="rId3"/>
    <p:sldLayoutId id="2147483939" r:id="rId4"/>
    <p:sldLayoutId id="2147483950" r:id="rId5"/>
    <p:sldLayoutId id="2147483940" r:id="rId6"/>
    <p:sldLayoutId id="2147483941" r:id="rId7"/>
  </p:sldLayoutIdLst>
  <p:hf hdr="0" ftr="0" dt="0"/>
  <p:txStyles>
    <p:titleStyle>
      <a:lvl1pPr marL="0" indent="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kern="120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bssw-tutorial.github.io/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ssw-tutorial.github.io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756EE-C2D9-4E52-B0B6-3C831FD6A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(Morning)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9D13FB2-5BF8-4AC0-A13D-ECB8E230F5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7018762"/>
              </p:ext>
            </p:extLst>
          </p:nvPr>
        </p:nvGraphicFramePr>
        <p:xfrm>
          <a:off x="365759" y="1030431"/>
          <a:ext cx="11372473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653">
                  <a:extLst>
                    <a:ext uri="{9D8B030D-6E8A-4147-A177-3AD203B41FA5}">
                      <a16:colId xmlns:a16="http://schemas.microsoft.com/office/drawing/2014/main" val="41390910"/>
                    </a:ext>
                  </a:extLst>
                </a:gridCol>
                <a:gridCol w="1059443">
                  <a:extLst>
                    <a:ext uri="{9D8B030D-6E8A-4147-A177-3AD203B41FA5}">
                      <a16:colId xmlns:a16="http://schemas.microsoft.com/office/drawing/2014/main" val="2968622667"/>
                    </a:ext>
                  </a:extLst>
                </a:gridCol>
                <a:gridCol w="5757567">
                  <a:extLst>
                    <a:ext uri="{9D8B030D-6E8A-4147-A177-3AD203B41FA5}">
                      <a16:colId xmlns:a16="http://schemas.microsoft.com/office/drawing/2014/main" val="1261297711"/>
                    </a:ext>
                  </a:extLst>
                </a:gridCol>
                <a:gridCol w="3079810">
                  <a:extLst>
                    <a:ext uri="{9D8B030D-6E8A-4147-A177-3AD203B41FA5}">
                      <a16:colId xmlns:a16="http://schemas.microsoft.com/office/drawing/2014/main" val="36226045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Time (CST)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Module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Title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Presenter</a:t>
                      </a: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2098024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8:30 AM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Introduction and Setup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David E. Bernholdt (ORNL)</a:t>
                      </a: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388131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8:40 AM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Motivation and Overview of Best Practices in HPC Software Development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Patricia A. Grubel (LANL)</a:t>
                      </a: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1735798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9:00 AM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Git Workflows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Patricia A. Grubel (LANL)</a:t>
                      </a: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4095277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9:30 AM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Agile Methodologies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Rinku K. Gupta (ANL)</a:t>
                      </a: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763903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10:00 AM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algn="r"/>
                      <a:endParaRPr lang="en-US">
                        <a:effectLst/>
                      </a:endParaRP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i="1">
                          <a:effectLst/>
                        </a:rPr>
                        <a:t>Break</a:t>
                      </a:r>
                      <a:endParaRPr lang="en-US">
                        <a:effectLst/>
                      </a:endParaRP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746396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10:30 AM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Agile Methodologies Redux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Rinku K. </a:t>
                      </a:r>
                      <a:r>
                        <a:rPr lang="en-US">
                          <a:effectLst/>
                        </a:rPr>
                        <a:t>Gupta (ANL)</a:t>
                      </a: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1592907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10:45 AM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Scientific Software Design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David E. Bernholdt (ORNL)</a:t>
                      </a: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284687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11:15 AM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6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Improving Reproducibility Through Better Software Practices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David E. Bernholdt (ORNL)</a:t>
                      </a: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110245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12:00 PM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algn="r"/>
                      <a:endParaRPr lang="en-US">
                        <a:effectLst/>
                      </a:endParaRP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i="1">
                          <a:effectLst/>
                        </a:rPr>
                        <a:t>Lunch</a:t>
                      </a:r>
                      <a:endParaRPr lang="en-US">
                        <a:effectLst/>
                      </a:endParaRP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89371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C67F121-FA5A-4323-B777-FC3438185944}"/>
              </a:ext>
            </a:extLst>
          </p:cNvPr>
          <p:cNvSpPr txBox="1"/>
          <p:nvPr/>
        </p:nvSpPr>
        <p:spPr>
          <a:xfrm>
            <a:off x="6520617" y="0"/>
            <a:ext cx="566820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/>
              <a:t>The agenda is also available on the tutorial web page.  Visit </a:t>
            </a:r>
            <a:r>
              <a:rPr lang="en-US" b="1" dirty="0">
                <a:hlinkClick r:id="rId2"/>
              </a:rPr>
              <a:t>https://bssw-tutorial.github.io</a:t>
            </a:r>
            <a:r>
              <a:rPr lang="en-US" b="1" dirty="0"/>
              <a:t> </a:t>
            </a:r>
            <a:r>
              <a:rPr lang="en-US" dirty="0"/>
              <a:t>and click on the link for today’s tutorial</a:t>
            </a:r>
          </a:p>
        </p:txBody>
      </p:sp>
    </p:spTree>
    <p:extLst>
      <p:ext uri="{BB962C8B-B14F-4D97-AF65-F5344CB8AC3E}">
        <p14:creationId xmlns:p14="http://schemas.microsoft.com/office/powerpoint/2010/main" val="2525433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756EE-C2D9-4E52-B0B6-3C831FD6A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(Afternoon)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9D13FB2-5BF8-4AC0-A13D-ECB8E230F5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4366848"/>
              </p:ext>
            </p:extLst>
          </p:nvPr>
        </p:nvGraphicFramePr>
        <p:xfrm>
          <a:off x="365759" y="1030431"/>
          <a:ext cx="11372473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653">
                  <a:extLst>
                    <a:ext uri="{9D8B030D-6E8A-4147-A177-3AD203B41FA5}">
                      <a16:colId xmlns:a16="http://schemas.microsoft.com/office/drawing/2014/main" val="41390910"/>
                    </a:ext>
                  </a:extLst>
                </a:gridCol>
                <a:gridCol w="1059443">
                  <a:extLst>
                    <a:ext uri="{9D8B030D-6E8A-4147-A177-3AD203B41FA5}">
                      <a16:colId xmlns:a16="http://schemas.microsoft.com/office/drawing/2014/main" val="2968622667"/>
                    </a:ext>
                  </a:extLst>
                </a:gridCol>
                <a:gridCol w="5757567">
                  <a:extLst>
                    <a:ext uri="{9D8B030D-6E8A-4147-A177-3AD203B41FA5}">
                      <a16:colId xmlns:a16="http://schemas.microsoft.com/office/drawing/2014/main" val="1261297711"/>
                    </a:ext>
                  </a:extLst>
                </a:gridCol>
                <a:gridCol w="3079810">
                  <a:extLst>
                    <a:ext uri="{9D8B030D-6E8A-4147-A177-3AD203B41FA5}">
                      <a16:colId xmlns:a16="http://schemas.microsoft.com/office/drawing/2014/main" val="36226045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Time (CST)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Module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Title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Presenter</a:t>
                      </a: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2098024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12:00 PM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algn="r"/>
                      <a:endParaRPr lang="en-US">
                        <a:effectLst/>
                      </a:endParaRP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i="1">
                          <a:effectLst/>
                        </a:rPr>
                        <a:t>Lunch</a:t>
                      </a:r>
                      <a:endParaRPr lang="en-US">
                        <a:effectLst/>
                      </a:endParaRP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388131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1:00 PM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7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Refactoring Scientific Software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Anshu Dubey (ANL)</a:t>
                      </a: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1735798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1:45 PM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8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Software Testing Introduction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Gregory R. Watson (ORNL)</a:t>
                      </a: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4095277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2:15 PM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9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Continuous Integration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Gregory R. Watson (ORNL)</a:t>
                      </a: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763903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2:40 PM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10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Testing Complex Software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Anshu Dubey (ANL)</a:t>
                      </a: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746396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3:00 PM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algn="r"/>
                      <a:endParaRPr lang="en-US">
                        <a:effectLst/>
                      </a:endParaRP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i="1">
                          <a:effectLst/>
                        </a:rPr>
                        <a:t>Break</a:t>
                      </a:r>
                      <a:endParaRPr lang="en-US">
                        <a:effectLst/>
                      </a:endParaRP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1592907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3:30 PM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11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Summary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David E. Bernholdt (ORNL)</a:t>
                      </a: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284687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3:45 PM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algn="r"/>
                      <a:endParaRPr lang="en-US">
                        <a:effectLst/>
                      </a:endParaRP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Hands-on &amp; Discussion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110245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5:00 PM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algn="r"/>
                      <a:endParaRPr lang="en-US">
                        <a:effectLst/>
                      </a:endParaRP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i="1">
                          <a:effectLst/>
                        </a:rPr>
                        <a:t>Adjourn</a:t>
                      </a:r>
                      <a:endParaRPr lang="en-US">
                        <a:effectLst/>
                      </a:endParaRP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89371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C67F121-FA5A-4323-B777-FC3438185944}"/>
              </a:ext>
            </a:extLst>
          </p:cNvPr>
          <p:cNvSpPr txBox="1"/>
          <p:nvPr/>
        </p:nvSpPr>
        <p:spPr>
          <a:xfrm>
            <a:off x="6520617" y="0"/>
            <a:ext cx="566820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/>
              <a:t>The agenda is also available on the tutorial web page.  Visit </a:t>
            </a:r>
            <a:r>
              <a:rPr lang="en-US" b="1" dirty="0">
                <a:hlinkClick r:id="rId2"/>
              </a:rPr>
              <a:t>https://bssw-tutorial.github.io</a:t>
            </a:r>
            <a:r>
              <a:rPr lang="en-US" b="1" dirty="0"/>
              <a:t> </a:t>
            </a:r>
            <a:r>
              <a:rPr lang="en-US" dirty="0"/>
              <a:t>and click on the link for today’s tutorial</a:t>
            </a:r>
          </a:p>
        </p:txBody>
      </p:sp>
    </p:spTree>
    <p:extLst>
      <p:ext uri="{BB962C8B-B14F-4D97-AF65-F5344CB8AC3E}">
        <p14:creationId xmlns:p14="http://schemas.microsoft.com/office/powerpoint/2010/main" val="1549883061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s (Wide Screen)">
  <a:themeElements>
    <a:clrScheme name="ECP 171103 final">
      <a:dk1>
        <a:sysClr val="windowText" lastClr="000000"/>
      </a:dk1>
      <a:lt1>
        <a:sysClr val="window" lastClr="FFFFFF"/>
      </a:lt1>
      <a:dk2>
        <a:srgbClr val="266093"/>
      </a:dk2>
      <a:lt2>
        <a:srgbClr val="FFFFFF"/>
      </a:lt2>
      <a:accent1>
        <a:srgbClr val="2A75BB"/>
      </a:accent1>
      <a:accent2>
        <a:srgbClr val="84B641"/>
      </a:accent2>
      <a:accent3>
        <a:srgbClr val="43B1E5"/>
      </a:accent3>
      <a:accent4>
        <a:srgbClr val="D13940"/>
      </a:accent4>
      <a:accent5>
        <a:srgbClr val="C39C2F"/>
      </a:accent5>
      <a:accent6>
        <a:srgbClr val="7F7F7F"/>
      </a:accent6>
      <a:hlink>
        <a:srgbClr val="A03123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a:spPr>
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2000" dirty="0">
            <a:solidFill>
              <a:schemeClr val="bg1"/>
            </a:solidFill>
          </a:defRPr>
        </a:defPPr>
      </a:lstStyle>
    </a:spDef>
    <a:txDef>
      <a:spPr>
        <a:noFill/>
      </a:spPr>
      <a:bodyPr wrap="square" lIns="118872" tIns="91440" rIns="118872" bIns="91440" rtlCol="0" anchor="ctr" anchorCtr="0">
        <a:spAutoFit/>
      </a:bodyPr>
      <a:lstStyle>
        <a:defPPr algn="l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ECP_PowerPointTemplate-v1.0_20171106" id="{82BFD86B-8FF4-4B2C-AD68-5655622D7E2C}" vid="{C92328A0-5FA1-40E2-AE72-E588ED49AD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5464437F680748A68B85EB6594EA7D" ma:contentTypeVersion="0" ma:contentTypeDescription="Create a new document." ma:contentTypeScope="" ma:versionID="fe3f4dd58d5914c51cfc6deaa8ad845c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9E20559-B232-4371-8690-E3D8007EDB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8DB7DEB-074E-4EE8-9B6E-FD27732310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A50EC660-24D0-43A0-AE5E-E274115E726B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ECP_PowerPoint_Template-v1.0_20171106</Template>
  <TotalTime>2416</TotalTime>
  <Words>253</Words>
  <Application>Microsoft Office PowerPoint</Application>
  <PresentationFormat>Custom</PresentationFormat>
  <Paragraphs>72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Arial Black</vt:lpstr>
      <vt:lpstr>Calibri</vt:lpstr>
      <vt:lpstr>Presentations (Wide Screen)</vt:lpstr>
      <vt:lpstr>Agenda (Morning)</vt:lpstr>
      <vt:lpstr>Agenda (Afternoon)</vt:lpstr>
    </vt:vector>
  </TitlesOfParts>
  <Company>ORNL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Challenges of Exascale Computing</dc:title>
  <dc:creator>Bernholdt, David E.</dc:creator>
  <cp:lastModifiedBy>Bernholdt, David</cp:lastModifiedBy>
  <cp:revision>230</cp:revision>
  <cp:lastPrinted>2017-11-02T18:35:01Z</cp:lastPrinted>
  <dcterms:created xsi:type="dcterms:W3CDTF">2018-11-06T17:28:56Z</dcterms:created>
  <dcterms:modified xsi:type="dcterms:W3CDTF">2021-09-02T00:39:26Z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0x010100565464437F680748A68B85EB6594EA7D</vt:lpwstr>
  </property>
</Properties>
</file>