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617" r:id="rId5"/>
    <p:sldId id="618" r:id="rId6"/>
    <p:sldId id="308" r:id="rId7"/>
    <p:sldId id="327" r:id="rId8"/>
    <p:sldId id="324" r:id="rId9"/>
    <p:sldId id="329" r:id="rId10"/>
    <p:sldId id="314" r:id="rId11"/>
    <p:sldId id="616"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7057341" cy="1030930"/>
          </a:xfrm>
        </p:spPr>
        <p:txBody>
          <a:bodyPr/>
          <a:lstStyle/>
          <a:p>
            <a:pPr>
              <a:spcBef>
                <a:spcPts val="3200"/>
              </a:spcBef>
            </a:pPr>
            <a:r>
              <a:rPr lang="en-US" dirty="0"/>
              <a:t>Better Scientific Software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2085962"/>
            <a:ext cx="5329441" cy="2855300"/>
          </a:xfrm>
        </p:spPr>
        <p:txBody>
          <a:bodyPr/>
          <a:lstStyle/>
          <a:p>
            <a:r>
              <a:rPr lang="en-US" dirty="0"/>
              <a:t>David E. Bernholdt, Anshu Dubey, Patricia A. Grubel, Rinku K. Gupta, and Gregory R. Watson</a:t>
            </a:r>
          </a:p>
          <a:p>
            <a:r>
              <a:rPr lang="en-US" dirty="0"/>
              <a:t>SC21</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2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Patricia Grubel, LANL</a:t>
            </a:r>
          </a:p>
          <a:p>
            <a:pPr>
              <a:spcBef>
                <a:spcPts val="1000"/>
              </a:spcBef>
            </a:pPr>
            <a:r>
              <a:rPr lang="en-US" dirty="0"/>
              <a:t>Rinku Gupta, ANL</a:t>
            </a:r>
          </a:p>
          <a:p>
            <a:pPr>
              <a:spcBef>
                <a:spcPts val="1000"/>
              </a:spcBef>
            </a:pPr>
            <a:r>
              <a:rPr lang="en-US" dirty="0"/>
              <a:t>Greg Rogers, ORNL</a:t>
            </a:r>
          </a:p>
          <a:p>
            <a:pPr>
              <a:spcBef>
                <a:spcPts val="3200"/>
              </a:spcBef>
            </a:pPr>
            <a:r>
              <a:rPr lang="en-US" dirty="0"/>
              <a:t>Member of the IDEAS Productivity Project: </a:t>
            </a:r>
            <a:r>
              <a:rPr lang="en-US" dirty="0">
                <a:hlinkClick r:id="rId2"/>
              </a:rPr>
              <a:t>http://ideas-productivity.org</a:t>
            </a: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9" name="Group 28">
            <a:extLst>
              <a:ext uri="{FF2B5EF4-FFF2-40B4-BE49-F238E27FC236}">
                <a16:creationId xmlns:a16="http://schemas.microsoft.com/office/drawing/2014/main" id="{AEA9B660-4676-44D8-A2B3-DB4056FB58AF}"/>
              </a:ext>
            </a:extLst>
          </p:cNvPr>
          <p:cNvGrpSpPr/>
          <p:nvPr/>
        </p:nvGrpSpPr>
        <p:grpSpPr>
          <a:xfrm>
            <a:off x="9529477" y="1280696"/>
            <a:ext cx="1009507" cy="1851663"/>
            <a:chOff x="9969639" y="348151"/>
            <a:chExt cx="1009507" cy="1851663"/>
          </a:xfrm>
        </p:grpSpPr>
        <p:pic>
          <p:nvPicPr>
            <p:cNvPr id="30" name="Picture 29">
              <a:extLst>
                <a:ext uri="{FF2B5EF4-FFF2-40B4-BE49-F238E27FC236}">
                  <a16:creationId xmlns:a16="http://schemas.microsoft.com/office/drawing/2014/main" id="{F75C7EBE-5CAD-4934-BD6F-F088C111E3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7683" y="348151"/>
              <a:ext cx="933420" cy="1207008"/>
            </a:xfrm>
            <a:prstGeom prst="rect">
              <a:avLst/>
            </a:prstGeom>
          </p:spPr>
        </p:pic>
        <p:sp>
          <p:nvSpPr>
            <p:cNvPr id="31" name="TextBox 30">
              <a:extLst>
                <a:ext uri="{FF2B5EF4-FFF2-40B4-BE49-F238E27FC236}">
                  <a16:creationId xmlns:a16="http://schemas.microsoft.com/office/drawing/2014/main" id="{2EE8A150-86D2-4EE0-9C2A-5FCD3E0CD887}"/>
                </a:ext>
              </a:extLst>
            </p:cNvPr>
            <p:cNvSpPr txBox="1"/>
            <p:nvPr/>
          </p:nvSpPr>
          <p:spPr>
            <a:xfrm>
              <a:off x="9969639" y="1516550"/>
              <a:ext cx="1009507" cy="683264"/>
            </a:xfrm>
            <a:prstGeom prst="rect">
              <a:avLst/>
            </a:prstGeom>
            <a:noFill/>
          </p:spPr>
          <p:txBody>
            <a:bodyPr wrap="none" lIns="118872" tIns="91440" rIns="118872" bIns="91440" rtlCol="0" anchor="ctr" anchorCtr="0">
              <a:spAutoFit/>
            </a:bodyPr>
            <a:lstStyle/>
            <a:p>
              <a:pPr algn="ctr">
                <a:lnSpc>
                  <a:spcPct val="90000"/>
                </a:lnSpc>
              </a:pPr>
              <a:r>
                <a:rPr lang="en-US" dirty="0"/>
                <a:t>Rinku</a:t>
              </a:r>
            </a:p>
            <a:p>
              <a:pPr algn="ctr">
                <a:lnSpc>
                  <a:spcPct val="90000"/>
                </a:lnSpc>
              </a:pPr>
              <a:r>
                <a:rPr lang="en-US" i="1" dirty="0"/>
                <a:t>she/her</a:t>
              </a:r>
            </a:p>
          </p:txBody>
        </p:sp>
      </p:grpSp>
      <p:grpSp>
        <p:nvGrpSpPr>
          <p:cNvPr id="38" name="Group 37">
            <a:extLst>
              <a:ext uri="{FF2B5EF4-FFF2-40B4-BE49-F238E27FC236}">
                <a16:creationId xmlns:a16="http://schemas.microsoft.com/office/drawing/2014/main" id="{96A37841-302F-439F-AD4A-BC6CBFC45875}"/>
              </a:ext>
            </a:extLst>
          </p:cNvPr>
          <p:cNvGrpSpPr/>
          <p:nvPr/>
        </p:nvGrpSpPr>
        <p:grpSpPr>
          <a:xfrm>
            <a:off x="7248749" y="1280696"/>
            <a:ext cx="954107" cy="1805497"/>
            <a:chOff x="6614147" y="1346049"/>
            <a:chExt cx="954107" cy="1805497"/>
          </a:xfrm>
        </p:grpSpPr>
        <p:sp>
          <p:nvSpPr>
            <p:cNvPr id="39" name="TextBox 38">
              <a:extLst>
                <a:ext uri="{FF2B5EF4-FFF2-40B4-BE49-F238E27FC236}">
                  <a16:creationId xmlns:a16="http://schemas.microsoft.com/office/drawing/2014/main" id="{91F59643-0E31-44F1-933A-708480356A41}"/>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40" name="Picture 39" descr="A person smiling for the camera&#10;&#10;Description automatically generated with low confidence">
              <a:extLst>
                <a:ext uri="{FF2B5EF4-FFF2-40B4-BE49-F238E27FC236}">
                  <a16:creationId xmlns:a16="http://schemas.microsoft.com/office/drawing/2014/main" id="{2C075EF2-F4FE-439A-833F-BF0C5FE074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6" name="Group 15">
            <a:extLst>
              <a:ext uri="{FF2B5EF4-FFF2-40B4-BE49-F238E27FC236}">
                <a16:creationId xmlns:a16="http://schemas.microsoft.com/office/drawing/2014/main" id="{8C07134C-7A25-436A-AB24-A1977D460825}"/>
              </a:ext>
            </a:extLst>
          </p:cNvPr>
          <p:cNvGrpSpPr/>
          <p:nvPr/>
        </p:nvGrpSpPr>
        <p:grpSpPr>
          <a:xfrm>
            <a:off x="8361413" y="1280696"/>
            <a:ext cx="1009507" cy="1851663"/>
            <a:chOff x="8066531" y="1374891"/>
            <a:chExt cx="1009507" cy="1851663"/>
          </a:xfrm>
        </p:grpSpPr>
        <p:pic>
          <p:nvPicPr>
            <p:cNvPr id="17" name="Picture 16">
              <a:extLst>
                <a:ext uri="{FF2B5EF4-FFF2-40B4-BE49-F238E27FC236}">
                  <a16:creationId xmlns:a16="http://schemas.microsoft.com/office/drawing/2014/main" id="{012B26D9-B6CB-4AD3-B584-CC648A130C9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18" name="TextBox 17">
              <a:extLst>
                <a:ext uri="{FF2B5EF4-FFF2-40B4-BE49-F238E27FC236}">
                  <a16:creationId xmlns:a16="http://schemas.microsoft.com/office/drawing/2014/main" id="{DCFE3231-5366-424B-823E-44823ED415DC}"/>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grpSp>
        <p:nvGrpSpPr>
          <p:cNvPr id="19" name="Group 18">
            <a:extLst>
              <a:ext uri="{FF2B5EF4-FFF2-40B4-BE49-F238E27FC236}">
                <a16:creationId xmlns:a16="http://schemas.microsoft.com/office/drawing/2014/main" id="{9CD3C3BF-3A3C-42DB-B6FA-DDA665880523}"/>
              </a:ext>
            </a:extLst>
          </p:cNvPr>
          <p:cNvGrpSpPr/>
          <p:nvPr/>
        </p:nvGrpSpPr>
        <p:grpSpPr>
          <a:xfrm>
            <a:off x="10697542" y="1280696"/>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6">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grpSp>
        <p:nvGrpSpPr>
          <p:cNvPr id="22" name="Group 21">
            <a:extLst>
              <a:ext uri="{FF2B5EF4-FFF2-40B4-BE49-F238E27FC236}">
                <a16:creationId xmlns:a16="http://schemas.microsoft.com/office/drawing/2014/main" id="{AC0154FC-1792-44D9-937F-1BB2AF5C68CA}"/>
              </a:ext>
            </a:extLst>
          </p:cNvPr>
          <p:cNvGrpSpPr/>
          <p:nvPr/>
        </p:nvGrpSpPr>
        <p:grpSpPr>
          <a:xfrm>
            <a:off x="6052165" y="1280696"/>
            <a:ext cx="1038027" cy="1797939"/>
            <a:chOff x="4187619" y="4211394"/>
            <a:chExt cx="1038027" cy="1797939"/>
          </a:xfrm>
        </p:grpSpPr>
        <p:pic>
          <p:nvPicPr>
            <p:cNvPr id="23" name="Picture 22" descr="A person wearing glasses&#10;&#10;Description automatically generated with low confidence">
              <a:extLst>
                <a:ext uri="{FF2B5EF4-FFF2-40B4-BE49-F238E27FC236}">
                  <a16:creationId xmlns:a16="http://schemas.microsoft.com/office/drawing/2014/main" id="{74A97466-69A1-4AB0-8DE7-4A617C2B9D5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24" name="TextBox 23">
              <a:extLst>
                <a:ext uri="{FF2B5EF4-FFF2-40B4-BE49-F238E27FC236}">
                  <a16:creationId xmlns:a16="http://schemas.microsoft.com/office/drawing/2014/main" id="{B27114CE-9182-4B73-8E67-9E088169590C}"/>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p:txBody>
          <a:bodyPr/>
          <a:lstStyle/>
          <a:p>
            <a:r>
              <a:rPr lang="en-US" dirty="0"/>
              <a:t>The IDEAS-ECP team works with the ECP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have some time in the agenda for the hands-on activities, but feel free to continue to work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2"/>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1228229"/>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800"/>
              </a:spcBef>
            </a:pPr>
            <a:r>
              <a:rPr lang="en-US" dirty="0"/>
              <a:t>Please use chat to ask questions at any time (and we’ll stop for questions as time permits)</a:t>
            </a:r>
          </a:p>
          <a:p>
            <a:pPr lvl="1">
              <a:spcBef>
                <a:spcPts val="400"/>
              </a:spcBef>
            </a:pPr>
            <a:r>
              <a:rPr lang="en-US" dirty="0"/>
              <a:t>We will answer in in the chat or verbally</a:t>
            </a:r>
          </a:p>
          <a:p>
            <a:pPr lvl="1">
              <a:spcBef>
                <a:spcPts val="400"/>
              </a:spcBef>
            </a:pPr>
            <a:r>
              <a:rPr lang="en-US" dirty="0"/>
              <a:t>We will answer as many as we can</a:t>
            </a:r>
          </a:p>
          <a:p>
            <a:pPr lvl="2">
              <a:spcBef>
                <a:spcPts val="400"/>
              </a:spcBef>
            </a:pPr>
            <a:r>
              <a:rPr lang="en-US" dirty="0"/>
              <a:t>If we don’t get to your question, follow up with us afterwards</a:t>
            </a:r>
          </a:p>
          <a:p>
            <a:pPr>
              <a:spcBef>
                <a:spcPts val="1800"/>
              </a:spcBef>
            </a:pPr>
            <a:r>
              <a:rPr lang="en-US" dirty="0"/>
              <a:t>If you work on the hands-on activities, we’ll be glad to provide feedback</a:t>
            </a:r>
          </a:p>
          <a:p>
            <a:pPr lvl="1">
              <a:spcBef>
                <a:spcPts val="400"/>
              </a:spcBef>
            </a:pPr>
            <a:r>
              <a:rPr lang="en-US" dirty="0"/>
              <a:t>Submit a pull request and we’ll take a look</a:t>
            </a:r>
          </a:p>
          <a:p>
            <a:pPr>
              <a:spcBef>
                <a:spcPts val="18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2439</TotalTime>
  <Words>1118</Words>
  <Application>Microsoft Office PowerPoint</Application>
  <PresentationFormat>Custom</PresentationFormat>
  <Paragraphs>98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Better Scientific Software tutorial</vt:lpstr>
      <vt:lpstr>License, Citation and Acknowledgements</vt:lpstr>
      <vt:lpstr>About Us</vt:lpstr>
      <vt:lpstr>The IDEAS-ECP team works with the ECP community to improve developer productivity and software sustainability as key aspects of increasing overall scientific productivity</vt:lpstr>
      <vt:lpstr>Building an Online Community</vt:lpstr>
      <vt:lpstr>Follow IDEAS and BSSw</vt:lpstr>
      <vt:lpstr>Hands-On Activities</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236</cp:revision>
  <cp:lastPrinted>2017-11-02T18:35:01Z</cp:lastPrinted>
  <dcterms:created xsi:type="dcterms:W3CDTF">2018-11-06T17:28:56Z</dcterms:created>
  <dcterms:modified xsi:type="dcterms:W3CDTF">2021-09-02T01:06:49Z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