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7"/>
  </p:notesMasterIdLst>
  <p:handoutMasterIdLst>
    <p:handoutMasterId r:id="rId38"/>
  </p:handoutMasterIdLst>
  <p:sldIdLst>
    <p:sldId id="318" r:id="rId5"/>
    <p:sldId id="1846" r:id="rId6"/>
    <p:sldId id="1820" r:id="rId7"/>
    <p:sldId id="1838" r:id="rId8"/>
    <p:sldId id="1824" r:id="rId9"/>
    <p:sldId id="1797" r:id="rId10"/>
    <p:sldId id="1798" r:id="rId11"/>
    <p:sldId id="1799" r:id="rId12"/>
    <p:sldId id="1818" r:id="rId13"/>
    <p:sldId id="1819" r:id="rId14"/>
    <p:sldId id="1825" r:id="rId15"/>
    <p:sldId id="1823" r:id="rId16"/>
    <p:sldId id="1843" r:id="rId17"/>
    <p:sldId id="1841" r:id="rId18"/>
    <p:sldId id="1806" r:id="rId19"/>
    <p:sldId id="1807" r:id="rId20"/>
    <p:sldId id="1811" r:id="rId21"/>
    <p:sldId id="1840" r:id="rId22"/>
    <p:sldId id="1826" r:id="rId23"/>
    <p:sldId id="1821" r:id="rId24"/>
    <p:sldId id="1834" r:id="rId25"/>
    <p:sldId id="1845" r:id="rId26"/>
    <p:sldId id="1844" r:id="rId27"/>
    <p:sldId id="1836" r:id="rId28"/>
    <p:sldId id="1837" r:id="rId29"/>
    <p:sldId id="1832" r:id="rId30"/>
    <p:sldId id="1829" r:id="rId31"/>
    <p:sldId id="1833" r:id="rId32"/>
    <p:sldId id="1831" r:id="rId33"/>
    <p:sldId id="1842" r:id="rId34"/>
    <p:sldId id="1830" r:id="rId35"/>
    <p:sldId id="313" r:id="rId36"/>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1" d="100"/>
          <a:sy n="121" d="100"/>
        </p:scale>
        <p:origin x="1003" y="91"/>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9/1/2021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9/1/2021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Originally a 45 minute talk, cut to about 30 by putting the Data Management Plans and Reproducibility after the summary and cutting the Psychology example and the 2 slides at the end, probably covered under testing.</a:t>
            </a:r>
          </a:p>
          <a:p>
            <a:r>
              <a:rPr lang="en-US" dirty="0"/>
              <a:t>To make this a 15 minute talk go through the initial examples and incentives quickly then cover the How to sections.</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151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
        <p:nvSpPr>
          <p:cNvPr id="6" name="Content Placeholder 2">
            <a:extLst>
              <a:ext uri="{FF2B5EF4-FFF2-40B4-BE49-F238E27FC236}">
                <a16:creationId xmlns:a16="http://schemas.microsoft.com/office/drawing/2014/main" id="{14E1251E-C854-AA46-A04A-00D9A85237CB}"/>
              </a:ext>
            </a:extLst>
          </p:cNvPr>
          <p:cNvSpPr txBox="1">
            <a:spLocks noGrp="1"/>
          </p:cNvSpPr>
          <p:nvPr>
            <p:ph type="body" idx="1"/>
          </p:nvPr>
        </p:nvSpPr>
        <p:spPr>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Examples  that resulted in disputed results</a:t>
            </a:r>
          </a:p>
          <a:p>
            <a:r>
              <a:rPr lang="en-US" sz="1600" dirty="0"/>
              <a:t>Additional Incentives</a:t>
            </a:r>
          </a:p>
          <a:p>
            <a:pPr lvl="1"/>
            <a:r>
              <a:rPr lang="en-US" sz="1600" dirty="0"/>
              <a:t>Ensure goals include credible science through better software</a:t>
            </a:r>
          </a:p>
          <a:p>
            <a:pPr lvl="1"/>
            <a:r>
              <a:rPr lang="en-US" sz="1600" dirty="0"/>
              <a:t>Limited resources</a:t>
            </a:r>
          </a:p>
          <a:p>
            <a:pPr lvl="1"/>
            <a:r>
              <a:rPr lang="en-US" sz="1600" dirty="0"/>
              <a:t>Data requirement plans for research</a:t>
            </a:r>
          </a:p>
          <a:p>
            <a:pPr lvl="1"/>
            <a:r>
              <a:rPr lang="en-US" sz="1600" dirty="0"/>
              <a:t> Reproducibility and transparency initiatives for publications</a:t>
            </a:r>
          </a:p>
          <a:p>
            <a:pPr lvl="1"/>
            <a:endParaRPr lang="en-US" dirty="0"/>
          </a:p>
        </p:txBody>
      </p:sp>
    </p:spTree>
    <p:extLst>
      <p:ext uri="{BB962C8B-B14F-4D97-AF65-F5344CB8AC3E}">
        <p14:creationId xmlns:p14="http://schemas.microsoft.com/office/powerpoint/2010/main" val="77178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4275499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4E672D7-8E2D-4611-973D-F4591A707C34}" type="slidenum">
              <a:rPr lang="en-US" smtClean="0"/>
              <a:t>18</a:t>
            </a:fld>
            <a:endParaRPr lang="en-US"/>
          </a:p>
        </p:txBody>
      </p:sp>
    </p:spTree>
    <p:extLst>
      <p:ext uri="{BB962C8B-B14F-4D97-AF65-F5344CB8AC3E}">
        <p14:creationId xmlns:p14="http://schemas.microsoft.com/office/powerpoint/2010/main" val="602384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19</a:t>
            </a:fld>
            <a:endParaRPr lang="en-US"/>
          </a:p>
        </p:txBody>
      </p:sp>
    </p:spTree>
    <p:extLst>
      <p:ext uri="{BB962C8B-B14F-4D97-AF65-F5344CB8AC3E}">
        <p14:creationId xmlns:p14="http://schemas.microsoft.com/office/powerpoint/2010/main" val="2638610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110231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29</a:t>
            </a:fld>
            <a:endParaRPr lang="en-US"/>
          </a:p>
        </p:txBody>
      </p:sp>
    </p:spTree>
    <p:extLst>
      <p:ext uri="{BB962C8B-B14F-4D97-AF65-F5344CB8AC3E}">
        <p14:creationId xmlns:p14="http://schemas.microsoft.com/office/powerpoint/2010/main" val="40561827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www.nsf.gov/bfa/dias/policy/dmp.jsp"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sc21.supercomputing.org/submit/reproducibility-initiativ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cm.org/publications/policies/artifact-review-badging" TargetMode="External"/><Relationship Id="rId2" Type="http://schemas.openxmlformats.org/officeDocument/2006/relationships/hyperlink" Target="http://toms.acm.org/replicated-computational-results.cfm" TargetMode="External"/><Relationship Id="rId1" Type="http://schemas.openxmlformats.org/officeDocument/2006/relationships/slideLayout" Target="../slideLayouts/slideLayout3.xml"/><Relationship Id="rId5" Type="http://schemas.openxmlformats.org/officeDocument/2006/relationships/hyperlink" Target="https://www.niso.org/niso-io/2019/01/new-niso-project-badging-scheme-reproducibility-computational-and-computing" TargetMode="External"/><Relationship Id="rId4" Type="http://schemas.openxmlformats.org/officeDocument/2006/relationships/hyperlink" Target="http://fursin.net/reproducibility.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1655662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codeocean.com/" TargetMode="External"/><Relationship Id="rId2" Type="http://schemas.openxmlformats.org/officeDocument/2006/relationships/hyperlink" Target="http://fpanalysistools.org/" TargetMode="External"/><Relationship Id="rId1" Type="http://schemas.openxmlformats.org/officeDocument/2006/relationships/slideLayout" Target="../slideLayouts/slideLayout3.xml"/><Relationship Id="rId5" Type="http://schemas.openxmlformats.org/officeDocument/2006/relationships/hyperlink" Target="https://figshare.com/" TargetMode="External"/><Relationship Id="rId4" Type="http://schemas.openxmlformats.org/officeDocument/2006/relationships/hyperlink" Target="https://zenodo.org/"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www.rd-alliance.org/groups/fair-research-software-fair4rs-wg" TargetMode="External"/><Relationship Id="rId2" Type="http://schemas.openxmlformats.org/officeDocument/2006/relationships/hyperlink" Target="https://doi.org/10.1038/sdata.2016.18" TargetMode="External"/><Relationship Id="rId1" Type="http://schemas.openxmlformats.org/officeDocument/2006/relationships/slideLayout" Target="../slideLayouts/slideLayout3.xml"/><Relationship Id="rId6" Type="http://schemas.openxmlformats.org/officeDocument/2006/relationships/hyperlink" Target="https://doi.org/10.1145/103162.103163" TargetMode="External"/><Relationship Id="rId5" Type="http://schemas.openxmlformats.org/officeDocument/2006/relationships/hyperlink" Target="https://betterscientificsoftware.github.io/Trust-Tools/" TargetMode="External"/><Relationship Id="rId4" Type="http://schemas.openxmlformats.org/officeDocument/2006/relationships/hyperlink" Target="http://dx.doi.org/10.1145/274301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emf"/><Relationship Id="rId1" Type="http://schemas.openxmlformats.org/officeDocument/2006/relationships/slideLayout" Target="../slideLayouts/slideLayout4.xml"/><Relationship Id="rId5" Type="http://schemas.openxmlformats.org/officeDocument/2006/relationships/hyperlink" Target="https://cfwebprod.sandia.gov/cfdocs/CompResearch/docs/SAND2018-11186.pdf" TargetMode="External"/><Relationship Id="rId4" Type="http://schemas.openxmlformats.org/officeDocument/2006/relationships/hyperlink" Target="https://www.nap.edu/catalog/25303/reproducibility-and-replicability-in-scienc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www.nytimes.com/2015/08/28/science/many-social-science-findings-not-as-strong-as-claimed-study-says.html" TargetMode="External"/><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Improving Reproducibility Through Better Software Practices</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dirty="0"/>
              <a:t>Better Scientific Software tutorial @ SC21</a:t>
            </a:r>
          </a:p>
          <a:p>
            <a:pPr>
              <a:spcBef>
                <a:spcPts val="2800"/>
              </a:spcBef>
            </a:pPr>
            <a:r>
              <a:rPr lang="en-US" sz="2000" dirty="0"/>
              <a:t>Contributors: David E. Bernholdt (ORNL), Patricia Grubel (LANL), Michael A. Heroux (SNL),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4CA9EB-43C1-42C5-96E8-92A150169E08}"/>
              </a:ext>
            </a:extLst>
          </p:cNvPr>
          <p:cNvSpPr>
            <a:spLocks noGrp="1"/>
          </p:cNvSpPr>
          <p:nvPr>
            <p:ph type="title"/>
          </p:nvPr>
        </p:nvSpPr>
        <p:spPr/>
        <p:txBody>
          <a:bodyPr/>
          <a:lstStyle/>
          <a:p>
            <a:r>
              <a:rPr lang="en-US" dirty="0"/>
              <a:t>Incentives for Paying Attention to Reproducibility</a:t>
            </a:r>
          </a:p>
        </p:txBody>
      </p:sp>
      <p:sp>
        <p:nvSpPr>
          <p:cNvPr id="2" name="Content Placeholder 1">
            <a:extLst>
              <a:ext uri="{FF2B5EF4-FFF2-40B4-BE49-F238E27FC236}">
                <a16:creationId xmlns:a16="http://schemas.microsoft.com/office/drawing/2014/main" id="{E9507A47-4449-4A96-A0BA-021FE928EE24}"/>
              </a:ext>
            </a:extLst>
          </p:cNvPr>
          <p:cNvSpPr>
            <a:spLocks noGrp="1"/>
          </p:cNvSpPr>
          <p:nvPr>
            <p:ph idx="1"/>
          </p:nvPr>
        </p:nvSpPr>
        <p:spPr/>
        <p:txBody>
          <a:bodyPr/>
          <a:lstStyle/>
          <a:p>
            <a:pPr marL="0" indent="0">
              <a:buNone/>
            </a:pPr>
            <a:r>
              <a:rPr lang="en-US" dirty="0"/>
              <a:t>Common statement: “I would love to do a better job on my software, but I need to:</a:t>
            </a:r>
          </a:p>
          <a:p>
            <a:pPr marL="342900" indent="-342900"/>
            <a:r>
              <a:rPr lang="en-US" dirty="0"/>
              <a:t>Get this paper submitted</a:t>
            </a:r>
          </a:p>
          <a:p>
            <a:pPr marL="342900" indent="-342900"/>
            <a:r>
              <a:rPr lang="en-US" dirty="0"/>
              <a:t>Complete this project task</a:t>
            </a:r>
          </a:p>
          <a:p>
            <a:pPr marL="342900" indent="-342900"/>
            <a:r>
              <a:rPr lang="en-US" dirty="0"/>
              <a:t>Do something my employer values more</a:t>
            </a:r>
          </a:p>
          <a:p>
            <a:endParaRPr lang="en-US" dirty="0"/>
          </a:p>
          <a:p>
            <a:pPr marL="0" indent="0">
              <a:buNone/>
            </a:pPr>
            <a:r>
              <a:rPr lang="en-US" b="1" dirty="0"/>
              <a:t>Goal</a:t>
            </a:r>
            <a:r>
              <a:rPr lang="en-US" dirty="0"/>
              <a:t>: Change incentives to include valuing of better software, better science</a:t>
            </a:r>
          </a:p>
          <a:p>
            <a:pPr marL="0" indent="0">
              <a:buNone/>
            </a:pPr>
            <a:r>
              <a:rPr lang="en-US" dirty="0"/>
              <a:t>This is a long-term goal, requiring a culture change in (computational) science which in the early stages</a:t>
            </a:r>
          </a:p>
          <a:p>
            <a:endParaRPr lang="en-US" dirty="0"/>
          </a:p>
        </p:txBody>
      </p:sp>
    </p:spTree>
    <p:extLst>
      <p:ext uri="{BB962C8B-B14F-4D97-AF65-F5344CB8AC3E}">
        <p14:creationId xmlns:p14="http://schemas.microsoft.com/office/powerpoint/2010/main" val="1757848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8855-A57F-4215-A768-115A3708E346}"/>
              </a:ext>
            </a:extLst>
          </p:cNvPr>
          <p:cNvSpPr>
            <a:spLocks noGrp="1"/>
          </p:cNvSpPr>
          <p:nvPr>
            <p:ph type="title"/>
          </p:nvPr>
        </p:nvSpPr>
        <p:spPr/>
        <p:txBody>
          <a:bodyPr/>
          <a:lstStyle/>
          <a:p>
            <a:r>
              <a:rPr lang="en-US" dirty="0"/>
              <a:t>Supercomputer Cycles are Scarce Resources</a:t>
            </a:r>
          </a:p>
        </p:txBody>
      </p:sp>
      <p:sp>
        <p:nvSpPr>
          <p:cNvPr id="3" name="Content Placeholder 2">
            <a:extLst>
              <a:ext uri="{FF2B5EF4-FFF2-40B4-BE49-F238E27FC236}">
                <a16:creationId xmlns:a16="http://schemas.microsoft.com/office/drawing/2014/main" id="{14DD3804-D1BC-40B2-8D0D-D96BD5828410}"/>
              </a:ext>
            </a:extLst>
          </p:cNvPr>
          <p:cNvSpPr>
            <a:spLocks noGrp="1"/>
          </p:cNvSpPr>
          <p:nvPr>
            <p:ph idx="1"/>
          </p:nvPr>
        </p:nvSpPr>
        <p:spPr>
          <a:xfrm>
            <a:off x="365760" y="1016921"/>
            <a:ext cx="8120149" cy="4047778"/>
          </a:xfrm>
        </p:spPr>
        <p:txBody>
          <a:bodyPr/>
          <a:lstStyle/>
          <a:p>
            <a:r>
              <a:rPr lang="en-US" dirty="0"/>
              <a:t>No one wants to spend their precious allocation running simulations two or three times to be confident of the results</a:t>
            </a:r>
          </a:p>
          <a:p>
            <a:pPr lvl="1">
              <a:spcBef>
                <a:spcPts val="200"/>
              </a:spcBef>
            </a:pPr>
            <a:r>
              <a:rPr lang="en-US" dirty="0"/>
              <a:t>Though this ends up happening more than most people admit</a:t>
            </a:r>
          </a:p>
          <a:p>
            <a:pPr lvl="1">
              <a:spcBef>
                <a:spcPts val="200"/>
              </a:spcBef>
            </a:pPr>
            <a:r>
              <a:rPr lang="en-US" dirty="0"/>
              <a:t>And it could still be wrong!</a:t>
            </a:r>
          </a:p>
          <a:p>
            <a:r>
              <a:rPr lang="en-US" dirty="0"/>
              <a:t>But lots of people need to have confidence in your results</a:t>
            </a:r>
          </a:p>
          <a:p>
            <a:pPr lvl="1">
              <a:spcBef>
                <a:spcPts val="200"/>
              </a:spcBef>
            </a:pPr>
            <a:r>
              <a:rPr lang="en-US" dirty="0"/>
              <a:t>You</a:t>
            </a:r>
          </a:p>
          <a:p>
            <a:pPr lvl="1">
              <a:spcBef>
                <a:spcPts val="200"/>
              </a:spcBef>
            </a:pPr>
            <a:r>
              <a:rPr lang="en-US" dirty="0"/>
              <a:t>Your project lead or boss</a:t>
            </a:r>
          </a:p>
          <a:p>
            <a:pPr lvl="1">
              <a:spcBef>
                <a:spcPts val="200"/>
              </a:spcBef>
            </a:pPr>
            <a:r>
              <a:rPr lang="en-US" dirty="0"/>
              <a:t>Your sponsor</a:t>
            </a:r>
          </a:p>
          <a:p>
            <a:pPr lvl="1">
              <a:spcBef>
                <a:spcPts val="200"/>
              </a:spcBef>
            </a:pPr>
            <a:r>
              <a:rPr lang="en-US" dirty="0"/>
              <a:t>Your reviewers or referees</a:t>
            </a:r>
          </a:p>
          <a:p>
            <a:pPr lvl="1">
              <a:spcBef>
                <a:spcPts val="200"/>
              </a:spcBef>
            </a:pPr>
            <a:r>
              <a:rPr lang="en-US" dirty="0"/>
              <a:t>Your readers</a:t>
            </a:r>
          </a:p>
          <a:p>
            <a:r>
              <a:rPr lang="en-US" dirty="0"/>
              <a:t>Need to think about how to build credibility </a:t>
            </a:r>
            <a:r>
              <a:rPr lang="en-US" i="1" dirty="0"/>
              <a:t>without</a:t>
            </a:r>
            <a:r>
              <a:rPr lang="en-US" dirty="0"/>
              <a:t> repeating runs</a:t>
            </a:r>
          </a:p>
        </p:txBody>
      </p:sp>
      <p:pic>
        <p:nvPicPr>
          <p:cNvPr id="4" name="Picture 4" descr="Image result for olcf frontier images">
            <a:extLst>
              <a:ext uri="{FF2B5EF4-FFF2-40B4-BE49-F238E27FC236}">
                <a16:creationId xmlns:a16="http://schemas.microsoft.com/office/drawing/2014/main" id="{99122304-45CB-4B98-BF7B-424A418D2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98228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olcf frontier images">
            <a:extLst>
              <a:ext uri="{FF2B5EF4-FFF2-40B4-BE49-F238E27FC236}">
                <a16:creationId xmlns:a16="http://schemas.microsoft.com/office/drawing/2014/main" id="{0C1CA16A-464F-4888-AD9D-AAA4648CD5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279062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olcf frontier images">
            <a:extLst>
              <a:ext uri="{FF2B5EF4-FFF2-40B4-BE49-F238E27FC236}">
                <a16:creationId xmlns:a16="http://schemas.microsoft.com/office/drawing/2014/main" id="{067B18C9-2168-4A87-9FDB-18386A4F8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86749" y="4598966"/>
            <a:ext cx="3707315" cy="16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07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5000"/>
                            </p:stCondLst>
                            <p:childTnLst>
                              <p:par>
                                <p:cTn id="8" presetID="1" presetClass="entr" presetSubtype="0" fill="hold" nodeType="afterEffect">
                                  <p:stCondLst>
                                    <p:cond delay="500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EDD4-F65E-034B-BB5E-8D99F4CD0FBF}"/>
              </a:ext>
            </a:extLst>
          </p:cNvPr>
          <p:cNvSpPr>
            <a:spLocks noGrp="1"/>
          </p:cNvSpPr>
          <p:nvPr>
            <p:ph type="title"/>
          </p:nvPr>
        </p:nvSpPr>
        <p:spPr/>
        <p:txBody>
          <a:bodyPr/>
          <a:lstStyle/>
          <a:p>
            <a:r>
              <a:rPr lang="en-US" dirty="0"/>
              <a:t>Reproducibility and Transparency Initiatives and Requirements</a:t>
            </a:r>
          </a:p>
        </p:txBody>
      </p:sp>
      <p:sp>
        <p:nvSpPr>
          <p:cNvPr id="4" name="Content Placeholder 2">
            <a:extLst>
              <a:ext uri="{FF2B5EF4-FFF2-40B4-BE49-F238E27FC236}">
                <a16:creationId xmlns:a16="http://schemas.microsoft.com/office/drawing/2014/main" id="{9A58FF00-57DF-C346-9B46-007A03E57299}"/>
              </a:ext>
            </a:extLst>
          </p:cNvPr>
          <p:cNvSpPr txBox="1">
            <a:spLocks noGrp="1"/>
          </p:cNvSpPr>
          <p:nvPr>
            <p:ph idx="1"/>
          </p:nvPr>
        </p:nvSpPr>
        <p:spPr>
          <a:xfrm>
            <a:off x="409507" y="1405111"/>
            <a:ext cx="11369809" cy="404777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Data management plans for research funding</a:t>
            </a:r>
          </a:p>
          <a:p>
            <a:pPr lvl="1"/>
            <a:r>
              <a:rPr lang="en-US" dirty="0"/>
              <a:t>Example NSF policy on dissemination of results and sharing data</a:t>
            </a:r>
          </a:p>
          <a:p>
            <a:r>
              <a:rPr lang="en-US" dirty="0">
                <a:hlinkClick r:id="rId2"/>
              </a:rPr>
              <a:t>FAIR</a:t>
            </a:r>
            <a:r>
              <a:rPr lang="en-US" dirty="0"/>
              <a:t> data principles for maximum use of research data</a:t>
            </a:r>
          </a:p>
          <a:p>
            <a:r>
              <a:rPr lang="en-US" dirty="0"/>
              <a:t>Emerging FAIR for Research Software (</a:t>
            </a:r>
            <a:r>
              <a:rPr lang="en-US" dirty="0">
                <a:hlinkClick r:id="rId3"/>
              </a:rPr>
              <a:t>FAIR4RS</a:t>
            </a:r>
            <a:r>
              <a:rPr lang="en-US" dirty="0"/>
              <a:t>) initiative</a:t>
            </a:r>
          </a:p>
          <a:p>
            <a:pPr lvl="1"/>
            <a:endParaRPr lang="en-US" dirty="0"/>
          </a:p>
          <a:p>
            <a:r>
              <a:rPr lang="en-US" dirty="0"/>
              <a:t>Reproducibility and transparency Initiatives by Publications</a:t>
            </a:r>
          </a:p>
          <a:p>
            <a:pPr lvl="1"/>
            <a:r>
              <a:rPr lang="en-US" dirty="0"/>
              <a:t>Increasing requirements for publications (SC, ACM and more)</a:t>
            </a:r>
          </a:p>
          <a:p>
            <a:pPr marL="346075" lvl="1" indent="0">
              <a:buNone/>
            </a:pPr>
            <a:endParaRPr lang="en-US" dirty="0"/>
          </a:p>
          <a:p>
            <a:pPr marL="346075" lvl="1" indent="0">
              <a:buNone/>
            </a:pPr>
            <a:r>
              <a:rPr lang="en-US" sz="2400" b="1" dirty="0"/>
              <a:t>See Appendix</a:t>
            </a:r>
            <a:r>
              <a:rPr lang="en-US" sz="2400" dirty="0"/>
              <a:t>:</a:t>
            </a:r>
          </a:p>
          <a:p>
            <a:pPr marL="346075" lvl="1" indent="0">
              <a:buNone/>
            </a:pPr>
            <a:r>
              <a:rPr lang="en-US" sz="2400" dirty="0"/>
              <a:t>Requirement Initiatives for Data Management and Publication</a:t>
            </a:r>
          </a:p>
        </p:txBody>
      </p:sp>
    </p:spTree>
    <p:extLst>
      <p:ext uri="{BB962C8B-B14F-4D97-AF65-F5344CB8AC3E}">
        <p14:creationId xmlns:p14="http://schemas.microsoft.com/office/powerpoint/2010/main" val="783000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2F71E0-47A2-4020-9B2A-62C994864519}"/>
              </a:ext>
            </a:extLst>
          </p:cNvPr>
          <p:cNvSpPr>
            <a:spLocks noGrp="1"/>
          </p:cNvSpPr>
          <p:nvPr>
            <p:ph type="title"/>
          </p:nvPr>
        </p:nvSpPr>
        <p:spPr/>
        <p:txBody>
          <a:bodyPr/>
          <a:lstStyle/>
          <a:p>
            <a:r>
              <a:rPr lang="en-US" dirty="0"/>
              <a:t>Setting Expectations for Your Data</a:t>
            </a:r>
          </a:p>
        </p:txBody>
      </p:sp>
      <p:sp>
        <p:nvSpPr>
          <p:cNvPr id="5" name="Text Placeholder 4">
            <a:extLst>
              <a:ext uri="{FF2B5EF4-FFF2-40B4-BE49-F238E27FC236}">
                <a16:creationId xmlns:a16="http://schemas.microsoft.com/office/drawing/2014/main" id="{5C43CE43-3F69-454F-91AA-79F31589C030}"/>
              </a:ext>
            </a:extLst>
          </p:cNvPr>
          <p:cNvSpPr>
            <a:spLocks noGrp="1"/>
          </p:cNvSpPr>
          <p:nvPr>
            <p:ph type="body" idx="1"/>
          </p:nvPr>
        </p:nvSpPr>
        <p:spPr>
          <a:xfrm>
            <a:off x="457200" y="873418"/>
            <a:ext cx="5588582" cy="821190"/>
          </a:xfrm>
        </p:spPr>
        <p:txBody>
          <a:bodyPr/>
          <a:lstStyle/>
          <a:p>
            <a:r>
              <a:rPr lang="en-US" dirty="0"/>
              <a:t>Data Management Plans</a:t>
            </a:r>
          </a:p>
        </p:txBody>
      </p:sp>
      <p:sp>
        <p:nvSpPr>
          <p:cNvPr id="6" name="Content Placeholder 5">
            <a:extLst>
              <a:ext uri="{FF2B5EF4-FFF2-40B4-BE49-F238E27FC236}">
                <a16:creationId xmlns:a16="http://schemas.microsoft.com/office/drawing/2014/main" id="{D66E6D61-44C6-4432-83DF-8B05B0B813B2}"/>
              </a:ext>
            </a:extLst>
          </p:cNvPr>
          <p:cNvSpPr>
            <a:spLocks noGrp="1"/>
          </p:cNvSpPr>
          <p:nvPr>
            <p:ph sz="half" idx="2"/>
          </p:nvPr>
        </p:nvSpPr>
        <p:spPr>
          <a:xfrm>
            <a:off x="457200" y="1694608"/>
            <a:ext cx="5588582" cy="3373229"/>
          </a:xfrm>
        </p:spPr>
        <p:txBody>
          <a:bodyPr/>
          <a:lstStyle/>
          <a:p>
            <a:r>
              <a:rPr lang="en-US" dirty="0"/>
              <a:t>Most research sponsors require data management plans as part of proposals</a:t>
            </a:r>
          </a:p>
          <a:p>
            <a:pPr>
              <a:spcBef>
                <a:spcPts val="800"/>
              </a:spcBef>
            </a:pPr>
            <a:r>
              <a:rPr lang="en-US" dirty="0"/>
              <a:t>Example: NSF policy on </a:t>
            </a:r>
            <a:r>
              <a:rPr lang="en-US" dirty="0">
                <a:hlinkClick r:id="rId2"/>
              </a:rPr>
              <a:t>Dissemination and Sharing of Research Results</a:t>
            </a:r>
            <a:endParaRPr lang="en-US" dirty="0"/>
          </a:p>
          <a:p>
            <a:pPr lvl="1">
              <a:spcBef>
                <a:spcPts val="200"/>
              </a:spcBef>
            </a:pPr>
            <a:r>
              <a:rPr lang="en-US" dirty="0"/>
              <a:t>Promptly publish with appropriate authorship</a:t>
            </a:r>
          </a:p>
          <a:p>
            <a:pPr lvl="1">
              <a:spcBef>
                <a:spcPts val="200"/>
              </a:spcBef>
            </a:pPr>
            <a:r>
              <a:rPr lang="en-US" dirty="0"/>
              <a:t>Share data, samples, physical collections, and supporting materials with others, within a reasonable time frame</a:t>
            </a:r>
          </a:p>
          <a:p>
            <a:pPr lvl="1">
              <a:spcBef>
                <a:spcPts val="200"/>
              </a:spcBef>
            </a:pPr>
            <a:r>
              <a:rPr lang="en-US" dirty="0"/>
              <a:t>Share software and inventions</a:t>
            </a:r>
          </a:p>
          <a:p>
            <a:pPr lvl="1">
              <a:spcBef>
                <a:spcPts val="200"/>
              </a:spcBef>
            </a:pPr>
            <a:r>
              <a:rPr lang="en-US" dirty="0"/>
              <a:t>Investigators can keep their legal rights over their intellectual property, but they still have to make their results, data, and collections available to others</a:t>
            </a:r>
          </a:p>
          <a:p>
            <a:pPr lvl="1">
              <a:spcBef>
                <a:spcPts val="200"/>
              </a:spcBef>
            </a:pPr>
            <a:r>
              <a:rPr lang="en-US" dirty="0"/>
              <a:t>Policies will be implemented via</a:t>
            </a:r>
          </a:p>
          <a:p>
            <a:pPr lvl="2">
              <a:spcBef>
                <a:spcPts val="200"/>
              </a:spcBef>
            </a:pPr>
            <a:r>
              <a:rPr lang="en-US" dirty="0"/>
              <a:t>Proposal review</a:t>
            </a:r>
          </a:p>
          <a:p>
            <a:pPr lvl="2">
              <a:spcBef>
                <a:spcPts val="200"/>
              </a:spcBef>
            </a:pPr>
            <a:r>
              <a:rPr lang="en-US" dirty="0"/>
              <a:t>Award negotiations and conditions</a:t>
            </a:r>
          </a:p>
          <a:p>
            <a:pPr lvl="2">
              <a:spcBef>
                <a:spcPts val="200"/>
              </a:spcBef>
            </a:pPr>
            <a:r>
              <a:rPr lang="en-US" dirty="0"/>
              <a:t>Support/incentives</a:t>
            </a:r>
          </a:p>
        </p:txBody>
      </p:sp>
      <p:sp>
        <p:nvSpPr>
          <p:cNvPr id="7" name="Text Placeholder 6">
            <a:extLst>
              <a:ext uri="{FF2B5EF4-FFF2-40B4-BE49-F238E27FC236}">
                <a16:creationId xmlns:a16="http://schemas.microsoft.com/office/drawing/2014/main" id="{7FA9370A-7387-4D95-8D73-35942A83C120}"/>
              </a:ext>
            </a:extLst>
          </p:cNvPr>
          <p:cNvSpPr>
            <a:spLocks noGrp="1"/>
          </p:cNvSpPr>
          <p:nvPr>
            <p:ph type="body" sz="quarter" idx="3"/>
          </p:nvPr>
        </p:nvSpPr>
        <p:spPr>
          <a:xfrm>
            <a:off x="6218914" y="873418"/>
            <a:ext cx="5531934" cy="821190"/>
          </a:xfrm>
        </p:spPr>
        <p:txBody>
          <a:bodyPr/>
          <a:lstStyle/>
          <a:p>
            <a:r>
              <a:rPr lang="en-US" dirty="0"/>
              <a:t>FAIR Data Principles</a:t>
            </a:r>
          </a:p>
        </p:txBody>
      </p:sp>
      <p:sp>
        <p:nvSpPr>
          <p:cNvPr id="8" name="Content Placeholder 7">
            <a:extLst>
              <a:ext uri="{FF2B5EF4-FFF2-40B4-BE49-F238E27FC236}">
                <a16:creationId xmlns:a16="http://schemas.microsoft.com/office/drawing/2014/main" id="{78928391-B382-4CEF-AAAA-6902053F38C2}"/>
              </a:ext>
            </a:extLst>
          </p:cNvPr>
          <p:cNvSpPr>
            <a:spLocks noGrp="1"/>
          </p:cNvSpPr>
          <p:nvPr>
            <p:ph sz="quarter" idx="4"/>
          </p:nvPr>
        </p:nvSpPr>
        <p:spPr>
          <a:xfrm>
            <a:off x="6218914" y="1694608"/>
            <a:ext cx="5531934" cy="3373229"/>
          </a:xfrm>
        </p:spPr>
        <p:txBody>
          <a:bodyPr/>
          <a:lstStyle/>
          <a:p>
            <a:r>
              <a:rPr lang="en-US" dirty="0"/>
              <a:t>Address data producers and publishers to promote maximum use of research data</a:t>
            </a:r>
          </a:p>
          <a:p>
            <a:pPr>
              <a:spcBef>
                <a:spcPts val="800"/>
              </a:spcBef>
            </a:pPr>
            <a:r>
              <a:rPr lang="en-US" dirty="0"/>
              <a:t>Findability</a:t>
            </a:r>
          </a:p>
          <a:p>
            <a:pPr lvl="1">
              <a:spcBef>
                <a:spcPts val="200"/>
              </a:spcBef>
            </a:pPr>
            <a:r>
              <a:rPr lang="en-US" sz="1600" dirty="0"/>
              <a:t>Data and supplementary materials have sufficiently rich metadata and a unique and persistent identifier.</a:t>
            </a:r>
          </a:p>
          <a:p>
            <a:pPr>
              <a:spcBef>
                <a:spcPts val="800"/>
              </a:spcBef>
            </a:pPr>
            <a:r>
              <a:rPr lang="en-US" dirty="0"/>
              <a:t>Accessibility</a:t>
            </a:r>
          </a:p>
          <a:p>
            <a:pPr lvl="1">
              <a:spcBef>
                <a:spcPts val="200"/>
              </a:spcBef>
            </a:pPr>
            <a:r>
              <a:rPr lang="en-US" sz="1600" dirty="0"/>
              <a:t>Metadata and data are understandable to humans and machines. Data is deposited in a trusted repository.</a:t>
            </a:r>
            <a:endParaRPr lang="en-US" dirty="0"/>
          </a:p>
          <a:p>
            <a:pPr>
              <a:spcBef>
                <a:spcPts val="800"/>
              </a:spcBef>
            </a:pPr>
            <a:r>
              <a:rPr lang="en-US" dirty="0"/>
              <a:t>Interoperability</a:t>
            </a:r>
          </a:p>
          <a:p>
            <a:pPr lvl="1">
              <a:spcBef>
                <a:spcPts val="200"/>
              </a:spcBef>
            </a:pPr>
            <a:r>
              <a:rPr lang="en-US" sz="1600" dirty="0"/>
              <a:t>Metadata use a formal, accessible, shared, and broadly applicable language for knowledge representation.</a:t>
            </a:r>
          </a:p>
          <a:p>
            <a:pPr>
              <a:spcBef>
                <a:spcPts val="800"/>
              </a:spcBef>
            </a:pPr>
            <a:r>
              <a:rPr lang="en-US" dirty="0"/>
              <a:t>Reusability</a:t>
            </a:r>
          </a:p>
          <a:p>
            <a:pPr lvl="1">
              <a:spcBef>
                <a:spcPts val="200"/>
              </a:spcBef>
            </a:pPr>
            <a:r>
              <a:rPr lang="en-US" sz="1600" dirty="0"/>
              <a:t>Data and collections have a clear usage licenses and provide accurate information on provenance.</a:t>
            </a:r>
          </a:p>
        </p:txBody>
      </p:sp>
    </p:spTree>
    <p:extLst>
      <p:ext uri="{BB962C8B-B14F-4D97-AF65-F5344CB8AC3E}">
        <p14:creationId xmlns:p14="http://schemas.microsoft.com/office/powerpoint/2010/main" val="399379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ACM TOMS Reproducible Computational Results (RCR)</a:t>
            </a:r>
          </a:p>
        </p:txBody>
      </p:sp>
      <p:sp>
        <p:nvSpPr>
          <p:cNvPr id="3" name="Content Placeholder 2"/>
          <p:cNvSpPr>
            <a:spLocks noGrp="1"/>
          </p:cNvSpPr>
          <p:nvPr>
            <p:ph sz="quarter" idx="1"/>
          </p:nvPr>
        </p:nvSpPr>
        <p:spPr>
          <a:xfrm>
            <a:off x="365760" y="930168"/>
            <a:ext cx="11369809" cy="4047778"/>
          </a:xfrm>
        </p:spPr>
        <p:txBody>
          <a:bodyPr/>
          <a:lstStyle/>
          <a:p>
            <a:pPr>
              <a:spcBef>
                <a:spcPts val="800"/>
              </a:spcBef>
            </a:pPr>
            <a:r>
              <a:rPr lang="en-US" dirty="0"/>
              <a:t>Submission: Optional RCR option</a:t>
            </a:r>
          </a:p>
          <a:p>
            <a:pPr>
              <a:spcBef>
                <a:spcPts val="800"/>
              </a:spcBef>
            </a:pPr>
            <a:r>
              <a:rPr lang="en-US" dirty="0"/>
              <a:t>Standard reviewer assignment: Nothing changes</a:t>
            </a:r>
          </a:p>
          <a:p>
            <a:pPr>
              <a:spcBef>
                <a:spcPts val="800"/>
              </a:spcBef>
            </a:pPr>
            <a:r>
              <a:rPr lang="en-US" dirty="0"/>
              <a:t>RCR reviewer assignment:</a:t>
            </a:r>
          </a:p>
          <a:p>
            <a:pPr lvl="1">
              <a:spcBef>
                <a:spcPts val="200"/>
              </a:spcBef>
            </a:pPr>
            <a:r>
              <a:rPr lang="en-US" dirty="0"/>
              <a:t>Concurrent with standard reviews</a:t>
            </a:r>
          </a:p>
          <a:p>
            <a:pPr lvl="1">
              <a:spcBef>
                <a:spcPts val="200"/>
              </a:spcBef>
            </a:pPr>
            <a:r>
              <a:rPr lang="en-US" dirty="0"/>
              <a:t>As early as possible in review process</a:t>
            </a:r>
          </a:p>
          <a:p>
            <a:pPr lvl="1">
              <a:spcBef>
                <a:spcPts val="200"/>
              </a:spcBef>
            </a:pPr>
            <a:r>
              <a:rPr lang="en-US" dirty="0"/>
              <a:t>Known to and works with authors during the RCR process</a:t>
            </a:r>
          </a:p>
          <a:p>
            <a:pPr>
              <a:spcBef>
                <a:spcPts val="800"/>
              </a:spcBef>
            </a:pPr>
            <a:r>
              <a:rPr lang="en-US" dirty="0"/>
              <a:t>RCR process: </a:t>
            </a:r>
          </a:p>
          <a:p>
            <a:pPr lvl="1">
              <a:spcBef>
                <a:spcPts val="200"/>
              </a:spcBef>
            </a:pPr>
            <a:r>
              <a:rPr lang="en-US" dirty="0"/>
              <a:t>Multi-faceted approach, Bottom line: Trust the reviewer</a:t>
            </a:r>
          </a:p>
          <a:p>
            <a:pPr>
              <a:spcBef>
                <a:spcPts val="800"/>
              </a:spcBef>
            </a:pPr>
            <a:r>
              <a:rPr lang="en-US" dirty="0"/>
              <a:t>Publication: </a:t>
            </a:r>
          </a:p>
          <a:p>
            <a:pPr lvl="1">
              <a:spcBef>
                <a:spcPts val="200"/>
              </a:spcBef>
            </a:pPr>
            <a:r>
              <a:rPr lang="en-US" dirty="0"/>
              <a:t>Reproducible Computational Results Designation</a:t>
            </a:r>
          </a:p>
          <a:p>
            <a:pPr lvl="1">
              <a:spcBef>
                <a:spcPts val="200"/>
              </a:spcBef>
            </a:pPr>
            <a:r>
              <a:rPr lang="en-US" dirty="0"/>
              <a:t>The RCR referee acknowledged</a:t>
            </a:r>
          </a:p>
          <a:p>
            <a:pPr lvl="1">
              <a:spcBef>
                <a:spcPts val="200"/>
              </a:spcBef>
            </a:pPr>
            <a:r>
              <a:rPr lang="en-US" dirty="0"/>
              <a:t>Review report appears with published manuscript</a:t>
            </a:r>
          </a:p>
          <a:p>
            <a:pPr>
              <a:spcBef>
                <a:spcPts val="800"/>
              </a:spcBef>
            </a:pPr>
            <a:r>
              <a:rPr lang="en-US" dirty="0"/>
              <a:t>Incentives:</a:t>
            </a:r>
          </a:p>
          <a:p>
            <a:pPr lvl="1">
              <a:spcBef>
                <a:spcPts val="200"/>
              </a:spcBef>
            </a:pPr>
            <a:r>
              <a:rPr lang="en-US" dirty="0"/>
              <a:t>Journal: raises the credibility/quality/rigor of papers it publishes</a:t>
            </a:r>
          </a:p>
          <a:p>
            <a:pPr lvl="1">
              <a:spcBef>
                <a:spcPts val="200"/>
              </a:spcBef>
            </a:pPr>
            <a:r>
              <a:rPr lang="en-US" dirty="0"/>
              <a:t>Authors: badging indicates additional credibility/quality/rigor of paper</a:t>
            </a:r>
          </a:p>
          <a:p>
            <a:pPr lvl="1">
              <a:spcBef>
                <a:spcPts val="200"/>
              </a:spcBef>
            </a:pPr>
            <a:r>
              <a:rPr lang="en-US" dirty="0"/>
              <a:t>Reviewer: companion publication</a:t>
            </a:r>
          </a:p>
        </p:txBody>
      </p:sp>
      <p:pic>
        <p:nvPicPr>
          <p:cNvPr id="4" name="Picture 3" descr="TOMS_RCR_Badge.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84039" y="1182644"/>
            <a:ext cx="1735947" cy="1753752"/>
          </a:xfrm>
          <a:prstGeom prst="rect">
            <a:avLst/>
          </a:prstGeom>
        </p:spPr>
      </p:pic>
    </p:spTree>
    <p:extLst>
      <p:ext uri="{BB962C8B-B14F-4D97-AF65-F5344CB8AC3E}">
        <p14:creationId xmlns:p14="http://schemas.microsoft.com/office/powerpoint/2010/main" val="270349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Supercomputing Reproducibility Initiative</a:t>
            </a:r>
          </a:p>
        </p:txBody>
      </p:sp>
      <p:sp>
        <p:nvSpPr>
          <p:cNvPr id="5" name="Content Placeholder 4"/>
          <p:cNvSpPr>
            <a:spLocks noGrp="1"/>
          </p:cNvSpPr>
          <p:nvPr>
            <p:ph sz="quarter" idx="1"/>
          </p:nvPr>
        </p:nvSpPr>
        <p:spPr>
          <a:xfrm>
            <a:off x="365760" y="1141612"/>
            <a:ext cx="11369809" cy="4047778"/>
          </a:xfrm>
        </p:spPr>
        <p:txBody>
          <a:bodyPr/>
          <a:lstStyle/>
          <a:p>
            <a:r>
              <a:rPr lang="en-US" sz="2800" dirty="0"/>
              <a:t>Two appendices: </a:t>
            </a:r>
          </a:p>
          <a:p>
            <a:pPr lvl="1"/>
            <a:r>
              <a:rPr lang="en-US" sz="2400" dirty="0"/>
              <a:t>Artifact description (AD)</a:t>
            </a:r>
          </a:p>
          <a:p>
            <a:pPr lvl="2"/>
            <a:r>
              <a:rPr lang="en-US" sz="2000" dirty="0"/>
              <a:t>Blue print for setting up your computational experiment</a:t>
            </a:r>
          </a:p>
          <a:p>
            <a:pPr lvl="2"/>
            <a:r>
              <a:rPr lang="en-US" sz="2000" dirty="0"/>
              <a:t>Makes it easier to rerun computations in future</a:t>
            </a:r>
          </a:p>
          <a:p>
            <a:pPr lvl="2"/>
            <a:r>
              <a:rPr lang="en-US" sz="2000" dirty="0"/>
              <a:t>AD appendix is </a:t>
            </a:r>
            <a:r>
              <a:rPr lang="en-US" sz="2000" b="1" dirty="0"/>
              <a:t>mandatory</a:t>
            </a:r>
            <a:r>
              <a:rPr lang="en-US" sz="2000" dirty="0"/>
              <a:t> for paper submissions (since SC19)</a:t>
            </a:r>
          </a:p>
          <a:p>
            <a:pPr lvl="2"/>
            <a:r>
              <a:rPr lang="en-US" sz="2000" dirty="0"/>
              <a:t>Largely auto-generated from submission information</a:t>
            </a:r>
          </a:p>
          <a:p>
            <a:pPr lvl="2"/>
            <a:r>
              <a:rPr lang="en-US" sz="2000" dirty="0"/>
              <a:t>For accepted papers, will be evaluated by reviewers</a:t>
            </a:r>
          </a:p>
          <a:p>
            <a:pPr lvl="1"/>
            <a:r>
              <a:rPr lang="en-US" sz="2400" dirty="0"/>
              <a:t>Artifact Evaluation (AE)</a:t>
            </a:r>
          </a:p>
          <a:p>
            <a:pPr lvl="2"/>
            <a:r>
              <a:rPr lang="en-US" sz="2000" dirty="0"/>
              <a:t>Targets “boutique” environments</a:t>
            </a:r>
          </a:p>
          <a:p>
            <a:pPr lvl="2"/>
            <a:r>
              <a:rPr lang="en-US" sz="2000" dirty="0"/>
              <a:t>Improves trustworthiness when re-running hard, impossible</a:t>
            </a:r>
          </a:p>
          <a:p>
            <a:pPr lvl="2"/>
            <a:r>
              <a:rPr lang="en-US" sz="2000" b="1" dirty="0"/>
              <a:t>Remains optional</a:t>
            </a:r>
          </a:p>
          <a:p>
            <a:r>
              <a:rPr lang="en-US" sz="2800" dirty="0"/>
              <a:t>Details: </a:t>
            </a:r>
            <a:r>
              <a:rPr lang="en-US" sz="2400" dirty="0">
                <a:hlinkClick r:id="rId2"/>
              </a:rPr>
              <a:t>https://sc21.supercomputing.org/submit/reproducibility-initiative/</a:t>
            </a:r>
            <a:endParaRPr lang="en-US" sz="2400" dirty="0"/>
          </a:p>
        </p:txBody>
      </p:sp>
    </p:spTree>
    <p:extLst>
      <p:ext uri="{BB962C8B-B14F-4D97-AF65-F5344CB8AC3E}">
        <p14:creationId xmlns:p14="http://schemas.microsoft.com/office/powerpoint/2010/main" val="230203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8135" y="192378"/>
            <a:ext cx="11269682" cy="532017"/>
          </a:xfrm>
        </p:spPr>
        <p:txBody>
          <a:bodyPr>
            <a:normAutofit/>
          </a:bodyPr>
          <a:lstStyle/>
          <a:p>
            <a:r>
              <a:rPr lang="en-US" sz="2800" dirty="0"/>
              <a:t>Increasing Attention on Reproducibility</a:t>
            </a:r>
          </a:p>
        </p:txBody>
      </p:sp>
      <p:sp>
        <p:nvSpPr>
          <p:cNvPr id="4" name="Content Placeholder 3"/>
          <p:cNvSpPr>
            <a:spLocks noGrp="1"/>
          </p:cNvSpPr>
          <p:nvPr>
            <p:ph sz="quarter" idx="1"/>
          </p:nvPr>
        </p:nvSpPr>
        <p:spPr>
          <a:xfrm>
            <a:off x="245815" y="868048"/>
            <a:ext cx="11697194" cy="5449160"/>
          </a:xfrm>
        </p:spPr>
        <p:txBody>
          <a:bodyPr>
            <a:normAutofit lnSpcReduction="10000"/>
          </a:bodyPr>
          <a:lstStyle/>
          <a:p>
            <a:r>
              <a:rPr lang="en-US" dirty="0"/>
              <a:t>More publication venues are adding reproducibility </a:t>
            </a:r>
            <a:r>
              <a:rPr lang="en-US" b="1" dirty="0"/>
              <a:t>recognition</a:t>
            </a:r>
            <a:r>
              <a:rPr lang="en-US" dirty="0"/>
              <a:t> or </a:t>
            </a:r>
            <a:r>
              <a:rPr lang="en-US" b="1" dirty="0"/>
              <a:t>requirements</a:t>
            </a:r>
            <a:endParaRPr lang="en-US" sz="2400" dirty="0"/>
          </a:p>
          <a:p>
            <a:r>
              <a:rPr lang="en-US" sz="2400" dirty="0"/>
              <a:t>ACM </a:t>
            </a:r>
            <a:r>
              <a:rPr lang="en-US" sz="2400" strike="sngStrike" dirty="0"/>
              <a:t>Replicated</a:t>
            </a:r>
            <a:r>
              <a:rPr lang="en-US" sz="2400" dirty="0"/>
              <a:t> Reproducible Computational Results (RCR)</a:t>
            </a:r>
          </a:p>
          <a:p>
            <a:pPr lvl="1"/>
            <a:r>
              <a:rPr lang="en-US" sz="2000" dirty="0"/>
              <a:t>ACM TOMS, TOMACS</a:t>
            </a:r>
          </a:p>
          <a:p>
            <a:pPr lvl="1"/>
            <a:r>
              <a:rPr lang="en-US" sz="2000" dirty="0">
                <a:hlinkClick r:id="rId2"/>
              </a:rPr>
              <a:t>http://toms.acm.org/replicated-computational-results.cfm</a:t>
            </a:r>
            <a:r>
              <a:rPr lang="en-US" sz="2000" dirty="0"/>
              <a:t> </a:t>
            </a:r>
          </a:p>
          <a:p>
            <a:r>
              <a:rPr lang="en-US" sz="2400" dirty="0"/>
              <a:t>ACM Badging</a:t>
            </a:r>
          </a:p>
          <a:p>
            <a:pPr lvl="1"/>
            <a:r>
              <a:rPr lang="en-US" dirty="0"/>
              <a:t>Functional, reusable, available, replicated, reproduced</a:t>
            </a:r>
          </a:p>
          <a:p>
            <a:pPr lvl="1"/>
            <a:r>
              <a:rPr lang="en-US" sz="2000" dirty="0">
                <a:hlinkClick r:id="rId3"/>
              </a:rPr>
              <a:t>https://www.acm.org/publications/policies/artifact-review-badging</a:t>
            </a:r>
            <a:r>
              <a:rPr lang="en-US" sz="2000" dirty="0"/>
              <a:t> </a:t>
            </a:r>
          </a:p>
          <a:p>
            <a:r>
              <a:rPr lang="en-US" sz="2400" dirty="0"/>
              <a:t>These conferences have artifact evaluation appendices:</a:t>
            </a:r>
          </a:p>
          <a:p>
            <a:pPr lvl="1"/>
            <a:r>
              <a:rPr lang="en-US" sz="2000" dirty="0"/>
              <a:t>CGO, </a:t>
            </a:r>
            <a:r>
              <a:rPr lang="en-US" sz="2000" dirty="0" err="1"/>
              <a:t>PPoPP</a:t>
            </a:r>
            <a:r>
              <a:rPr lang="en-US" sz="2000" dirty="0"/>
              <a:t>, PACT, RTSS and SC</a:t>
            </a:r>
          </a:p>
          <a:p>
            <a:pPr lvl="1"/>
            <a:r>
              <a:rPr lang="en-US" sz="2000" dirty="0">
                <a:hlinkClick r:id="rId4"/>
              </a:rPr>
              <a:t>http://fursin.net/reproducibility.html</a:t>
            </a:r>
            <a:endParaRPr lang="en-US" sz="2000" dirty="0"/>
          </a:p>
          <a:p>
            <a:r>
              <a:rPr lang="en-US" sz="2400" dirty="0"/>
              <a:t>NISO Committee on Reproducibility and Badging</a:t>
            </a:r>
          </a:p>
          <a:p>
            <a:pPr lvl="1"/>
            <a:r>
              <a:rPr lang="en-US" sz="2000" dirty="0">
                <a:hlinkClick r:id="rId5"/>
              </a:rPr>
              <a:t>https://www.niso.org/niso-io/2019/01/new-niso-project-badging-scheme-reproducibility-computational-and-computing</a:t>
            </a:r>
            <a:r>
              <a:rPr lang="en-US" sz="2000" dirty="0"/>
              <a:t> </a:t>
            </a:r>
          </a:p>
          <a:p>
            <a:pPr lvl="1"/>
            <a:r>
              <a:rPr lang="en-US" sz="2000" dirty="0"/>
              <a:t>Publishers: ACM, IEEE, </a:t>
            </a:r>
            <a:r>
              <a:rPr lang="en-US" sz="2000" dirty="0" err="1"/>
              <a:t>figshare</a:t>
            </a:r>
            <a:r>
              <a:rPr lang="en-US" sz="2000" dirty="0"/>
              <a:t>, STM, Reed Elsevier, Springer Nature</a:t>
            </a:r>
          </a:p>
        </p:txBody>
      </p:sp>
    </p:spTree>
    <p:extLst>
      <p:ext uri="{BB962C8B-B14F-4D97-AF65-F5344CB8AC3E}">
        <p14:creationId xmlns:p14="http://schemas.microsoft.com/office/powerpoint/2010/main" val="223442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E965-E79F-44B4-A39C-8E649221CB42}"/>
              </a:ext>
            </a:extLst>
          </p:cNvPr>
          <p:cNvSpPr>
            <a:spLocks noGrp="1"/>
          </p:cNvSpPr>
          <p:nvPr>
            <p:ph type="title"/>
          </p:nvPr>
        </p:nvSpPr>
        <p:spPr/>
        <p:txBody>
          <a:bodyPr/>
          <a:lstStyle/>
          <a:p>
            <a:r>
              <a:rPr lang="en-US" dirty="0"/>
              <a:t>Creating a Virtuous Cycle</a:t>
            </a:r>
          </a:p>
        </p:txBody>
      </p:sp>
      <p:grpSp>
        <p:nvGrpSpPr>
          <p:cNvPr id="4" name="Group 3">
            <a:extLst>
              <a:ext uri="{FF2B5EF4-FFF2-40B4-BE49-F238E27FC236}">
                <a16:creationId xmlns:a16="http://schemas.microsoft.com/office/drawing/2014/main" id="{CE5759C4-D92E-49A7-BB12-714A55D85744}"/>
              </a:ext>
            </a:extLst>
          </p:cNvPr>
          <p:cNvGrpSpPr/>
          <p:nvPr/>
        </p:nvGrpSpPr>
        <p:grpSpPr>
          <a:xfrm>
            <a:off x="2006797" y="1397349"/>
            <a:ext cx="8175230" cy="3180436"/>
            <a:chOff x="1797837" y="1338521"/>
            <a:chExt cx="8175230" cy="3180436"/>
          </a:xfrm>
        </p:grpSpPr>
        <p:grpSp>
          <p:nvGrpSpPr>
            <p:cNvPr id="5" name="Group 4">
              <a:extLst>
                <a:ext uri="{FF2B5EF4-FFF2-40B4-BE49-F238E27FC236}">
                  <a16:creationId xmlns:a16="http://schemas.microsoft.com/office/drawing/2014/main" id="{AF6710C9-75BD-431D-8747-F1FF796B57CC}"/>
                </a:ext>
              </a:extLst>
            </p:cNvPr>
            <p:cNvGrpSpPr/>
            <p:nvPr/>
          </p:nvGrpSpPr>
          <p:grpSpPr>
            <a:xfrm>
              <a:off x="1797837" y="1424300"/>
              <a:ext cx="8175230" cy="2917800"/>
              <a:chOff x="-137156" y="1484784"/>
              <a:chExt cx="8175230" cy="2448272"/>
            </a:xfrm>
          </p:grpSpPr>
          <p:sp>
            <p:nvSpPr>
              <p:cNvPr id="8" name="TextBox 7">
                <a:extLst>
                  <a:ext uri="{FF2B5EF4-FFF2-40B4-BE49-F238E27FC236}">
                    <a16:creationId xmlns:a16="http://schemas.microsoft.com/office/drawing/2014/main" id="{9233EEBB-45F6-4284-8DB0-2332004FE856}"/>
                  </a:ext>
                </a:extLst>
              </p:cNvPr>
              <p:cNvSpPr txBox="1"/>
              <p:nvPr/>
            </p:nvSpPr>
            <p:spPr>
              <a:xfrm>
                <a:off x="-137156" y="2189647"/>
                <a:ext cx="4146622"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Transparency &amp; Reproducibility Requirements</a:t>
                </a:r>
              </a:p>
            </p:txBody>
          </p:sp>
          <p:sp>
            <p:nvSpPr>
              <p:cNvPr id="9" name="TextBox 8">
                <a:extLst>
                  <a:ext uri="{FF2B5EF4-FFF2-40B4-BE49-F238E27FC236}">
                    <a16:creationId xmlns:a16="http://schemas.microsoft.com/office/drawing/2014/main" id="{A76FF3AE-6623-44CA-BBF0-97AEF646A834}"/>
                  </a:ext>
                </a:extLst>
              </p:cNvPr>
              <p:cNvSpPr txBox="1"/>
              <p:nvPr/>
            </p:nvSpPr>
            <p:spPr>
              <a:xfrm>
                <a:off x="4239340" y="2171466"/>
                <a:ext cx="3798734" cy="100717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Productivity &amp; Sustainability </a:t>
                </a:r>
                <a:br>
                  <a:rPr lang="en-US" sz="2400" dirty="0">
                    <a:solidFill>
                      <a:prstClr val="black"/>
                    </a:solidFill>
                    <a:latin typeface="Arial"/>
                  </a:rPr>
                </a:br>
                <a:r>
                  <a:rPr lang="en-US" sz="2400" dirty="0">
                    <a:solidFill>
                      <a:prstClr val="black"/>
                    </a:solidFill>
                    <a:latin typeface="Arial"/>
                  </a:rPr>
                  <a:t>Investments</a:t>
                </a:r>
              </a:p>
            </p:txBody>
          </p:sp>
          <p:sp>
            <p:nvSpPr>
              <p:cNvPr id="10" name="U-Turn Arrow 9">
                <a:extLst>
                  <a:ext uri="{FF2B5EF4-FFF2-40B4-BE49-F238E27FC236}">
                    <a16:creationId xmlns:a16="http://schemas.microsoft.com/office/drawing/2014/main" id="{9A71D3B7-6562-44DD-9DE3-28DBA3A2DB10}"/>
                  </a:ext>
                </a:extLst>
              </p:cNvPr>
              <p:cNvSpPr/>
              <p:nvPr/>
            </p:nvSpPr>
            <p:spPr>
              <a:xfrm>
                <a:off x="1979712" y="1484784"/>
                <a:ext cx="3960440" cy="658859"/>
              </a:xfrm>
              <a:prstGeom prst="uturnArrow">
                <a:avLst>
                  <a:gd name="adj1" fmla="val 25000"/>
                  <a:gd name="adj2" fmla="val 25000"/>
                  <a:gd name="adj3" fmla="val 26485"/>
                  <a:gd name="adj4" fmla="val 43750"/>
                  <a:gd name="adj5" fmla="val 10000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sp>
            <p:nvSpPr>
              <p:cNvPr id="11" name="U-Turn Arrow 10">
                <a:extLst>
                  <a:ext uri="{FF2B5EF4-FFF2-40B4-BE49-F238E27FC236}">
                    <a16:creationId xmlns:a16="http://schemas.microsoft.com/office/drawing/2014/main" id="{21D35C56-E823-48E4-92DA-38D50FF66FAE}"/>
                  </a:ext>
                </a:extLst>
              </p:cNvPr>
              <p:cNvSpPr/>
              <p:nvPr/>
            </p:nvSpPr>
            <p:spPr>
              <a:xfrm flipH="1" flipV="1">
                <a:off x="1859372" y="3203967"/>
                <a:ext cx="4080780" cy="729089"/>
              </a:xfrm>
              <a:prstGeom prst="uturnArrow">
                <a:avLst>
                  <a:gd name="adj1" fmla="val 25000"/>
                  <a:gd name="adj2" fmla="val 25000"/>
                  <a:gd name="adj3" fmla="val 25000"/>
                  <a:gd name="adj4" fmla="val 43750"/>
                  <a:gd name="adj5" fmla="val 99940"/>
                </a:avLst>
              </a:prstGeom>
              <a:solidFill>
                <a:srgbClr val="008000"/>
              </a:solidFill>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en-US">
                  <a:solidFill>
                    <a:prstClr val="black"/>
                  </a:solidFill>
                  <a:latin typeface="Arial"/>
                </a:endParaRPr>
              </a:p>
            </p:txBody>
          </p:sp>
        </p:grpSp>
        <p:sp>
          <p:nvSpPr>
            <p:cNvPr id="6" name="TextBox 5">
              <a:extLst>
                <a:ext uri="{FF2B5EF4-FFF2-40B4-BE49-F238E27FC236}">
                  <a16:creationId xmlns:a16="http://schemas.microsoft.com/office/drawing/2014/main" id="{A81BA48B-6325-4CBC-B559-E0192521681A}"/>
                </a:ext>
              </a:extLst>
            </p:cNvPr>
            <p:cNvSpPr txBox="1"/>
            <p:nvPr/>
          </p:nvSpPr>
          <p:spPr>
            <a:xfrm>
              <a:off x="5194312" y="1338521"/>
              <a:ext cx="140415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fontAlgn="auto">
                <a:spcBef>
                  <a:spcPts val="0"/>
                </a:spcBef>
                <a:spcAft>
                  <a:spcPts val="0"/>
                </a:spcAft>
              </a:pPr>
              <a:r>
                <a:rPr lang="en-US" sz="2400" dirty="0">
                  <a:solidFill>
                    <a:prstClr val="black"/>
                  </a:solidFill>
                  <a:latin typeface="Arial"/>
                </a:rPr>
                <a:t>Demand</a:t>
              </a:r>
            </a:p>
          </p:txBody>
        </p:sp>
        <p:sp>
          <p:nvSpPr>
            <p:cNvPr id="7" name="TextBox 6">
              <a:extLst>
                <a:ext uri="{FF2B5EF4-FFF2-40B4-BE49-F238E27FC236}">
                  <a16:creationId xmlns:a16="http://schemas.microsoft.com/office/drawing/2014/main" id="{DF475E8D-E6D2-40F1-AAB5-D8B36E80E464}"/>
                </a:ext>
              </a:extLst>
            </p:cNvPr>
            <p:cNvSpPr txBox="1"/>
            <p:nvPr/>
          </p:nvSpPr>
          <p:spPr>
            <a:xfrm>
              <a:off x="5194312" y="4057292"/>
              <a:ext cx="12241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fontAlgn="auto">
                <a:spcBef>
                  <a:spcPts val="0"/>
                </a:spcBef>
                <a:spcAft>
                  <a:spcPts val="0"/>
                </a:spcAft>
              </a:pPr>
              <a:r>
                <a:rPr lang="en-US" sz="2400" dirty="0">
                  <a:solidFill>
                    <a:prstClr val="black"/>
                  </a:solidFill>
                  <a:latin typeface="Arial"/>
                </a:rPr>
                <a:t>Enable</a:t>
              </a:r>
            </a:p>
          </p:txBody>
        </p:sp>
      </p:grpSp>
      <p:sp>
        <p:nvSpPr>
          <p:cNvPr id="12" name="TextBox 11">
            <a:extLst>
              <a:ext uri="{FF2B5EF4-FFF2-40B4-BE49-F238E27FC236}">
                <a16:creationId xmlns:a16="http://schemas.microsoft.com/office/drawing/2014/main" id="{032EAD61-7EFB-47AE-873C-025999D4C9B1}"/>
              </a:ext>
            </a:extLst>
          </p:cNvPr>
          <p:cNvSpPr txBox="1"/>
          <p:nvPr/>
        </p:nvSpPr>
        <p:spPr>
          <a:xfrm>
            <a:off x="2158571" y="5096357"/>
            <a:ext cx="7871682" cy="849463"/>
          </a:xfrm>
          <a:prstGeom prst="rect">
            <a:avLst/>
          </a:prstGeom>
          <a:noFill/>
        </p:spPr>
        <p:txBody>
          <a:bodyPr wrap="square" lIns="118872" tIns="91440" rIns="118872" bIns="91440" rtlCol="0" anchor="ctr" anchorCtr="0">
            <a:spAutoFit/>
          </a:bodyPr>
          <a:lstStyle/>
          <a:p>
            <a:pPr algn="ctr">
              <a:lnSpc>
                <a:spcPct val="90000"/>
              </a:lnSpc>
            </a:pPr>
            <a:r>
              <a:rPr lang="en-US" sz="2400" dirty="0"/>
              <a:t>Reproducibility is, ultimately, based on good </a:t>
            </a:r>
            <a:r>
              <a:rPr lang="en-US" sz="2400" u="sng" dirty="0"/>
              <a:t>software development practices</a:t>
            </a:r>
            <a:r>
              <a:rPr lang="en-US" sz="2400" dirty="0"/>
              <a:t> and good </a:t>
            </a:r>
            <a:r>
              <a:rPr lang="en-US" sz="2400" u="sng" dirty="0"/>
              <a:t>experimental practices</a:t>
            </a:r>
          </a:p>
        </p:txBody>
      </p:sp>
    </p:spTree>
    <p:extLst>
      <p:ext uri="{BB962C8B-B14F-4D97-AF65-F5344CB8AC3E}">
        <p14:creationId xmlns:p14="http://schemas.microsoft.com/office/powerpoint/2010/main" val="279965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13D42-1E32-4360-831C-476DFE27273F}"/>
              </a:ext>
            </a:extLst>
          </p:cNvPr>
          <p:cNvSpPr>
            <a:spLocks noGrp="1"/>
          </p:cNvSpPr>
          <p:nvPr>
            <p:ph type="title"/>
          </p:nvPr>
        </p:nvSpPr>
        <p:spPr/>
        <p:txBody>
          <a:bodyPr/>
          <a:lstStyle/>
          <a:p>
            <a:r>
              <a:rPr lang="en-US" dirty="0"/>
              <a:t>How to Improve Reproducibility</a:t>
            </a:r>
          </a:p>
        </p:txBody>
      </p:sp>
    </p:spTree>
    <p:extLst>
      <p:ext uri="{BB962C8B-B14F-4D97-AF65-F5344CB8AC3E}">
        <p14:creationId xmlns:p14="http://schemas.microsoft.com/office/powerpoint/2010/main" val="11801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Patricia A. Grubel, Rinku K. Gupta, and Gregory R. Watson, Better Scientific Software tutorial, in the International Conference for High-Performance Computing, Networking, Storage, and Analysis (SC21), St. Louis, MO, USA and online, 2021. DOI: </a:t>
            </a:r>
            <a:r>
              <a:rPr lang="en-US" sz="1600" b="1" dirty="0">
                <a:hlinkClick r:id="rId4"/>
              </a:rPr>
              <a:t>10.6084/m9.figshare.16556628</a:t>
            </a:r>
            <a:endParaRPr lang="en-US" sz="1600" b="1" dirty="0"/>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273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38994" cy="914400"/>
          </a:xfrm>
        </p:spPr>
        <p:txBody>
          <a:bodyPr/>
          <a:lstStyle/>
          <a:p>
            <a:r>
              <a:rPr lang="en-US" dirty="0"/>
              <a:t>Strategies for Improving Reproducibility </a:t>
            </a:r>
            <a:r>
              <a:rPr lang="en-US" i="1" u="sng" dirty="0"/>
              <a:t>During</a:t>
            </a:r>
            <a:r>
              <a:rPr lang="en-US" u="sng" dirty="0"/>
              <a:t> Development</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445055"/>
            <a:ext cx="11369809" cy="4047778"/>
          </a:xfrm>
        </p:spPr>
        <p:txBody>
          <a:bodyPr/>
          <a:lstStyle/>
          <a:p>
            <a:r>
              <a:rPr lang="en-US" b="1" dirty="0">
                <a:solidFill>
                  <a:schemeClr val="tx2"/>
                </a:solidFill>
              </a:rPr>
              <a:t>Solid versioning practices are fundamental to reproducibility</a:t>
            </a:r>
          </a:p>
          <a:p>
            <a:r>
              <a:rPr lang="en-US" dirty="0"/>
              <a:t>Version control of code, documentation, and other artifacts</a:t>
            </a:r>
          </a:p>
          <a:p>
            <a:pPr lvl="1"/>
            <a:r>
              <a:rPr lang="en-US" dirty="0"/>
              <a:t>Frequent commits (perhaps to a separate development branch) </a:t>
            </a:r>
          </a:p>
          <a:p>
            <a:r>
              <a:rPr lang="en-US" dirty="0"/>
              <a:t>Provide versioning information in key output(s)</a:t>
            </a:r>
          </a:p>
          <a:p>
            <a:pPr lvl="1"/>
            <a:r>
              <a:rPr lang="en-US" dirty="0"/>
              <a:t>Version numbers (i.e., semantic versioning) are useful, but when do you increment them?</a:t>
            </a:r>
          </a:p>
          <a:p>
            <a:pPr lvl="1"/>
            <a:r>
              <a:rPr lang="en-US" dirty="0"/>
              <a:t>Automatic identifiers (i.e., git commit hash) are less ambiguous, but may not be as meaningful</a:t>
            </a:r>
          </a:p>
          <a:p>
            <a:pPr lvl="1"/>
            <a:r>
              <a:rPr lang="en-US" dirty="0"/>
              <a:t>Is the code you’re building modified from the version in the repository? </a:t>
            </a:r>
            <a:r>
              <a:rPr lang="en-US" i="1" dirty="0"/>
              <a:t>(Not often done in practice)</a:t>
            </a:r>
          </a:p>
          <a:p>
            <a:r>
              <a:rPr lang="en-US" dirty="0"/>
              <a:t>Maintaining documentation (and other artifacts) in sync with code</a:t>
            </a:r>
          </a:p>
          <a:p>
            <a:pPr lvl="1"/>
            <a:r>
              <a:rPr lang="en-US" dirty="0"/>
              <a:t>You’ll forget</a:t>
            </a:r>
          </a:p>
          <a:p>
            <a:pPr lvl="1"/>
            <a:r>
              <a:rPr lang="en-US" dirty="0"/>
              <a:t>Or you won’t have (make) time to go back to it</a:t>
            </a:r>
          </a:p>
        </p:txBody>
      </p:sp>
    </p:spTree>
    <p:extLst>
      <p:ext uri="{BB962C8B-B14F-4D97-AF65-F5344CB8AC3E}">
        <p14:creationId xmlns:p14="http://schemas.microsoft.com/office/powerpoint/2010/main" val="99382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(2/3)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Build in quality from the start</a:t>
            </a:r>
          </a:p>
          <a:p>
            <a:r>
              <a:rPr lang="en-US" dirty="0"/>
              <a:t>Define and follow coding standards</a:t>
            </a:r>
          </a:p>
          <a:p>
            <a:pPr lvl="1">
              <a:spcBef>
                <a:spcPts val="200"/>
              </a:spcBef>
            </a:pPr>
            <a:r>
              <a:rPr lang="en-US" dirty="0"/>
              <a:t>Not just code style</a:t>
            </a:r>
          </a:p>
          <a:p>
            <a:pPr lvl="1">
              <a:spcBef>
                <a:spcPts val="200"/>
              </a:spcBef>
            </a:pPr>
            <a:r>
              <a:rPr lang="en-US" dirty="0"/>
              <a:t>Expectations for kinds and extent of documentation, types and rigor of tests</a:t>
            </a:r>
          </a:p>
          <a:p>
            <a:r>
              <a:rPr lang="en-US" dirty="0"/>
              <a:t>Develop tests as you code</a:t>
            </a:r>
          </a:p>
          <a:p>
            <a:pPr lvl="1">
              <a:spcBef>
                <a:spcPts val="200"/>
              </a:spcBef>
            </a:pPr>
            <a:r>
              <a:rPr lang="en-US" dirty="0"/>
              <a:t>Write tests while the code is fresh in your mind</a:t>
            </a:r>
          </a:p>
          <a:p>
            <a:pPr lvl="1">
              <a:spcBef>
                <a:spcPts val="200"/>
              </a:spcBef>
            </a:pPr>
            <a:r>
              <a:rPr lang="en-US" dirty="0"/>
              <a:t>Test Driven Development (TDD) means write tests before code, then code to pass the tests</a:t>
            </a:r>
          </a:p>
          <a:p>
            <a:r>
              <a:rPr lang="en-US" dirty="0"/>
              <a:t>Require increasingly rigorous testing as the code becomes more “public”</a:t>
            </a:r>
          </a:p>
          <a:p>
            <a:pPr lvl="1">
              <a:spcBef>
                <a:spcPts val="200"/>
              </a:spcBef>
            </a:pPr>
            <a:r>
              <a:rPr lang="en-US" dirty="0"/>
              <a:t>Testing has costs, need to balance level of risk against cost of creating and executing tests</a:t>
            </a:r>
          </a:p>
          <a:p>
            <a:pPr lvl="1">
              <a:spcBef>
                <a:spcPts val="200"/>
              </a:spcBef>
            </a:pPr>
            <a:r>
              <a:rPr lang="en-US" dirty="0"/>
              <a:t>Also think about frequency of tests at different levels of cost (c.f. continuous integration)</a:t>
            </a:r>
          </a:p>
          <a:p>
            <a:r>
              <a:rPr lang="en-US" dirty="0"/>
              <a:t>Practice peer code review</a:t>
            </a:r>
          </a:p>
          <a:p>
            <a:pPr lvl="1">
              <a:spcBef>
                <a:spcPts val="200"/>
              </a:spcBef>
            </a:pPr>
            <a:r>
              <a:rPr lang="en-US" dirty="0"/>
              <a:t>Per commit – should meet standards, </a:t>
            </a:r>
            <a:r>
              <a:rPr lang="en-US" i="1" dirty="0"/>
              <a:t>and</a:t>
            </a:r>
            <a:r>
              <a:rPr lang="en-US" dirty="0"/>
              <a:t> be understood and judged correct by reviewer</a:t>
            </a:r>
          </a:p>
          <a:p>
            <a:pPr lvl="1">
              <a:spcBef>
                <a:spcPts val="200"/>
              </a:spcBef>
            </a:pPr>
            <a:r>
              <a:rPr lang="en-US" dirty="0"/>
              <a:t>Pair experienced reviewers with less experienced coders to help ensure quality</a:t>
            </a:r>
          </a:p>
          <a:p>
            <a:pPr lvl="1">
              <a:spcBef>
                <a:spcPts val="200"/>
              </a:spcBef>
            </a:pPr>
            <a:r>
              <a:rPr lang="en-US" dirty="0"/>
              <a:t>Retrospective if you have a lot of existing unreviewed code</a:t>
            </a:r>
          </a:p>
        </p:txBody>
      </p:sp>
    </p:spTree>
    <p:extLst>
      <p:ext uri="{BB962C8B-B14F-4D97-AF65-F5344CB8AC3E}">
        <p14:creationId xmlns:p14="http://schemas.microsoft.com/office/powerpoint/2010/main" val="1828586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a:xfrm>
            <a:off x="365760" y="411480"/>
            <a:ext cx="11457305" cy="914400"/>
          </a:xfrm>
        </p:spPr>
        <p:txBody>
          <a:bodyPr/>
          <a:lstStyle/>
          <a:p>
            <a:r>
              <a:rPr lang="en-US" dirty="0"/>
              <a:t>Strategies for Improving Reproducibility </a:t>
            </a:r>
            <a:r>
              <a:rPr lang="en-US" i="1" u="sng" dirty="0"/>
              <a:t>During</a:t>
            </a:r>
            <a:r>
              <a:rPr lang="en-US" u="sng" dirty="0"/>
              <a:t> Development</a:t>
            </a:r>
            <a:r>
              <a:rPr lang="en-US" dirty="0"/>
              <a:t> (3/3)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95355"/>
            <a:ext cx="11369809" cy="4047778"/>
          </a:xfrm>
        </p:spPr>
        <p:txBody>
          <a:bodyPr/>
          <a:lstStyle/>
          <a:p>
            <a:r>
              <a:rPr lang="en-US" b="1" dirty="0">
                <a:solidFill>
                  <a:schemeClr val="tx2"/>
                </a:solidFill>
              </a:rPr>
              <a:t>Understand the </a:t>
            </a:r>
            <a:r>
              <a:rPr lang="en-US" b="1" dirty="0" err="1">
                <a:solidFill>
                  <a:schemeClr val="tx2"/>
                </a:solidFill>
              </a:rPr>
              <a:t>numerics</a:t>
            </a:r>
            <a:r>
              <a:rPr lang="en-US" b="1" dirty="0">
                <a:solidFill>
                  <a:schemeClr val="tx2"/>
                </a:solidFill>
              </a:rPr>
              <a:t> of your code</a:t>
            </a:r>
          </a:p>
          <a:p>
            <a:pPr>
              <a:spcBef>
                <a:spcPts val="800"/>
              </a:spcBef>
            </a:pPr>
            <a:r>
              <a:rPr lang="en-US" dirty="0"/>
              <a:t>Floating point numbers are just approximations to real numbers</a:t>
            </a:r>
          </a:p>
          <a:p>
            <a:pPr lvl="1">
              <a:spcBef>
                <a:spcPts val="200"/>
              </a:spcBef>
            </a:pPr>
            <a:r>
              <a:rPr lang="en-US" dirty="0"/>
              <a:t>Many numerical methods have “quirks” too</a:t>
            </a:r>
          </a:p>
          <a:p>
            <a:pPr>
              <a:spcBef>
                <a:spcPts val="800"/>
              </a:spcBef>
            </a:pPr>
            <a:r>
              <a:rPr lang="en-US" dirty="0"/>
              <a:t>If you’re using reduced- or mixed-precision computations, carefully compare with full-precision versions</a:t>
            </a:r>
          </a:p>
          <a:p>
            <a:pPr lvl="1">
              <a:spcBef>
                <a:spcPts val="200"/>
              </a:spcBef>
            </a:pPr>
            <a:r>
              <a:rPr lang="en-US" dirty="0"/>
              <a:t>On paper during development of the algorithms</a:t>
            </a:r>
          </a:p>
          <a:p>
            <a:pPr lvl="1">
              <a:spcBef>
                <a:spcPts val="200"/>
              </a:spcBef>
            </a:pPr>
            <a:r>
              <a:rPr lang="en-US" dirty="0"/>
              <a:t>Maybe provide an alternative full-precision computational path </a:t>
            </a:r>
          </a:p>
          <a:p>
            <a:pPr>
              <a:spcBef>
                <a:spcPts val="800"/>
              </a:spcBef>
            </a:pPr>
            <a:r>
              <a:rPr lang="en-US" dirty="0"/>
              <a:t>Consider the possible effects of non-determinism due to concurrency</a:t>
            </a:r>
          </a:p>
          <a:p>
            <a:pPr lvl="1">
              <a:spcBef>
                <a:spcPts val="200"/>
              </a:spcBef>
            </a:pPr>
            <a:r>
              <a:rPr lang="en-US" dirty="0"/>
              <a:t>Floating point calculations done in different order may yield different results</a:t>
            </a:r>
          </a:p>
          <a:p>
            <a:pPr lvl="1">
              <a:spcBef>
                <a:spcPts val="200"/>
              </a:spcBef>
            </a:pPr>
            <a:r>
              <a:rPr lang="en-US" dirty="0"/>
              <a:t>Maybe useful to have an option to force deterministic computation</a:t>
            </a:r>
          </a:p>
          <a:p>
            <a:pPr lvl="1">
              <a:spcBef>
                <a:spcPts val="200"/>
              </a:spcBef>
            </a:pPr>
            <a:r>
              <a:rPr lang="en-US" dirty="0"/>
              <a:t>Look for testing/verification methods that don’t depend on bitwise reproducibility</a:t>
            </a:r>
          </a:p>
          <a:p>
            <a:pPr>
              <a:spcBef>
                <a:spcPts val="800"/>
              </a:spcBef>
            </a:pPr>
            <a:r>
              <a:rPr lang="en-US" dirty="0"/>
              <a:t>Know your error bounds and develop tests against them</a:t>
            </a:r>
          </a:p>
          <a:p>
            <a:pPr lvl="1">
              <a:spcBef>
                <a:spcPts val="200"/>
              </a:spcBef>
            </a:pPr>
            <a:r>
              <a:rPr lang="en-US" dirty="0"/>
              <a:t>E.g., conservation rules apply to many physical quantities</a:t>
            </a:r>
          </a:p>
          <a:p>
            <a:pPr>
              <a:spcBef>
                <a:spcPts val="800"/>
              </a:spcBef>
            </a:pPr>
            <a:r>
              <a:rPr lang="en-US" dirty="0"/>
              <a:t>Consider consulting subject matter experts for help</a:t>
            </a:r>
          </a:p>
        </p:txBody>
      </p:sp>
    </p:spTree>
    <p:extLst>
      <p:ext uri="{BB962C8B-B14F-4D97-AF65-F5344CB8AC3E}">
        <p14:creationId xmlns:p14="http://schemas.microsoft.com/office/powerpoint/2010/main" val="184948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Development</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sz="half" idx="2"/>
          </p:nvPr>
        </p:nvSpPr>
        <p:spPr>
          <a:xfrm>
            <a:off x="457200" y="1114436"/>
            <a:ext cx="5588582" cy="3373229"/>
          </a:xfrm>
          <a:ln>
            <a:noFill/>
          </a:ln>
        </p:spPr>
        <p:txBody>
          <a:bodyPr/>
          <a:lstStyle/>
          <a:p>
            <a:r>
              <a:rPr lang="en-US" sz="2000" b="1" dirty="0">
                <a:solidFill>
                  <a:schemeClr val="tx2"/>
                </a:solidFill>
              </a:rPr>
              <a:t>Testing, testing, and more testing!</a:t>
            </a:r>
          </a:p>
          <a:p>
            <a:r>
              <a:rPr lang="en-US" sz="2000" dirty="0"/>
              <a:t>Add “regression tests”</a:t>
            </a:r>
          </a:p>
          <a:p>
            <a:pPr lvl="1">
              <a:spcBef>
                <a:spcPts val="200"/>
              </a:spcBef>
            </a:pPr>
            <a:r>
              <a:rPr lang="en-US" sz="1800" dirty="0"/>
              <a:t>If you fix a bug, add a test to make sure that bug doesn’t creep back in</a:t>
            </a:r>
          </a:p>
          <a:p>
            <a:r>
              <a:rPr lang="en-US" sz="2000" dirty="0"/>
              <a:t>Add more tests</a:t>
            </a:r>
          </a:p>
          <a:p>
            <a:pPr lvl="1">
              <a:spcBef>
                <a:spcPts val="200"/>
              </a:spcBef>
            </a:pPr>
            <a:r>
              <a:rPr lang="en-US" sz="1800" dirty="0"/>
              <a:t>Be creative</a:t>
            </a:r>
          </a:p>
          <a:p>
            <a:pPr lvl="1">
              <a:spcBef>
                <a:spcPts val="200"/>
              </a:spcBef>
            </a:pPr>
            <a:r>
              <a:rPr lang="en-US" sz="1800" dirty="0"/>
              <a:t>Think about common cases, then corner cases</a:t>
            </a:r>
          </a:p>
          <a:p>
            <a:pPr lvl="1">
              <a:spcBef>
                <a:spcPts val="200"/>
              </a:spcBef>
            </a:pPr>
            <a:r>
              <a:rPr lang="en-US" sz="1800" dirty="0"/>
              <a:t>Think about misuse (unintentional or intentional)</a:t>
            </a:r>
          </a:p>
          <a:p>
            <a:pPr lvl="1">
              <a:spcBef>
                <a:spcPts val="200"/>
              </a:spcBef>
            </a:pPr>
            <a:r>
              <a:rPr lang="en-US" sz="1800" dirty="0"/>
              <a:t>Think about synthetic tests with synthetic data</a:t>
            </a:r>
          </a:p>
          <a:p>
            <a:pPr lvl="1">
              <a:spcBef>
                <a:spcPts val="200"/>
              </a:spcBef>
            </a:pPr>
            <a:r>
              <a:rPr lang="en-US" sz="1800" dirty="0"/>
              <a:t>Think about low-cost tests that can be “always on” (even if they’re not so stringent)</a:t>
            </a:r>
          </a:p>
          <a:p>
            <a:pPr lvl="1">
              <a:spcBef>
                <a:spcPts val="200"/>
              </a:spcBef>
            </a:pPr>
            <a:r>
              <a:rPr lang="en-US" sz="1800" dirty="0"/>
              <a:t>Can you detect silent data corruption?</a:t>
            </a:r>
          </a:p>
        </p:txBody>
      </p:sp>
      <p:sp>
        <p:nvSpPr>
          <p:cNvPr id="6" name="Content Placeholder 5">
            <a:extLst>
              <a:ext uri="{FF2B5EF4-FFF2-40B4-BE49-F238E27FC236}">
                <a16:creationId xmlns:a16="http://schemas.microsoft.com/office/drawing/2014/main" id="{A6E0D8FD-9F37-4AB6-A176-A8A84426CC7A}"/>
              </a:ext>
            </a:extLst>
          </p:cNvPr>
          <p:cNvSpPr>
            <a:spLocks noGrp="1"/>
          </p:cNvSpPr>
          <p:nvPr>
            <p:ph sz="quarter" idx="4"/>
          </p:nvPr>
        </p:nvSpPr>
        <p:spPr>
          <a:xfrm>
            <a:off x="6218914" y="1114436"/>
            <a:ext cx="5531934" cy="3373229"/>
          </a:xfrm>
          <a:ln>
            <a:noFill/>
          </a:ln>
        </p:spPr>
        <p:txBody>
          <a:bodyPr/>
          <a:lstStyle/>
          <a:p>
            <a:r>
              <a:rPr lang="en-US" sz="2000" dirty="0"/>
              <a:t>Test your third-party dependencies</a:t>
            </a:r>
          </a:p>
          <a:p>
            <a:pPr lvl="1">
              <a:spcBef>
                <a:spcPts val="200"/>
              </a:spcBef>
            </a:pPr>
            <a:r>
              <a:rPr lang="en-US" dirty="0"/>
              <a:t>Are your tools doing what you think they’re doing?</a:t>
            </a:r>
          </a:p>
          <a:p>
            <a:pPr lvl="1">
              <a:spcBef>
                <a:spcPts val="200"/>
              </a:spcBef>
            </a:pPr>
            <a:r>
              <a:rPr lang="en-US" dirty="0"/>
              <a:t>What if you’re using a new version?</a:t>
            </a:r>
          </a:p>
          <a:p>
            <a:pPr lvl="1">
              <a:spcBef>
                <a:spcPts val="200"/>
              </a:spcBef>
            </a:pPr>
            <a:r>
              <a:rPr lang="en-US" dirty="0"/>
              <a:t>How do you decide if it is okay to upgrade to a new version?</a:t>
            </a:r>
          </a:p>
          <a:p>
            <a:r>
              <a:rPr lang="en-US" sz="2000" dirty="0"/>
              <a:t>Test your tests!</a:t>
            </a:r>
          </a:p>
          <a:p>
            <a:pPr lvl="1">
              <a:spcBef>
                <a:spcPts val="200"/>
              </a:spcBef>
            </a:pPr>
            <a:r>
              <a:rPr lang="en-US" sz="1800" dirty="0"/>
              <a:t>Make sure tests fail when they’re supposed to!</a:t>
            </a:r>
          </a:p>
          <a:p>
            <a:r>
              <a:rPr lang="en-US" sz="2000" dirty="0"/>
              <a:t>Thoroughly verify the code</a:t>
            </a:r>
          </a:p>
          <a:p>
            <a:pPr lvl="1">
              <a:spcBef>
                <a:spcPts val="200"/>
              </a:spcBef>
            </a:pPr>
            <a:r>
              <a:rPr lang="en-US" sz="1800" dirty="0"/>
              <a:t>Does the code do what you intended it to do?</a:t>
            </a:r>
          </a:p>
          <a:p>
            <a:pPr lvl="1">
              <a:spcBef>
                <a:spcPts val="200"/>
              </a:spcBef>
            </a:pPr>
            <a:r>
              <a:rPr lang="en-US" sz="1800" dirty="0"/>
              <a:t>On all relevant platforms (compilers, hardware, etc.)</a:t>
            </a:r>
          </a:p>
          <a:p>
            <a:r>
              <a:rPr lang="en-US" sz="2000" dirty="0"/>
              <a:t>Test regularly</a:t>
            </a:r>
          </a:p>
          <a:p>
            <a:pPr lvl="1">
              <a:spcBef>
                <a:spcPts val="200"/>
              </a:spcBef>
            </a:pPr>
            <a:r>
              <a:rPr lang="en-US" sz="1800" dirty="0"/>
              <a:t>To identify and document where changes to the underlying </a:t>
            </a:r>
            <a:br>
              <a:rPr lang="en-US" sz="1800" dirty="0"/>
            </a:br>
            <a:r>
              <a:rPr lang="en-US" sz="1800" dirty="0"/>
              <a:t>platform change code behavior/results</a:t>
            </a:r>
          </a:p>
        </p:txBody>
      </p:sp>
    </p:spTree>
    <p:extLst>
      <p:ext uri="{BB962C8B-B14F-4D97-AF65-F5344CB8AC3E}">
        <p14:creationId xmlns:p14="http://schemas.microsoft.com/office/powerpoint/2010/main" val="2253672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7E71-12B3-4F18-9845-F2C5400A7D80}"/>
              </a:ext>
            </a:extLst>
          </p:cNvPr>
          <p:cNvSpPr>
            <a:spLocks noGrp="1"/>
          </p:cNvSpPr>
          <p:nvPr>
            <p:ph type="title"/>
          </p:nvPr>
        </p:nvSpPr>
        <p:spPr/>
        <p:txBody>
          <a:bodyPr/>
          <a:lstStyle/>
          <a:p>
            <a:r>
              <a:rPr lang="en-US" dirty="0"/>
              <a:t>Digression – “Physics” (or Math)-Based Testing Strategies</a:t>
            </a:r>
          </a:p>
        </p:txBody>
      </p:sp>
      <p:sp>
        <p:nvSpPr>
          <p:cNvPr id="3" name="Content Placeholder 2">
            <a:extLst>
              <a:ext uri="{FF2B5EF4-FFF2-40B4-BE49-F238E27FC236}">
                <a16:creationId xmlns:a16="http://schemas.microsoft.com/office/drawing/2014/main" id="{A5DD7266-4F2C-433C-9206-C4C7FDCEE701}"/>
              </a:ext>
            </a:extLst>
          </p:cNvPr>
          <p:cNvSpPr>
            <a:spLocks noGrp="1"/>
          </p:cNvSpPr>
          <p:nvPr>
            <p:ph idx="1"/>
          </p:nvPr>
        </p:nvSpPr>
        <p:spPr>
          <a:xfrm>
            <a:off x="365760" y="1340125"/>
            <a:ext cx="11369809" cy="4047778"/>
          </a:xfrm>
        </p:spPr>
        <p:txBody>
          <a:bodyPr/>
          <a:lstStyle/>
          <a:p>
            <a:r>
              <a:rPr lang="en-US" b="1" dirty="0">
                <a:solidFill>
                  <a:schemeClr val="tx2"/>
                </a:solidFill>
              </a:rPr>
              <a:t>Use what you know (or can construct) about the model you’re studying to test its implementation</a:t>
            </a:r>
          </a:p>
          <a:p>
            <a:r>
              <a:rPr lang="en-US" dirty="0"/>
              <a:t>Synthetic operators with known properties</a:t>
            </a:r>
          </a:p>
          <a:p>
            <a:pPr lvl="1"/>
            <a:r>
              <a:rPr lang="en-US" dirty="0"/>
              <a:t>Spectrum (huge diagonals)</a:t>
            </a:r>
          </a:p>
          <a:p>
            <a:pPr lvl="1"/>
            <a:r>
              <a:rPr lang="en-US" dirty="0"/>
              <a:t>Rank (by construction)</a:t>
            </a:r>
          </a:p>
          <a:p>
            <a:r>
              <a:rPr lang="en-US" dirty="0"/>
              <a:t>Invariance principles</a:t>
            </a:r>
          </a:p>
          <a:p>
            <a:pPr lvl="1"/>
            <a:r>
              <a:rPr lang="en-US" dirty="0"/>
              <a:t>Translational, rotational, etc.</a:t>
            </a:r>
          </a:p>
          <a:p>
            <a:pPr lvl="1"/>
            <a:r>
              <a:rPr lang="en-US" dirty="0"/>
              <a:t>Physical symmetries</a:t>
            </a:r>
          </a:p>
          <a:p>
            <a:pPr lvl="1"/>
            <a:r>
              <a:rPr lang="en-US" dirty="0"/>
              <a:t>Mathematical symmetries</a:t>
            </a:r>
          </a:p>
          <a:p>
            <a:r>
              <a:rPr lang="en-US" dirty="0"/>
              <a:t>Conservation rules</a:t>
            </a:r>
          </a:p>
          <a:p>
            <a:pPr lvl="1"/>
            <a:r>
              <a:rPr lang="en-US" dirty="0"/>
              <a:t>Fluxes, energy, mass, etc.</a:t>
            </a:r>
          </a:p>
          <a:p>
            <a:r>
              <a:rPr lang="en-US" dirty="0"/>
              <a:t>…</a:t>
            </a:r>
          </a:p>
        </p:txBody>
      </p:sp>
    </p:spTree>
    <p:extLst>
      <p:ext uri="{BB962C8B-B14F-4D97-AF65-F5344CB8AC3E}">
        <p14:creationId xmlns:p14="http://schemas.microsoft.com/office/powerpoint/2010/main" val="4136283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740C-7926-4693-996F-58F53886A80C}"/>
              </a:ext>
            </a:extLst>
          </p:cNvPr>
          <p:cNvSpPr>
            <a:spLocks noGrp="1"/>
          </p:cNvSpPr>
          <p:nvPr>
            <p:ph type="title"/>
          </p:nvPr>
        </p:nvSpPr>
        <p:spPr/>
        <p:txBody>
          <a:bodyPr/>
          <a:lstStyle/>
          <a:p>
            <a:r>
              <a:rPr lang="en-US" dirty="0"/>
              <a:t>Digression – Design by Contract Programming</a:t>
            </a:r>
          </a:p>
        </p:txBody>
      </p:sp>
      <p:sp>
        <p:nvSpPr>
          <p:cNvPr id="3" name="Content Placeholder 2">
            <a:extLst>
              <a:ext uri="{FF2B5EF4-FFF2-40B4-BE49-F238E27FC236}">
                <a16:creationId xmlns:a16="http://schemas.microsoft.com/office/drawing/2014/main" id="{86DB796C-B083-44C4-8467-DE5160CD2C5D}"/>
              </a:ext>
            </a:extLst>
          </p:cNvPr>
          <p:cNvSpPr>
            <a:spLocks noGrp="1"/>
          </p:cNvSpPr>
          <p:nvPr>
            <p:ph idx="1"/>
          </p:nvPr>
        </p:nvSpPr>
        <p:spPr>
          <a:xfrm>
            <a:off x="365760" y="1079194"/>
            <a:ext cx="11369809" cy="4047778"/>
          </a:xfrm>
        </p:spPr>
        <p:txBody>
          <a:bodyPr/>
          <a:lstStyle/>
          <a:p>
            <a:r>
              <a:rPr lang="en-US" b="1" dirty="0">
                <a:solidFill>
                  <a:schemeClr val="tx2"/>
                </a:solidFill>
              </a:rPr>
              <a:t>Building testing into your routines </a:t>
            </a:r>
          </a:p>
          <a:p>
            <a:pPr lvl="1">
              <a:spcBef>
                <a:spcPts val="200"/>
              </a:spcBef>
            </a:pPr>
            <a:r>
              <a:rPr lang="en-US" b="1" dirty="0">
                <a:solidFill>
                  <a:schemeClr val="tx2"/>
                </a:solidFill>
              </a:rPr>
              <a:t>To complement, </a:t>
            </a:r>
            <a:r>
              <a:rPr lang="en-US" b="1" i="1" dirty="0">
                <a:solidFill>
                  <a:schemeClr val="tx2"/>
                </a:solidFill>
              </a:rPr>
              <a:t>not replace</a:t>
            </a:r>
            <a:r>
              <a:rPr lang="en-US" b="1" dirty="0">
                <a:solidFill>
                  <a:schemeClr val="tx2"/>
                </a:solidFill>
              </a:rPr>
              <a:t>, other testing</a:t>
            </a:r>
          </a:p>
          <a:p>
            <a:r>
              <a:rPr lang="en-US" dirty="0"/>
              <a:t>The interface to a routine can be thought of as a contract between </a:t>
            </a:r>
            <a:r>
              <a:rPr lang="en-US" i="1" dirty="0"/>
              <a:t>caller</a:t>
            </a:r>
            <a:r>
              <a:rPr lang="en-US" dirty="0"/>
              <a:t> and the </a:t>
            </a:r>
            <a:r>
              <a:rPr lang="en-US" i="1" dirty="0" err="1"/>
              <a:t>callee</a:t>
            </a:r>
            <a:r>
              <a:rPr lang="en-US" i="1" dirty="0"/>
              <a:t> </a:t>
            </a:r>
            <a:r>
              <a:rPr lang="en-US" dirty="0"/>
              <a:t>(the routine)</a:t>
            </a:r>
          </a:p>
          <a:p>
            <a:pPr lvl="1">
              <a:spcBef>
                <a:spcPts val="200"/>
              </a:spcBef>
            </a:pPr>
            <a:r>
              <a:rPr lang="en-US" dirty="0"/>
              <a:t>What does the routine expect on input?		</a:t>
            </a:r>
            <a:r>
              <a:rPr lang="en-US" b="1" dirty="0"/>
              <a:t>preconditions</a:t>
            </a:r>
          </a:p>
          <a:p>
            <a:pPr lvl="1">
              <a:spcBef>
                <a:spcPts val="200"/>
              </a:spcBef>
            </a:pPr>
            <a:r>
              <a:rPr lang="en-US" dirty="0"/>
              <a:t>What does the routine guarantee at completion?	</a:t>
            </a:r>
            <a:r>
              <a:rPr lang="en-US" b="1" dirty="0"/>
              <a:t>postconditions</a:t>
            </a:r>
          </a:p>
          <a:p>
            <a:pPr lvl="1">
              <a:spcBef>
                <a:spcPts val="200"/>
              </a:spcBef>
            </a:pPr>
            <a:r>
              <a:rPr lang="en-US" dirty="0"/>
              <a:t>What does the routine leave unchanged?		</a:t>
            </a:r>
            <a:r>
              <a:rPr lang="en-US" b="1" dirty="0"/>
              <a:t>invariants</a:t>
            </a:r>
          </a:p>
          <a:p>
            <a:r>
              <a:rPr lang="en-US" dirty="0"/>
              <a:t>Given valid inputs (preconditions satisfied) a routine should guarantee valid outputs (postconditions satisfied, invariants maintained)</a:t>
            </a:r>
          </a:p>
          <a:p>
            <a:pPr lvl="1">
              <a:spcBef>
                <a:spcPts val="200"/>
              </a:spcBef>
            </a:pPr>
            <a:r>
              <a:rPr lang="en-US" dirty="0"/>
              <a:t>If the preconditions are not satisfied, the routine should return an error</a:t>
            </a:r>
          </a:p>
          <a:p>
            <a:pPr lvl="1">
              <a:spcBef>
                <a:spcPts val="200"/>
              </a:spcBef>
            </a:pPr>
            <a:r>
              <a:rPr lang="en-US" dirty="0"/>
              <a:t>Emphasize low-costs tests that can be always-on</a:t>
            </a:r>
          </a:p>
          <a:p>
            <a:pPr lvl="1">
              <a:spcBef>
                <a:spcPts val="200"/>
              </a:spcBef>
            </a:pPr>
            <a:r>
              <a:rPr lang="en-US" dirty="0"/>
              <a:t>May need to be able to switch enforcement of expensive tests on/off (but try not to!)</a:t>
            </a:r>
          </a:p>
          <a:p>
            <a:r>
              <a:rPr lang="en-US" dirty="0"/>
              <a:t>Making the contract explicit facilitates correct use of routines</a:t>
            </a:r>
          </a:p>
          <a:p>
            <a:pPr lvl="1">
              <a:spcBef>
                <a:spcPts val="200"/>
              </a:spcBef>
            </a:pPr>
            <a:r>
              <a:rPr lang="en-US" dirty="0"/>
              <a:t>Especially when routine is reused in another context</a:t>
            </a:r>
          </a:p>
          <a:p>
            <a:pPr lvl="1">
              <a:spcBef>
                <a:spcPts val="200"/>
              </a:spcBef>
            </a:pPr>
            <a:r>
              <a:rPr lang="en-US" dirty="0"/>
              <a:t>Especially by those not intimately familiar with them</a:t>
            </a:r>
          </a:p>
        </p:txBody>
      </p:sp>
    </p:spTree>
    <p:extLst>
      <p:ext uri="{BB962C8B-B14F-4D97-AF65-F5344CB8AC3E}">
        <p14:creationId xmlns:p14="http://schemas.microsoft.com/office/powerpoint/2010/main" val="2645307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(1/3)</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982589"/>
            <a:ext cx="11369809" cy="4047778"/>
          </a:xfrm>
        </p:spPr>
        <p:txBody>
          <a:bodyPr/>
          <a:lstStyle/>
          <a:p>
            <a:r>
              <a:rPr lang="en-US" b="1" dirty="0">
                <a:solidFill>
                  <a:schemeClr val="tx2"/>
                </a:solidFill>
              </a:rPr>
              <a:t>What are you going to do, why, and how?</a:t>
            </a:r>
          </a:p>
          <a:p>
            <a:r>
              <a:rPr lang="en-US" dirty="0"/>
              <a:t>Plan your experiments thoroughly</a:t>
            </a:r>
          </a:p>
          <a:p>
            <a:pPr lvl="1"/>
            <a:r>
              <a:rPr lang="en-US" dirty="0"/>
              <a:t>If you’re in a team, designate </a:t>
            </a:r>
            <a:r>
              <a:rPr lang="en-US" i="1" dirty="0"/>
              <a:t>one</a:t>
            </a:r>
            <a:r>
              <a:rPr lang="en-US" dirty="0"/>
              <a:t> person to coordinate the experimental campaign</a:t>
            </a:r>
          </a:p>
          <a:p>
            <a:pPr lvl="1"/>
            <a:r>
              <a:rPr lang="en-US" dirty="0"/>
              <a:t>Know what you need (in the code, as inputs, as outputs to capture/analyze, etc.)</a:t>
            </a:r>
          </a:p>
          <a:p>
            <a:pPr lvl="1"/>
            <a:r>
              <a:rPr lang="en-US" dirty="0"/>
              <a:t>Know how you’re going to process or analyze the results</a:t>
            </a:r>
          </a:p>
          <a:p>
            <a:pPr lvl="1"/>
            <a:r>
              <a:rPr lang="en-US" dirty="0"/>
              <a:t>Know what to expect (in results, performance/cost, etc.)</a:t>
            </a:r>
          </a:p>
          <a:p>
            <a:pPr lvl="1"/>
            <a:r>
              <a:rPr lang="en-US" dirty="0"/>
              <a:t>How will you convince yourself that your results are trustworthy?</a:t>
            </a:r>
          </a:p>
          <a:p>
            <a:r>
              <a:rPr lang="en-US" dirty="0"/>
              <a:t>Perform pilot/test runs to build confidence in correctness, performance, scaling</a:t>
            </a:r>
          </a:p>
          <a:p>
            <a:pPr lvl="1"/>
            <a:r>
              <a:rPr lang="en-US" dirty="0"/>
              <a:t>Often useful to pursue an incremental/layered strategy</a:t>
            </a:r>
          </a:p>
          <a:p>
            <a:r>
              <a:rPr lang="en-US" dirty="0"/>
              <a:t>Ensure that you have the resources to store and/or analyze the outputs</a:t>
            </a:r>
          </a:p>
          <a:p>
            <a:pPr lvl="1"/>
            <a:r>
              <a:rPr lang="en-US" dirty="0"/>
              <a:t>What can you afford to archive?</a:t>
            </a:r>
          </a:p>
          <a:p>
            <a:pPr lvl="1"/>
            <a:r>
              <a:rPr lang="en-US" dirty="0"/>
              <a:t>What will you need to process and delete?</a:t>
            </a:r>
          </a:p>
          <a:p>
            <a:pPr lvl="1"/>
            <a:r>
              <a:rPr lang="en-US" dirty="0"/>
              <a:t>What will you need to process during execution or stream?</a:t>
            </a:r>
          </a:p>
        </p:txBody>
      </p:sp>
    </p:spTree>
    <p:extLst>
      <p:ext uri="{BB962C8B-B14F-4D97-AF65-F5344CB8AC3E}">
        <p14:creationId xmlns:p14="http://schemas.microsoft.com/office/powerpoint/2010/main" val="3488834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(2/3)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280165"/>
            <a:ext cx="11534052" cy="4047778"/>
          </a:xfrm>
        </p:spPr>
        <p:txBody>
          <a:bodyPr/>
          <a:lstStyle/>
          <a:p>
            <a:r>
              <a:rPr lang="en-US" b="1" dirty="0">
                <a:solidFill>
                  <a:schemeClr val="tx2"/>
                </a:solidFill>
              </a:rPr>
              <a:t>Can you reproduce the code used for each and every experiment?</a:t>
            </a:r>
          </a:p>
          <a:p>
            <a:pPr lvl="1">
              <a:spcBef>
                <a:spcPts val="200"/>
              </a:spcBef>
            </a:pPr>
            <a:r>
              <a:rPr lang="en-US" b="1" dirty="0">
                <a:solidFill>
                  <a:schemeClr val="tx2"/>
                </a:solidFill>
              </a:rPr>
              <a:t>Three years later?</a:t>
            </a:r>
          </a:p>
          <a:p>
            <a:r>
              <a:rPr lang="en-US" dirty="0"/>
              <a:t>Use only well-defined versions of code (i.e., official “releases”, tags, etc.)</a:t>
            </a:r>
          </a:p>
          <a:p>
            <a:pPr lvl="1">
              <a:spcBef>
                <a:spcPts val="200"/>
              </a:spcBef>
            </a:pPr>
            <a:r>
              <a:rPr lang="en-US" dirty="0"/>
              <a:t>Master or development branches are often moving targets</a:t>
            </a:r>
          </a:p>
          <a:p>
            <a:pPr lvl="1">
              <a:spcBef>
                <a:spcPts val="200"/>
              </a:spcBef>
            </a:pPr>
            <a:r>
              <a:rPr lang="en-US" dirty="0"/>
              <a:t>Capture the exact version of the code used for each experiment</a:t>
            </a:r>
          </a:p>
          <a:p>
            <a:pPr lvl="2">
              <a:spcBef>
                <a:spcPts val="200"/>
              </a:spcBef>
            </a:pPr>
            <a:r>
              <a:rPr lang="en-US" dirty="0"/>
              <a:t>Is the code you’re building exactly what’s in the version control repo?</a:t>
            </a:r>
          </a:p>
          <a:p>
            <a:pPr lvl="1">
              <a:spcBef>
                <a:spcPts val="200"/>
              </a:spcBef>
            </a:pPr>
            <a:r>
              <a:rPr lang="en-US" dirty="0"/>
              <a:t>Don’t change versions during a related series of experiments (unless you have to)</a:t>
            </a:r>
          </a:p>
          <a:p>
            <a:pPr lvl="1">
              <a:spcBef>
                <a:spcPts val="200"/>
              </a:spcBef>
            </a:pPr>
            <a:r>
              <a:rPr lang="en-US" dirty="0"/>
              <a:t>If you have to change versions, know exactly what changed</a:t>
            </a:r>
          </a:p>
          <a:p>
            <a:pPr lvl="2">
              <a:spcBef>
                <a:spcPts val="200"/>
              </a:spcBef>
            </a:pPr>
            <a:r>
              <a:rPr lang="en-US" dirty="0"/>
              <a:t>Capture the exact version of the code used for each experiment</a:t>
            </a:r>
          </a:p>
          <a:p>
            <a:r>
              <a:rPr lang="en-US" dirty="0"/>
              <a:t>Use only versions of code that have been thoroughly verified</a:t>
            </a:r>
          </a:p>
          <a:p>
            <a:r>
              <a:rPr lang="en-US" dirty="0"/>
              <a:t>Continue to use regular testing to identify changes due to the underlying platform</a:t>
            </a:r>
          </a:p>
          <a:p>
            <a:pPr lvl="1">
              <a:spcBef>
                <a:spcPts val="200"/>
              </a:spcBef>
            </a:pPr>
            <a:r>
              <a:rPr lang="en-US" dirty="0"/>
              <a:t>E.g., compiler release introduces a new optimization that changes numerical results</a:t>
            </a:r>
          </a:p>
          <a:p>
            <a:r>
              <a:rPr lang="en-US" dirty="0"/>
              <a:t>Consider capturing version information of key libraries, compilers, and other dependencies used to build code</a:t>
            </a:r>
          </a:p>
          <a:p>
            <a:pPr lvl="1">
              <a:spcBef>
                <a:spcPts val="200"/>
              </a:spcBef>
            </a:pPr>
            <a:r>
              <a:rPr lang="en-US" i="1" dirty="0"/>
              <a:t>Not often done, in practice</a:t>
            </a:r>
          </a:p>
        </p:txBody>
      </p:sp>
    </p:spTree>
    <p:extLst>
      <p:ext uri="{BB962C8B-B14F-4D97-AF65-F5344CB8AC3E}">
        <p14:creationId xmlns:p14="http://schemas.microsoft.com/office/powerpoint/2010/main" val="847899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During</a:t>
            </a:r>
            <a:r>
              <a:rPr lang="en-US" u="sng" dirty="0"/>
              <a:t> Experiments</a:t>
            </a:r>
            <a:r>
              <a:rPr lang="en-US" dirty="0"/>
              <a:t> (3/3)</a:t>
            </a:r>
            <a:endParaRPr lang="en-US" u="sng" dirty="0"/>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310145"/>
            <a:ext cx="11369809" cy="4047778"/>
          </a:xfrm>
        </p:spPr>
        <p:txBody>
          <a:bodyPr/>
          <a:lstStyle/>
          <a:p>
            <a:r>
              <a:rPr lang="en-US" b="1" dirty="0">
                <a:solidFill>
                  <a:schemeClr val="tx2"/>
                </a:solidFill>
              </a:rPr>
              <a:t>Be thorough in capturing provenance</a:t>
            </a:r>
          </a:p>
          <a:p>
            <a:pPr lvl="1"/>
            <a:r>
              <a:rPr lang="en-US" b="1" dirty="0">
                <a:solidFill>
                  <a:schemeClr val="tx2"/>
                </a:solidFill>
              </a:rPr>
              <a:t> Agents (codes), entities (inputs, outputs, etc.), activities (the transformation)</a:t>
            </a:r>
          </a:p>
          <a:p>
            <a:r>
              <a:rPr lang="en-US" dirty="0"/>
              <a:t>Capture code version</a:t>
            </a:r>
          </a:p>
          <a:p>
            <a:r>
              <a:rPr lang="en-US" dirty="0"/>
              <a:t>Capture all inputs/configuration information for each experiment</a:t>
            </a:r>
          </a:p>
          <a:p>
            <a:r>
              <a:rPr lang="en-US" dirty="0"/>
              <a:t>Use multiple systems to ensure that you can correctly associate inputs, outputs, and code versions</a:t>
            </a:r>
          </a:p>
          <a:p>
            <a:pPr lvl="1"/>
            <a:r>
              <a:rPr lang="en-US" dirty="0"/>
              <a:t>Systematic directory and file naming conventions</a:t>
            </a:r>
          </a:p>
          <a:p>
            <a:pPr lvl="1"/>
            <a:r>
              <a:rPr lang="en-US" dirty="0"/>
              <a:t>Separate written notes (paper notebook, electronic notebook)</a:t>
            </a:r>
          </a:p>
          <a:p>
            <a:pPr lvl="2"/>
            <a:r>
              <a:rPr lang="en-US" dirty="0"/>
              <a:t>Lab notebooks aren’t just for people who literally work in a laboratory!</a:t>
            </a:r>
          </a:p>
          <a:p>
            <a:pPr lvl="1"/>
            <a:r>
              <a:rPr lang="en-US" dirty="0"/>
              <a:t>Scripts to orchestrate experiments (versioned and captured)</a:t>
            </a:r>
          </a:p>
          <a:p>
            <a:pPr lvl="1"/>
            <a:r>
              <a:rPr lang="en-US" dirty="0"/>
              <a:t>Version control (if data is not too large)</a:t>
            </a:r>
          </a:p>
          <a:p>
            <a:r>
              <a:rPr lang="en-US" dirty="0"/>
              <a:t>Capture important outputs (as feasible)</a:t>
            </a:r>
          </a:p>
        </p:txBody>
      </p:sp>
    </p:spTree>
    <p:extLst>
      <p:ext uri="{BB962C8B-B14F-4D97-AF65-F5344CB8AC3E}">
        <p14:creationId xmlns:p14="http://schemas.microsoft.com/office/powerpoint/2010/main" val="1441357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E5AE6-BAC5-4D3D-B274-228B336C1693}"/>
              </a:ext>
            </a:extLst>
          </p:cNvPr>
          <p:cNvSpPr>
            <a:spLocks noGrp="1"/>
          </p:cNvSpPr>
          <p:nvPr>
            <p:ph type="title"/>
          </p:nvPr>
        </p:nvSpPr>
        <p:spPr/>
        <p:txBody>
          <a:bodyPr/>
          <a:lstStyle/>
          <a:p>
            <a:r>
              <a:rPr lang="en-US" dirty="0"/>
              <a:t>Strategies for Improving Reproducibility </a:t>
            </a:r>
            <a:r>
              <a:rPr lang="en-US" i="1" u="sng" dirty="0"/>
              <a:t>After</a:t>
            </a:r>
            <a:r>
              <a:rPr lang="en-US" u="sng" dirty="0"/>
              <a:t> Experiments</a:t>
            </a:r>
          </a:p>
        </p:txBody>
      </p:sp>
      <p:sp>
        <p:nvSpPr>
          <p:cNvPr id="3" name="Content Placeholder 2">
            <a:extLst>
              <a:ext uri="{FF2B5EF4-FFF2-40B4-BE49-F238E27FC236}">
                <a16:creationId xmlns:a16="http://schemas.microsoft.com/office/drawing/2014/main" id="{7E3F8F1F-5081-4F6E-81DA-DC14088609D1}"/>
              </a:ext>
            </a:extLst>
          </p:cNvPr>
          <p:cNvSpPr>
            <a:spLocks noGrp="1"/>
          </p:cNvSpPr>
          <p:nvPr>
            <p:ph idx="1"/>
          </p:nvPr>
        </p:nvSpPr>
        <p:spPr>
          <a:xfrm>
            <a:off x="365760" y="1115269"/>
            <a:ext cx="11369809" cy="4047778"/>
          </a:xfrm>
        </p:spPr>
        <p:txBody>
          <a:bodyPr/>
          <a:lstStyle/>
          <a:p>
            <a:r>
              <a:rPr lang="en-US" b="1" dirty="0">
                <a:solidFill>
                  <a:schemeClr val="tx2"/>
                </a:solidFill>
              </a:rPr>
              <a:t>Continue provenance capture through data analysis/reduction process</a:t>
            </a:r>
          </a:p>
          <a:p>
            <a:pPr lvl="1">
              <a:spcBef>
                <a:spcPts val="200"/>
              </a:spcBef>
            </a:pPr>
            <a:r>
              <a:rPr lang="en-US" b="1" dirty="0">
                <a:solidFill>
                  <a:schemeClr val="tx2"/>
                </a:solidFill>
              </a:rPr>
              <a:t>Agents (codes), entities (inputs, outputs, etc.), activities (the transformation)</a:t>
            </a:r>
          </a:p>
          <a:p>
            <a:r>
              <a:rPr lang="en-US" dirty="0"/>
              <a:t>Script as much of your analysis/reduction as possible</a:t>
            </a:r>
          </a:p>
          <a:p>
            <a:pPr lvl="1">
              <a:spcBef>
                <a:spcPts val="200"/>
              </a:spcBef>
            </a:pPr>
            <a:r>
              <a:rPr lang="en-US" dirty="0"/>
              <a:t>Prefer scriptable tools over those requiring human interaction</a:t>
            </a:r>
          </a:p>
          <a:p>
            <a:pPr lvl="1">
              <a:spcBef>
                <a:spcPts val="200"/>
              </a:spcBef>
            </a:pPr>
            <a:r>
              <a:rPr lang="en-US" dirty="0"/>
              <a:t>Keep them under version control</a:t>
            </a:r>
          </a:p>
          <a:p>
            <a:r>
              <a:rPr lang="en-US" dirty="0"/>
              <a:t>Document your process thoroughly</a:t>
            </a:r>
          </a:p>
          <a:p>
            <a:pPr lvl="1">
              <a:spcBef>
                <a:spcPts val="200"/>
              </a:spcBef>
            </a:pPr>
            <a:r>
              <a:rPr lang="en-US" dirty="0"/>
              <a:t>Separately from scripts, etc.</a:t>
            </a:r>
          </a:p>
          <a:p>
            <a:pPr lvl="1">
              <a:spcBef>
                <a:spcPts val="200"/>
              </a:spcBef>
            </a:pPr>
            <a:r>
              <a:rPr lang="en-US" dirty="0"/>
              <a:t>E.g., paper or electronic notebook</a:t>
            </a:r>
          </a:p>
          <a:p>
            <a:pPr lvl="1">
              <a:spcBef>
                <a:spcPts val="200"/>
              </a:spcBef>
            </a:pPr>
            <a:r>
              <a:rPr lang="en-US" dirty="0"/>
              <a:t>Especially where human interaction is required</a:t>
            </a:r>
          </a:p>
          <a:p>
            <a:r>
              <a:rPr lang="en-US" dirty="0"/>
              <a:t>Capture key intermediates in the reduction process</a:t>
            </a:r>
          </a:p>
          <a:p>
            <a:pPr lvl="1">
              <a:spcBef>
                <a:spcPts val="200"/>
              </a:spcBef>
            </a:pPr>
            <a:r>
              <a:rPr lang="en-US" dirty="0"/>
              <a:t>The more you capture, the more you have to verify (and find problems) later</a:t>
            </a:r>
          </a:p>
          <a:p>
            <a:r>
              <a:rPr lang="en-US" dirty="0"/>
              <a:t>Capture the data (in machine-readable form) used to produce graphs and tables</a:t>
            </a:r>
          </a:p>
          <a:p>
            <a:pPr lvl="1">
              <a:spcBef>
                <a:spcPts val="200"/>
              </a:spcBef>
            </a:pPr>
            <a:r>
              <a:rPr lang="en-US" dirty="0"/>
              <a:t>Expected by basic data management plans</a:t>
            </a:r>
          </a:p>
          <a:p>
            <a:pPr lvl="1">
              <a:spcBef>
                <a:spcPts val="200"/>
              </a:spcBef>
            </a:pPr>
            <a:r>
              <a:rPr lang="en-US" dirty="0"/>
              <a:t>And an increasing number of publishers</a:t>
            </a:r>
          </a:p>
        </p:txBody>
      </p:sp>
    </p:spTree>
    <p:extLst>
      <p:ext uri="{BB962C8B-B14F-4D97-AF65-F5344CB8AC3E}">
        <p14:creationId xmlns:p14="http://schemas.microsoft.com/office/powerpoint/2010/main" val="3808973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64BA-D81E-4F94-B7CB-32C2685F8871}"/>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05056AFC-EFC3-4FE5-A5A2-3B5BEBB80123}"/>
              </a:ext>
            </a:extLst>
          </p:cNvPr>
          <p:cNvSpPr>
            <a:spLocks noGrp="1"/>
          </p:cNvSpPr>
          <p:nvPr>
            <p:ph idx="1"/>
          </p:nvPr>
        </p:nvSpPr>
        <p:spPr>
          <a:xfrm>
            <a:off x="365760" y="1166599"/>
            <a:ext cx="11369809" cy="4047778"/>
          </a:xfrm>
        </p:spPr>
        <p:txBody>
          <a:bodyPr/>
          <a:lstStyle/>
          <a:p>
            <a:pPr marL="0" indent="0">
              <a:buNone/>
            </a:pPr>
            <a:r>
              <a:rPr lang="en-US" dirty="0"/>
              <a:t>A few of the terms used when talking about this topic…</a:t>
            </a:r>
          </a:p>
          <a:p>
            <a:pPr marL="0" indent="0" algn="ctr">
              <a:buNone/>
            </a:pPr>
            <a:r>
              <a:rPr lang="en-US" dirty="0">
                <a:solidFill>
                  <a:schemeClr val="tx2"/>
                </a:solidFill>
              </a:rPr>
              <a:t>Reproducibility</a:t>
            </a:r>
          </a:p>
          <a:p>
            <a:pPr marL="0" indent="0" algn="ctr">
              <a:buNone/>
            </a:pPr>
            <a:r>
              <a:rPr lang="en-US" dirty="0">
                <a:solidFill>
                  <a:schemeClr val="tx2"/>
                </a:solidFill>
              </a:rPr>
              <a:t>Replicability</a:t>
            </a:r>
          </a:p>
          <a:p>
            <a:pPr marL="0" indent="0" algn="ctr">
              <a:buNone/>
            </a:pPr>
            <a:r>
              <a:rPr lang="en-US" dirty="0">
                <a:solidFill>
                  <a:schemeClr val="tx2"/>
                </a:solidFill>
              </a:rPr>
              <a:t>Reliability</a:t>
            </a:r>
          </a:p>
          <a:p>
            <a:pPr marL="0" indent="0" algn="ctr">
              <a:buNone/>
            </a:pPr>
            <a:r>
              <a:rPr lang="en-US" dirty="0">
                <a:solidFill>
                  <a:schemeClr val="tx2"/>
                </a:solidFill>
              </a:rPr>
              <a:t>Correctness</a:t>
            </a:r>
          </a:p>
          <a:p>
            <a:pPr marL="0" indent="0" algn="ctr">
              <a:buNone/>
            </a:pPr>
            <a:r>
              <a:rPr lang="en-US" dirty="0">
                <a:solidFill>
                  <a:schemeClr val="tx2"/>
                </a:solidFill>
              </a:rPr>
              <a:t>Accuracy</a:t>
            </a:r>
          </a:p>
          <a:p>
            <a:pPr marL="0" indent="0" algn="ctr">
              <a:buNone/>
            </a:pPr>
            <a:r>
              <a:rPr lang="en-US" dirty="0">
                <a:solidFill>
                  <a:schemeClr val="tx2"/>
                </a:solidFill>
              </a:rPr>
              <a:t>Transparency</a:t>
            </a:r>
          </a:p>
          <a:p>
            <a:pPr marL="0" indent="0" algn="ctr">
              <a:buNone/>
            </a:pPr>
            <a:r>
              <a:rPr lang="en-US" dirty="0">
                <a:solidFill>
                  <a:schemeClr val="tx2"/>
                </a:solidFill>
              </a:rPr>
              <a:t>Credibility</a:t>
            </a:r>
          </a:p>
          <a:p>
            <a:pPr marL="0" indent="0">
              <a:buNone/>
            </a:pPr>
            <a:r>
              <a:rPr lang="en-US" dirty="0"/>
              <a:t>They don’t mean exactly the same thing…</a:t>
            </a:r>
          </a:p>
          <a:p>
            <a:pPr marL="0" indent="0">
              <a:buNone/>
            </a:pPr>
            <a:r>
              <a:rPr lang="en-US" dirty="0"/>
              <a:t>…but for the purposes of this presentation, the differences don’t really matter</a:t>
            </a:r>
          </a:p>
        </p:txBody>
      </p:sp>
    </p:spTree>
    <p:extLst>
      <p:ext uri="{BB962C8B-B14F-4D97-AF65-F5344CB8AC3E}">
        <p14:creationId xmlns:p14="http://schemas.microsoft.com/office/powerpoint/2010/main" val="3662242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32E9-2FA0-40C4-8D47-26B41016D037}"/>
              </a:ext>
            </a:extLst>
          </p:cNvPr>
          <p:cNvSpPr>
            <a:spLocks noGrp="1"/>
          </p:cNvSpPr>
          <p:nvPr>
            <p:ph type="title"/>
          </p:nvPr>
        </p:nvSpPr>
        <p:spPr/>
        <p:txBody>
          <a:bodyPr/>
          <a:lstStyle/>
          <a:p>
            <a:r>
              <a:rPr lang="en-US" dirty="0"/>
              <a:t>Tools May Help with Reproducibility</a:t>
            </a:r>
          </a:p>
        </p:txBody>
      </p:sp>
      <p:sp>
        <p:nvSpPr>
          <p:cNvPr id="3" name="Content Placeholder 2">
            <a:extLst>
              <a:ext uri="{FF2B5EF4-FFF2-40B4-BE49-F238E27FC236}">
                <a16:creationId xmlns:a16="http://schemas.microsoft.com/office/drawing/2014/main" id="{735D30F0-B0A3-467E-9909-18B09F1F526A}"/>
              </a:ext>
            </a:extLst>
          </p:cNvPr>
          <p:cNvSpPr>
            <a:spLocks noGrp="1"/>
          </p:cNvSpPr>
          <p:nvPr>
            <p:ph idx="1"/>
          </p:nvPr>
        </p:nvSpPr>
        <p:spPr>
          <a:xfrm>
            <a:off x="365760" y="1207641"/>
            <a:ext cx="11369809" cy="4047778"/>
          </a:xfrm>
        </p:spPr>
        <p:txBody>
          <a:bodyPr/>
          <a:lstStyle/>
          <a:p>
            <a:pPr marL="0" indent="0">
              <a:buNone/>
            </a:pPr>
            <a:r>
              <a:rPr lang="en-US" dirty="0"/>
              <a:t>Just a small sampling…</a:t>
            </a:r>
          </a:p>
          <a:p>
            <a:r>
              <a:rPr lang="en-US" dirty="0"/>
              <a:t>Containers to capture the software</a:t>
            </a:r>
          </a:p>
          <a:p>
            <a:r>
              <a:rPr lang="en-US" dirty="0"/>
              <a:t>Resources for finding, understanding, and debugging floating point math problems: </a:t>
            </a:r>
            <a:r>
              <a:rPr lang="en-US" dirty="0">
                <a:hlinkClick r:id="rId2"/>
              </a:rPr>
              <a:t>http://fpanalysistools.org/</a:t>
            </a:r>
            <a:endParaRPr lang="en-US" dirty="0"/>
          </a:p>
          <a:p>
            <a:r>
              <a:rPr lang="en-US" dirty="0"/>
              <a:t>Cloud platforms to publish and reproduce research code and data</a:t>
            </a:r>
          </a:p>
          <a:p>
            <a:pPr lvl="1"/>
            <a:r>
              <a:rPr lang="en-US" dirty="0"/>
              <a:t>E.g., </a:t>
            </a:r>
            <a:r>
              <a:rPr lang="en-US" dirty="0">
                <a:hlinkClick r:id="rId3"/>
              </a:rPr>
              <a:t>https://CodeOcean.com</a:t>
            </a:r>
            <a:endParaRPr lang="en-US" dirty="0"/>
          </a:p>
          <a:p>
            <a:r>
              <a:rPr lang="en-US" dirty="0"/>
              <a:t>DOIs and hosting of data, code, documents, etc.</a:t>
            </a:r>
          </a:p>
          <a:p>
            <a:pPr lvl="1"/>
            <a:r>
              <a:rPr lang="en-US" dirty="0"/>
              <a:t>E.g., </a:t>
            </a:r>
            <a:r>
              <a:rPr lang="en-US" dirty="0">
                <a:hlinkClick r:id="rId4"/>
              </a:rPr>
              <a:t>https://zenodo.org/</a:t>
            </a:r>
            <a:r>
              <a:rPr lang="en-US" dirty="0"/>
              <a:t>, </a:t>
            </a:r>
            <a:r>
              <a:rPr lang="en-US" dirty="0">
                <a:hlinkClick r:id="rId5"/>
              </a:rPr>
              <a:t>https://FigShare.com</a:t>
            </a:r>
            <a:endParaRPr lang="en-US" dirty="0"/>
          </a:p>
          <a:p>
            <a:pPr marL="0" indent="0">
              <a:spcBef>
                <a:spcPts val="2800"/>
              </a:spcBef>
              <a:buNone/>
            </a:pPr>
            <a:r>
              <a:rPr lang="en-US" b="1" dirty="0">
                <a:solidFill>
                  <a:schemeClr val="tx2"/>
                </a:solidFill>
              </a:rPr>
              <a:t>Make sure to test and understand your tools thoroughly </a:t>
            </a:r>
            <a:r>
              <a:rPr lang="en-US" b="1" i="1" dirty="0">
                <a:solidFill>
                  <a:schemeClr val="tx2"/>
                </a:solidFill>
              </a:rPr>
              <a:t>before</a:t>
            </a:r>
            <a:r>
              <a:rPr lang="en-US" b="1" dirty="0">
                <a:solidFill>
                  <a:schemeClr val="tx2"/>
                </a:solidFill>
              </a:rPr>
              <a:t> using them for something important!</a:t>
            </a:r>
          </a:p>
          <a:p>
            <a:endParaRPr lang="en-US" dirty="0"/>
          </a:p>
        </p:txBody>
      </p:sp>
    </p:spTree>
    <p:extLst>
      <p:ext uri="{BB962C8B-B14F-4D97-AF65-F5344CB8AC3E}">
        <p14:creationId xmlns:p14="http://schemas.microsoft.com/office/powerpoint/2010/main" val="297683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idx="1"/>
          </p:nvPr>
        </p:nvSpPr>
        <p:spPr>
          <a:xfrm>
            <a:off x="365760" y="1421644"/>
            <a:ext cx="11369809" cy="4047778"/>
          </a:xfrm>
        </p:spPr>
        <p:txBody>
          <a:bodyPr/>
          <a:lstStyle/>
          <a:p>
            <a:r>
              <a:rPr lang="en-US" dirty="0"/>
              <a:t>The credibility of your science derives from the credibility of your code (and process)</a:t>
            </a:r>
          </a:p>
          <a:p>
            <a:r>
              <a:rPr lang="en-US" dirty="0"/>
              <a:t>Science stakeholders are ratcheting up expectations for reproducibility</a:t>
            </a:r>
          </a:p>
          <a:p>
            <a:r>
              <a:rPr lang="en-US" dirty="0"/>
              <a:t>There are strategies to improve reproducibility in all phases of the scientific process</a:t>
            </a:r>
          </a:p>
          <a:p>
            <a:pPr lvl="1">
              <a:spcBef>
                <a:spcPts val="200"/>
              </a:spcBef>
            </a:pPr>
            <a:r>
              <a:rPr lang="en-US" dirty="0"/>
              <a:t>During development</a:t>
            </a:r>
          </a:p>
          <a:p>
            <a:pPr lvl="1">
              <a:spcBef>
                <a:spcPts val="200"/>
              </a:spcBef>
            </a:pPr>
            <a:r>
              <a:rPr lang="en-US" dirty="0"/>
              <a:t>After development</a:t>
            </a:r>
          </a:p>
          <a:p>
            <a:pPr lvl="1">
              <a:spcBef>
                <a:spcPts val="200"/>
              </a:spcBef>
            </a:pPr>
            <a:r>
              <a:rPr lang="en-US" dirty="0"/>
              <a:t>During experiments</a:t>
            </a:r>
          </a:p>
          <a:p>
            <a:pPr lvl="1">
              <a:spcBef>
                <a:spcPts val="200"/>
              </a:spcBef>
            </a:pPr>
            <a:r>
              <a:rPr lang="en-US" dirty="0"/>
              <a:t>After experiments</a:t>
            </a:r>
          </a:p>
          <a:p>
            <a:r>
              <a:rPr lang="en-US" dirty="0"/>
              <a:t>They amount to better software development practices</a:t>
            </a:r>
          </a:p>
          <a:p>
            <a:pPr lvl="1">
              <a:spcBef>
                <a:spcPts val="200"/>
              </a:spcBef>
            </a:pPr>
            <a:r>
              <a:rPr lang="en-US" dirty="0"/>
              <a:t>The same kinds of practices advocated for reasons of productivity, sustainability, maintainability, etc.</a:t>
            </a:r>
          </a:p>
        </p:txBody>
      </p:sp>
    </p:spTree>
    <p:extLst>
      <p:ext uri="{BB962C8B-B14F-4D97-AF65-F5344CB8AC3E}">
        <p14:creationId xmlns:p14="http://schemas.microsoft.com/office/powerpoint/2010/main" val="4072028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5" name="Content Placeholder 4"/>
          <p:cNvSpPr>
            <a:spLocks noGrp="1"/>
          </p:cNvSpPr>
          <p:nvPr>
            <p:ph idx="1"/>
          </p:nvPr>
        </p:nvSpPr>
        <p:spPr/>
        <p:txBody>
          <a:bodyPr>
            <a:normAutofit fontScale="85000" lnSpcReduction="20000"/>
          </a:bodyPr>
          <a:lstStyle/>
          <a:p>
            <a:r>
              <a:rPr lang="en-US" dirty="0"/>
              <a:t>The FAIR Guiding Principles for Scientific Data Management and Stewardship. Mark D. Wilkinson, et al. </a:t>
            </a:r>
            <a:r>
              <a:rPr lang="en-US" dirty="0">
                <a:hlinkClick r:id="rId2"/>
              </a:rPr>
              <a:t>https://doi.org/10.1038/sdata.2016.18</a:t>
            </a:r>
            <a:endParaRPr lang="en-US" dirty="0"/>
          </a:p>
          <a:p>
            <a:r>
              <a:rPr lang="en-US" dirty="0"/>
              <a:t>FAIR for Research Software (FAIR4RS) Working Group: </a:t>
            </a:r>
            <a:r>
              <a:rPr lang="en-US" dirty="0">
                <a:hlinkClick r:id="rId3"/>
              </a:rPr>
              <a:t>https://www.rd-alliance.org/groups/fair-research-software-fair4rs-wg</a:t>
            </a:r>
            <a:endParaRPr lang="en-US" dirty="0"/>
          </a:p>
          <a:p>
            <a:r>
              <a:rPr lang="en-US" dirty="0"/>
              <a:t>Editorial: ACM TOMS Replicated Computational Results Initiative. Michael A. Heroux. 2015.  </a:t>
            </a:r>
            <a:r>
              <a:rPr lang="en-US" i="1" dirty="0"/>
              <a:t>ACM Trans. Math. </a:t>
            </a:r>
            <a:r>
              <a:rPr lang="en-US" i="1" dirty="0" err="1"/>
              <a:t>Softw</a:t>
            </a:r>
            <a:r>
              <a:rPr lang="en-US" i="1" dirty="0"/>
              <a:t>.</a:t>
            </a:r>
            <a:r>
              <a:rPr lang="en-US" dirty="0"/>
              <a:t> 41, 3, Article 13 (June 2015), 5 pages. DOI: </a:t>
            </a:r>
            <a:r>
              <a:rPr lang="en-US" dirty="0">
                <a:hlinkClick r:id="rId4"/>
              </a:rPr>
              <a:t>http://dx.doi.org/10.1145/2743015</a:t>
            </a:r>
            <a:endParaRPr lang="en-US" dirty="0"/>
          </a:p>
          <a:p>
            <a:r>
              <a:rPr lang="en-US" dirty="0"/>
              <a:t>Enhancing Reproducibility for Computational Methods. Victoria </a:t>
            </a:r>
            <a:r>
              <a:rPr lang="en-US" dirty="0" err="1"/>
              <a:t>Stodden</a:t>
            </a:r>
            <a:r>
              <a:rPr lang="en-US" dirty="0"/>
              <a:t>, Marcia McNutt, David H. Bailey, </a:t>
            </a:r>
            <a:r>
              <a:rPr lang="en-US" dirty="0" err="1"/>
              <a:t>Ewa</a:t>
            </a:r>
            <a:r>
              <a:rPr lang="en-US" dirty="0"/>
              <a:t> </a:t>
            </a:r>
            <a:r>
              <a:rPr lang="en-US" dirty="0" err="1"/>
              <a:t>Deelman</a:t>
            </a:r>
            <a:r>
              <a:rPr lang="en-US" dirty="0"/>
              <a:t>, Yolanda Gil, Brooks Hanson, Michael A. Heroux, John P.A. Ioannidis, Michela </a:t>
            </a:r>
            <a:r>
              <a:rPr lang="en-US" dirty="0" err="1"/>
              <a:t>Taufer</a:t>
            </a:r>
            <a:r>
              <a:rPr lang="en-US" dirty="0"/>
              <a:t> Science (09 Dec 2016), pp. 1240-1241</a:t>
            </a:r>
          </a:p>
          <a:p>
            <a:r>
              <a:rPr lang="en-US" dirty="0"/>
              <a:t>Simple experiments in reproducibility and technical trust by Mike Heroux and students (work in progress),</a:t>
            </a:r>
            <a:r>
              <a:rPr lang="en-US" dirty="0">
                <a:hlinkClick r:id="rId5"/>
              </a:rPr>
              <a:t> </a:t>
            </a:r>
            <a:r>
              <a:rPr lang="en-US" u="sng" dirty="0">
                <a:hlinkClick r:id="rId5"/>
              </a:rPr>
              <a:t>https://betterscientificsoftware.github.io/Trust-Tools/</a:t>
            </a:r>
            <a:endParaRPr lang="en-US" u="sng" dirty="0"/>
          </a:p>
          <a:p>
            <a:r>
              <a:rPr lang="en-US" dirty="0"/>
              <a:t>What every scientist should know about floating-point arithmetic. David Goldberg. </a:t>
            </a:r>
            <a:r>
              <a:rPr lang="en-US" dirty="0">
                <a:hlinkClick r:id="rId6"/>
              </a:rPr>
              <a:t>https://doi.org/10.1145/103162.103163</a:t>
            </a:r>
            <a:endParaRPr lang="en-US" dirty="0"/>
          </a:p>
          <a:p>
            <a:endParaRPr lang="en-US" sz="1600" dirty="0"/>
          </a:p>
        </p:txBody>
      </p:sp>
    </p:spTree>
    <p:extLst>
      <p:ext uri="{BB962C8B-B14F-4D97-AF65-F5344CB8AC3E}">
        <p14:creationId xmlns:p14="http://schemas.microsoft.com/office/powerpoint/2010/main" val="193217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D31E1-7739-4580-B75D-35E695F8F7D8}"/>
              </a:ext>
            </a:extLst>
          </p:cNvPr>
          <p:cNvSpPr>
            <a:spLocks noGrp="1"/>
          </p:cNvSpPr>
          <p:nvPr>
            <p:ph type="title"/>
          </p:nvPr>
        </p:nvSpPr>
        <p:spPr/>
        <p:txBody>
          <a:bodyPr/>
          <a:lstStyle/>
          <a:p>
            <a:r>
              <a:rPr lang="en-US" dirty="0"/>
              <a:t>Reproducible vs Replicable: A Special Note</a:t>
            </a:r>
          </a:p>
        </p:txBody>
      </p:sp>
      <p:sp>
        <p:nvSpPr>
          <p:cNvPr id="3" name="Content Placeholder 2">
            <a:extLst>
              <a:ext uri="{FF2B5EF4-FFF2-40B4-BE49-F238E27FC236}">
                <a16:creationId xmlns:a16="http://schemas.microsoft.com/office/drawing/2014/main" id="{44DFB262-D6EA-4699-8361-F6C29620B89C}"/>
              </a:ext>
            </a:extLst>
          </p:cNvPr>
          <p:cNvSpPr>
            <a:spLocks noGrp="1"/>
          </p:cNvSpPr>
          <p:nvPr>
            <p:ph sz="half" idx="2"/>
          </p:nvPr>
        </p:nvSpPr>
        <p:spPr>
          <a:xfrm>
            <a:off x="457200" y="1464040"/>
            <a:ext cx="5588582" cy="3373229"/>
          </a:xfrm>
        </p:spPr>
        <p:txBody>
          <a:bodyPr/>
          <a:lstStyle/>
          <a:p>
            <a:r>
              <a:rPr lang="en-US" dirty="0"/>
              <a:t>Historically different communities have defined these two differently</a:t>
            </a:r>
          </a:p>
          <a:p>
            <a:r>
              <a:rPr lang="en-US" dirty="0"/>
              <a:t>With the increased focus, there has also been an effort to unify the language</a:t>
            </a:r>
          </a:p>
          <a:p>
            <a:r>
              <a:rPr lang="en-US" dirty="0"/>
              <a:t>Consensus around the definitions of </a:t>
            </a:r>
            <a:r>
              <a:rPr lang="en-US" dirty="0" err="1"/>
              <a:t>Claerbout</a:t>
            </a:r>
            <a:r>
              <a:rPr lang="en-US" dirty="0"/>
              <a:t>, et al.</a:t>
            </a:r>
          </a:p>
          <a:p>
            <a:pPr lvl="1"/>
            <a:r>
              <a:rPr lang="en-US" dirty="0"/>
              <a:t>Others are in the process of switching their terminology to match, i.e., ACM</a:t>
            </a:r>
          </a:p>
          <a:p>
            <a:pPr>
              <a:spcBef>
                <a:spcPts val="2400"/>
              </a:spcBef>
            </a:pPr>
            <a:r>
              <a:rPr lang="en-US" b="1" u="sng" dirty="0"/>
              <a:t>Reproducible</a:t>
            </a:r>
            <a:r>
              <a:rPr lang="en-US" dirty="0"/>
              <a:t>: Another team is able to obtain the same result using the authors’ experimental environment</a:t>
            </a:r>
          </a:p>
          <a:p>
            <a:r>
              <a:rPr lang="en-US" b="1" u="sng" dirty="0"/>
              <a:t>Replicable</a:t>
            </a:r>
            <a:r>
              <a:rPr lang="en-US" dirty="0"/>
              <a:t>: Another team is able to obtain consistent results using a different experimental environment</a:t>
            </a:r>
          </a:p>
        </p:txBody>
      </p:sp>
      <p:pic>
        <p:nvPicPr>
          <p:cNvPr id="8" name="Content Placeholder 5">
            <a:extLst>
              <a:ext uri="{FF2B5EF4-FFF2-40B4-BE49-F238E27FC236}">
                <a16:creationId xmlns:a16="http://schemas.microsoft.com/office/drawing/2014/main" id="{408CDC59-2EF3-4A9A-A5C2-D3F009B8440F}"/>
              </a:ext>
            </a:extLst>
          </p:cNvPr>
          <p:cNvPicPr>
            <a:picLocks noChangeAspect="1"/>
          </p:cNvPicPr>
          <p:nvPr/>
        </p:nvPicPr>
        <p:blipFill rotWithShape="1">
          <a:blip r:embed="rId2">
            <a:extLst>
              <a:ext uri="{28A0092B-C50C-407E-A947-70E740481C1C}">
                <a14:useLocalDpi xmlns:a14="http://schemas.microsoft.com/office/drawing/2010/main" val="0"/>
              </a:ext>
            </a:extLst>
          </a:blip>
          <a:srcRect t="3929" b="39987"/>
          <a:stretch/>
        </p:blipFill>
        <p:spPr bwMode="auto">
          <a:xfrm>
            <a:off x="6320982" y="961550"/>
            <a:ext cx="4112322" cy="2984738"/>
          </a:xfrm>
          <a:prstGeom prst="rect">
            <a:avLst/>
          </a:prstGeom>
          <a:noFill/>
          <a:ln w="19050">
            <a:solidFill>
              <a:schemeClr val="tx2">
                <a:lumMod val="60000"/>
                <a:lumOff val="40000"/>
              </a:schemeClr>
            </a:solidFill>
            <a:miter lim="800000"/>
            <a:headEnd/>
            <a:tailEnd/>
          </a:ln>
        </p:spPr>
      </p:pic>
      <p:pic>
        <p:nvPicPr>
          <p:cNvPr id="1026" name="Picture 2">
            <a:extLst>
              <a:ext uri="{FF2B5EF4-FFF2-40B4-BE49-F238E27FC236}">
                <a16:creationId xmlns:a16="http://schemas.microsoft.com/office/drawing/2014/main" id="{16C4CA97-B2C5-4DB8-A6A0-E8A153578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9" y="2893217"/>
            <a:ext cx="2143126" cy="321468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95304E8D-8035-47E2-8E22-FCBE65C46D91}"/>
              </a:ext>
            </a:extLst>
          </p:cNvPr>
          <p:cNvSpPr/>
          <p:nvPr/>
        </p:nvSpPr>
        <p:spPr>
          <a:xfrm>
            <a:off x="6098385" y="5163661"/>
            <a:ext cx="3759994" cy="923330"/>
          </a:xfrm>
          <a:prstGeom prst="rect">
            <a:avLst/>
          </a:prstGeom>
        </p:spPr>
        <p:txBody>
          <a:bodyPr wrap="square">
            <a:spAutoFit/>
          </a:bodyPr>
          <a:lstStyle/>
          <a:p>
            <a:r>
              <a:rPr lang="en-US" u="sng" dirty="0">
                <a:solidFill>
                  <a:srgbClr val="0563C1"/>
                </a:solidFill>
                <a:latin typeface="+mn-lt"/>
                <a:ea typeface="Times New Roman" panose="02020603050405020304" pitchFamily="18" charset="0"/>
                <a:hlinkClick r:id="rId4"/>
              </a:rPr>
              <a:t>https://www.nap.edu/catalog/25303/reproducibility-and-replicability-in-science</a:t>
            </a:r>
            <a:endParaRPr lang="en-US" dirty="0">
              <a:latin typeface="+mn-lt"/>
            </a:endParaRPr>
          </a:p>
        </p:txBody>
      </p:sp>
      <p:sp>
        <p:nvSpPr>
          <p:cNvPr id="10" name="Rectangle 9">
            <a:extLst>
              <a:ext uri="{FF2B5EF4-FFF2-40B4-BE49-F238E27FC236}">
                <a16:creationId xmlns:a16="http://schemas.microsoft.com/office/drawing/2014/main" id="{257BAB2F-0E70-4BDE-BDC0-2BF8B91F881F}"/>
              </a:ext>
            </a:extLst>
          </p:cNvPr>
          <p:cNvSpPr/>
          <p:nvPr/>
        </p:nvSpPr>
        <p:spPr>
          <a:xfrm>
            <a:off x="6215063" y="3946288"/>
            <a:ext cx="3250406" cy="923330"/>
          </a:xfrm>
          <a:prstGeom prst="rect">
            <a:avLst/>
          </a:prstGeom>
        </p:spPr>
        <p:txBody>
          <a:bodyPr wrap="square">
            <a:spAutoFit/>
          </a:bodyPr>
          <a:lstStyle/>
          <a:p>
            <a:r>
              <a:rPr lang="en-US" dirty="0">
                <a:hlinkClick r:id="rId5"/>
              </a:rPr>
              <a:t>https://cfwebprod.sandia.gov/cfdocs/CompResearch/docs/SAND2018-11186.pdf</a:t>
            </a:r>
            <a:endParaRPr lang="en-US" dirty="0"/>
          </a:p>
        </p:txBody>
      </p:sp>
    </p:spTree>
    <p:extLst>
      <p:ext uri="{BB962C8B-B14F-4D97-AF65-F5344CB8AC3E}">
        <p14:creationId xmlns:p14="http://schemas.microsoft.com/office/powerpoint/2010/main" val="31434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33C111-4821-459B-9750-5E5C4D6E7893}"/>
              </a:ext>
            </a:extLst>
          </p:cNvPr>
          <p:cNvSpPr>
            <a:spLocks noGrp="1"/>
          </p:cNvSpPr>
          <p:nvPr>
            <p:ph type="title"/>
          </p:nvPr>
        </p:nvSpPr>
        <p:spPr/>
        <p:txBody>
          <a:bodyPr/>
          <a:lstStyle/>
          <a:p>
            <a:r>
              <a:rPr lang="en-US" dirty="0"/>
              <a:t>Why Reproducibility is Important</a:t>
            </a:r>
          </a:p>
        </p:txBody>
      </p:sp>
    </p:spTree>
    <p:extLst>
      <p:ext uri="{BB962C8B-B14F-4D97-AF65-F5344CB8AC3E}">
        <p14:creationId xmlns:p14="http://schemas.microsoft.com/office/powerpoint/2010/main" val="113476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18524"/>
          <a:stretch/>
        </p:blipFill>
        <p:spPr>
          <a:xfrm>
            <a:off x="1295882" y="-4175"/>
            <a:ext cx="5568942" cy="5849163"/>
          </a:xfrm>
          <a:effectLst>
            <a:softEdge rad="50800"/>
          </a:effectLst>
        </p:spPr>
      </p:pic>
      <p:sp>
        <p:nvSpPr>
          <p:cNvPr id="2" name="Title 1"/>
          <p:cNvSpPr>
            <a:spLocks noGrp="1"/>
          </p:cNvSpPr>
          <p:nvPr>
            <p:ph type="title"/>
          </p:nvPr>
        </p:nvSpPr>
        <p:spPr>
          <a:xfrm>
            <a:off x="7564582" y="146694"/>
            <a:ext cx="3318530" cy="1348061"/>
          </a:xfrm>
        </p:spPr>
        <p:txBody>
          <a:bodyPr/>
          <a:lstStyle/>
          <a:p>
            <a:pPr algn="l"/>
            <a:r>
              <a:rPr lang="en-US" b="0" dirty="0"/>
              <a:t>Transparency &amp; Reproducibility</a:t>
            </a:r>
            <a:endParaRPr lang="en-US" sz="1600" b="0" dirty="0"/>
          </a:p>
        </p:txBody>
      </p:sp>
      <p:sp>
        <p:nvSpPr>
          <p:cNvPr id="5" name="Content Placeholder 2"/>
          <p:cNvSpPr txBox="1">
            <a:spLocks/>
          </p:cNvSpPr>
          <p:nvPr/>
        </p:nvSpPr>
        <p:spPr bwMode="auto">
          <a:xfrm>
            <a:off x="6864824" y="1494755"/>
            <a:ext cx="5063318" cy="3334171"/>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lvl1pPr marL="342900" indent="-171450" algn="l" rtl="0" eaLnBrk="0" fontAlgn="base" hangingPunct="0">
              <a:spcBef>
                <a:spcPct val="20000"/>
              </a:spcBef>
              <a:spcAft>
                <a:spcPct val="0"/>
              </a:spcAft>
              <a:buSzPct val="100000"/>
              <a:buChar char="•"/>
              <a:defRPr sz="2400" b="1">
                <a:solidFill>
                  <a:srgbClr val="000000"/>
                </a:solidFill>
                <a:latin typeface="+mn-lt"/>
                <a:ea typeface="+mn-ea"/>
                <a:cs typeface="+mn-cs"/>
              </a:defRPr>
            </a:lvl1pPr>
            <a:lvl2pPr marL="685800" indent="-228600" algn="l" rtl="0" eaLnBrk="0" fontAlgn="base" hangingPunct="0">
              <a:spcBef>
                <a:spcPct val="20000"/>
              </a:spcBef>
              <a:spcAft>
                <a:spcPct val="0"/>
              </a:spcAft>
              <a:buSzPct val="100000"/>
              <a:buChar char="–"/>
              <a:defRPr sz="2200" b="1">
                <a:solidFill>
                  <a:srgbClr val="612900"/>
                </a:solidFill>
                <a:latin typeface="+mn-lt"/>
                <a:ea typeface="ＭＳ Ｐゴシック" charset="-128"/>
              </a:defRPr>
            </a:lvl2pPr>
            <a:lvl3pPr marL="1085850" indent="-171450" algn="l" rtl="0" eaLnBrk="0" fontAlgn="base" hangingPunct="0">
              <a:spcBef>
                <a:spcPct val="20000"/>
              </a:spcBef>
              <a:spcAft>
                <a:spcPct val="0"/>
              </a:spcAft>
              <a:buSzPct val="100000"/>
              <a:buChar char="•"/>
              <a:defRPr sz="2000" b="1">
                <a:solidFill>
                  <a:srgbClr val="612900"/>
                </a:solidFill>
                <a:latin typeface="+mn-lt"/>
                <a:ea typeface="ＭＳ Ｐゴシック" charset="-128"/>
              </a:defRPr>
            </a:lvl3pPr>
            <a:lvl4pPr marL="1543050" indent="-171450" algn="l" rtl="0" eaLnBrk="0" fontAlgn="base" hangingPunct="0">
              <a:spcBef>
                <a:spcPct val="20000"/>
              </a:spcBef>
              <a:spcAft>
                <a:spcPct val="0"/>
              </a:spcAft>
              <a:buSzPct val="100000"/>
              <a:buChar char="–"/>
              <a:defRPr b="1">
                <a:solidFill>
                  <a:srgbClr val="612900"/>
                </a:solidFill>
                <a:latin typeface="+mn-lt"/>
                <a:ea typeface="ＭＳ Ｐゴシック" charset="-128"/>
              </a:defRPr>
            </a:lvl4pPr>
            <a:lvl5pPr marL="1943100" indent="-114300" algn="l" rtl="0" eaLnBrk="0" fontAlgn="base" hangingPunct="0">
              <a:spcBef>
                <a:spcPct val="20000"/>
              </a:spcBef>
              <a:spcAft>
                <a:spcPct val="0"/>
              </a:spcAft>
              <a:buSzPct val="100000"/>
              <a:buChar char="•"/>
              <a:defRPr b="1">
                <a:solidFill>
                  <a:srgbClr val="612900"/>
                </a:solidFill>
                <a:latin typeface="+mn-lt"/>
                <a:ea typeface="ＭＳ Ｐゴシック" charset="-128"/>
              </a:defRPr>
            </a:lvl5pPr>
            <a:lvl6pPr marL="24003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6pPr>
            <a:lvl7pPr marL="28575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7pPr>
            <a:lvl8pPr marL="33147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8pPr>
            <a:lvl9pPr marL="3771900" indent="-114300" algn="l" rtl="0" eaLnBrk="0" fontAlgn="base" hangingPunct="0">
              <a:spcBef>
                <a:spcPct val="20000"/>
              </a:spcBef>
              <a:spcAft>
                <a:spcPct val="0"/>
              </a:spcAft>
              <a:buSzPct val="100000"/>
              <a:buChar char="•"/>
              <a:defRPr b="1">
                <a:solidFill>
                  <a:srgbClr val="000000"/>
                </a:solidFill>
                <a:latin typeface="+mn-lt"/>
                <a:ea typeface="ＭＳ Ｐゴシック" charset="-128"/>
              </a:defRPr>
            </a:lvl9pPr>
          </a:lstStyle>
          <a:p>
            <a:r>
              <a:rPr lang="en-US" b="0" kern="0" dirty="0"/>
              <a:t>NY Times highlights “problems”.</a:t>
            </a:r>
          </a:p>
          <a:p>
            <a:r>
              <a:rPr lang="en-US" b="0" kern="0" dirty="0"/>
              <a:t>Only one of many cited examples.</a:t>
            </a:r>
          </a:p>
          <a:p>
            <a:r>
              <a:rPr lang="en-US" b="0" kern="0" dirty="0"/>
              <a:t>Computational science </a:t>
            </a:r>
            <a:r>
              <a:rPr lang="en-US" i="1" kern="0" dirty="0"/>
              <a:t>had</a:t>
            </a:r>
            <a:r>
              <a:rPr lang="en-US" b="0" kern="0" dirty="0"/>
              <a:t> been spared this “spotlight”.</a:t>
            </a:r>
          </a:p>
          <a:p>
            <a:endParaRPr lang="en-US" b="0" kern="0" dirty="0"/>
          </a:p>
          <a:p>
            <a:pPr marL="171450" indent="0">
              <a:buNone/>
            </a:pPr>
            <a:endParaRPr lang="en-US" b="0" kern="0" dirty="0"/>
          </a:p>
        </p:txBody>
      </p:sp>
      <p:sp>
        <p:nvSpPr>
          <p:cNvPr id="8" name="TextBox 7"/>
          <p:cNvSpPr txBox="1"/>
          <p:nvPr/>
        </p:nvSpPr>
        <p:spPr>
          <a:xfrm>
            <a:off x="488780" y="5811690"/>
            <a:ext cx="8048550" cy="276999"/>
          </a:xfrm>
          <a:prstGeom prst="rect">
            <a:avLst/>
          </a:prstGeom>
          <a:noFill/>
        </p:spPr>
        <p:txBody>
          <a:bodyPr wrap="none" rtlCol="0">
            <a:spAutoFit/>
          </a:bodyPr>
          <a:lstStyle/>
          <a:p>
            <a:r>
              <a:rPr lang="en-US" sz="1200" dirty="0">
                <a:hlinkClick r:id="rId3"/>
              </a:rPr>
              <a:t>http://www.nytimes.com/2015/08/28/science/many-social-science-findings-not-as-strong-as-claimed-study-says.html</a:t>
            </a:r>
            <a:r>
              <a:rPr lang="en-US" sz="1200" dirty="0"/>
              <a:t> </a:t>
            </a:r>
          </a:p>
        </p:txBody>
      </p:sp>
    </p:spTree>
    <p:extLst>
      <p:ext uri="{BB962C8B-B14F-4D97-AF65-F5344CB8AC3E}">
        <p14:creationId xmlns:p14="http://schemas.microsoft.com/office/powerpoint/2010/main" val="3549672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894382"/>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971783"/>
            <a:ext cx="8892540" cy="4925350"/>
          </a:xfrm>
        </p:spPr>
        <p:txBody>
          <a:bodyPr/>
          <a:lstStyle/>
          <a:p>
            <a:r>
              <a:rPr lang="en-US" dirty="0"/>
              <a:t>Behavior of pure water just above homogeneous </a:t>
            </a:r>
            <a:br>
              <a:rPr lang="en-US" dirty="0"/>
            </a:br>
            <a:r>
              <a:rPr lang="en-US" dirty="0"/>
              <a:t>nucleation temperature (~ - 40 C/F).</a:t>
            </a:r>
          </a:p>
          <a:p>
            <a:r>
              <a:rPr lang="en-US" dirty="0" err="1"/>
              <a:t>Debenedetti</a:t>
            </a:r>
            <a:r>
              <a:rPr lang="en-US" dirty="0"/>
              <a:t>/Princeton (2009): </a:t>
            </a:r>
          </a:p>
          <a:p>
            <a:pPr lvl="1"/>
            <a:r>
              <a:rPr lang="en-US" dirty="0"/>
              <a:t>2 possible phases: High or low density.</a:t>
            </a:r>
          </a:p>
          <a:p>
            <a:r>
              <a:rPr lang="en-US" dirty="0"/>
              <a:t>Chandler/Berkeley (2011):</a:t>
            </a:r>
          </a:p>
          <a:p>
            <a:pPr lvl="1"/>
            <a:r>
              <a:rPr lang="en-US" dirty="0"/>
              <a:t>Only 1 phase: High density.</a:t>
            </a:r>
          </a:p>
          <a:p>
            <a:r>
              <a:rPr lang="en-US" dirty="0"/>
              <a:t>No sharing of details across teams until 2016:</a:t>
            </a:r>
          </a:p>
          <a:p>
            <a:pPr lvl="1"/>
            <a:r>
              <a:rPr lang="en-US" dirty="0"/>
              <a:t>Chandler in Nature: “LAMMPS codes used in refs 5 and 12 are standard and documented, with scripts freely available upon request.”</a:t>
            </a:r>
          </a:p>
          <a:p>
            <a:pPr lvl="1"/>
            <a:r>
              <a:rPr lang="en-US" dirty="0" err="1"/>
              <a:t>Debenedetti</a:t>
            </a:r>
            <a:r>
              <a:rPr lang="en-US" dirty="0"/>
              <a:t> with colleague Palmer: ”Send us your code.”</a:t>
            </a:r>
          </a:p>
          <a:p>
            <a:pPr lvl="1"/>
            <a:r>
              <a:rPr lang="en-US" dirty="0"/>
              <a:t>Received code after requests and appeal to Nature.</a:t>
            </a:r>
          </a:p>
        </p:txBody>
      </p:sp>
      <p:sp>
        <p:nvSpPr>
          <p:cNvPr id="6" name="TextBox 5">
            <a:extLst>
              <a:ext uri="{FF2B5EF4-FFF2-40B4-BE49-F238E27FC236}">
                <a16:creationId xmlns:a16="http://schemas.microsoft.com/office/drawing/2014/main" id="{0A0FC68F-BC90-A842-8D5A-13FF45EC2E35}"/>
              </a:ext>
            </a:extLst>
          </p:cNvPr>
          <p:cNvSpPr txBox="1"/>
          <p:nvPr/>
        </p:nvSpPr>
        <p:spPr>
          <a:xfrm>
            <a:off x="6274912" y="3076381"/>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2590039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E2970-04FE-9A43-943D-64A248A580A9}"/>
              </a:ext>
            </a:extLst>
          </p:cNvPr>
          <p:cNvPicPr>
            <a:picLocks noChangeAspect="1"/>
          </p:cNvPicPr>
          <p:nvPr/>
        </p:nvPicPr>
        <p:blipFill rotWithShape="1">
          <a:blip r:embed="rId2">
            <a:extLst>
              <a:ext uri="{28A0092B-C50C-407E-A947-70E740481C1C}">
                <a14:useLocalDpi xmlns:a14="http://schemas.microsoft.com/office/drawing/2010/main" val="0"/>
              </a:ext>
            </a:extLst>
          </a:blip>
          <a:srcRect t="15740" b="34631"/>
          <a:stretch/>
        </p:blipFill>
        <p:spPr>
          <a:xfrm rot="1622698">
            <a:off x="7977171" y="948974"/>
            <a:ext cx="6196754" cy="3979963"/>
          </a:xfrm>
          <a:prstGeom prst="rect">
            <a:avLst/>
          </a:prstGeom>
        </p:spPr>
      </p:pic>
      <p:sp>
        <p:nvSpPr>
          <p:cNvPr id="2" name="Title 1">
            <a:extLst>
              <a:ext uri="{FF2B5EF4-FFF2-40B4-BE49-F238E27FC236}">
                <a16:creationId xmlns:a16="http://schemas.microsoft.com/office/drawing/2014/main" id="{4CF30BA1-5721-CF44-B0BA-F2632FB471D8}"/>
              </a:ext>
            </a:extLst>
          </p:cNvPr>
          <p:cNvSpPr>
            <a:spLocks noGrp="1"/>
          </p:cNvSpPr>
          <p:nvPr>
            <p:ph type="title"/>
          </p:nvPr>
        </p:nvSpPr>
        <p:spPr>
          <a:xfrm>
            <a:off x="175516" y="77963"/>
            <a:ext cx="11372473" cy="510909"/>
          </a:xfrm>
        </p:spPr>
        <p:txBody>
          <a:bodyPr/>
          <a:lstStyle/>
          <a:p>
            <a:r>
              <a:rPr lang="en-US" dirty="0"/>
              <a:t>Computational Science Example</a:t>
            </a:r>
          </a:p>
        </p:txBody>
      </p:sp>
      <p:sp>
        <p:nvSpPr>
          <p:cNvPr id="3" name="Content Placeholder 2">
            <a:extLst>
              <a:ext uri="{FF2B5EF4-FFF2-40B4-BE49-F238E27FC236}">
                <a16:creationId xmlns:a16="http://schemas.microsoft.com/office/drawing/2014/main" id="{499DB19D-9B1F-6E44-ACD9-2801E429A18F}"/>
              </a:ext>
            </a:extLst>
          </p:cNvPr>
          <p:cNvSpPr>
            <a:spLocks noGrp="1"/>
          </p:cNvSpPr>
          <p:nvPr>
            <p:ph idx="1"/>
          </p:nvPr>
        </p:nvSpPr>
        <p:spPr>
          <a:xfrm>
            <a:off x="365760" y="737868"/>
            <a:ext cx="8282940" cy="4925350"/>
          </a:xfrm>
        </p:spPr>
        <p:txBody>
          <a:bodyPr/>
          <a:lstStyle/>
          <a:p>
            <a:r>
              <a:rPr lang="en-US" dirty="0"/>
              <a:t>Palmer located bug/feature in Berkeley code.</a:t>
            </a:r>
          </a:p>
          <a:p>
            <a:r>
              <a:rPr lang="en-US" dirty="0"/>
              <a:t>Used to speed up LAMMPS execution.</a:t>
            </a:r>
          </a:p>
          <a:p>
            <a:r>
              <a:rPr lang="en-US" dirty="0"/>
              <a:t>Replaced with more standard approach.</a:t>
            </a:r>
          </a:p>
          <a:p>
            <a:r>
              <a:rPr lang="en-US" dirty="0"/>
              <a:t>Obtained result similar to </a:t>
            </a:r>
            <a:r>
              <a:rPr lang="en-US" dirty="0" err="1"/>
              <a:t>Debenedetti</a:t>
            </a:r>
            <a:r>
              <a:rPr lang="en-US" dirty="0"/>
              <a:t> 2009.</a:t>
            </a:r>
          </a:p>
          <a:p>
            <a:r>
              <a:rPr lang="en-US" dirty="0"/>
              <a:t>Resolution took 7 years.</a:t>
            </a:r>
          </a:p>
          <a:p>
            <a:endParaRPr lang="en-US" dirty="0"/>
          </a:p>
        </p:txBody>
      </p:sp>
      <p:sp>
        <p:nvSpPr>
          <p:cNvPr id="8" name="TextBox 7">
            <a:extLst>
              <a:ext uri="{FF2B5EF4-FFF2-40B4-BE49-F238E27FC236}">
                <a16:creationId xmlns:a16="http://schemas.microsoft.com/office/drawing/2014/main" id="{76422C0F-8A03-3D43-812C-792BF2675313}"/>
              </a:ext>
            </a:extLst>
          </p:cNvPr>
          <p:cNvSpPr txBox="1"/>
          <p:nvPr/>
        </p:nvSpPr>
        <p:spPr>
          <a:xfrm>
            <a:off x="365760" y="3804950"/>
            <a:ext cx="10770813" cy="20867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2400" i="1" dirty="0"/>
              <a:t>For Palmer, the ordeal exemplifies the importance of transparency in scientific research, an issue that has recently drawn heightened attention in the science community. “One of the real travesties,” he says, is that </a:t>
            </a:r>
            <a:r>
              <a:rPr lang="en-US" sz="2400" i="1" dirty="0">
                <a:highlight>
                  <a:srgbClr val="FFFF00"/>
                </a:highlight>
              </a:rPr>
              <a:t>“there’s no way you could have reproduced [the Berkeley team’s] algorithm—the way they had implemented their code—from reading their paper.”</a:t>
            </a:r>
            <a:r>
              <a:rPr lang="en-US" sz="2400" i="1" dirty="0"/>
              <a:t> Presumably, he adds, “if this had been disclosed, this saga might not have gone on for seven years.”</a:t>
            </a:r>
          </a:p>
        </p:txBody>
      </p:sp>
      <p:sp>
        <p:nvSpPr>
          <p:cNvPr id="7" name="TextBox 6">
            <a:extLst>
              <a:ext uri="{FF2B5EF4-FFF2-40B4-BE49-F238E27FC236}">
                <a16:creationId xmlns:a16="http://schemas.microsoft.com/office/drawing/2014/main" id="{0823C024-0158-2743-90B5-89677EEC41A7}"/>
              </a:ext>
            </a:extLst>
          </p:cNvPr>
          <p:cNvSpPr txBox="1"/>
          <p:nvPr/>
        </p:nvSpPr>
        <p:spPr>
          <a:xfrm>
            <a:off x="6274912" y="3141715"/>
            <a:ext cx="5548153" cy="2585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1200" dirty="0"/>
              <a:t>Source: https://</a:t>
            </a:r>
            <a:r>
              <a:rPr lang="en-US" sz="1200" dirty="0" err="1"/>
              <a:t>physicstoday.scitation.org</a:t>
            </a:r>
            <a:r>
              <a:rPr lang="en-US" sz="1200" dirty="0"/>
              <a:t>/do/10.1063/PT.6.1.20180822a/full/</a:t>
            </a:r>
          </a:p>
        </p:txBody>
      </p:sp>
    </p:spTree>
    <p:extLst>
      <p:ext uri="{BB962C8B-B14F-4D97-AF65-F5344CB8AC3E}">
        <p14:creationId xmlns:p14="http://schemas.microsoft.com/office/powerpoint/2010/main" val="3609911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24B-5B6D-0D48-84F3-4320D88EE221}"/>
              </a:ext>
            </a:extLst>
          </p:cNvPr>
          <p:cNvSpPr>
            <a:spLocks noGrp="1"/>
          </p:cNvSpPr>
          <p:nvPr>
            <p:ph type="title"/>
          </p:nvPr>
        </p:nvSpPr>
        <p:spPr/>
        <p:txBody>
          <a:bodyPr/>
          <a:lstStyle/>
          <a:p>
            <a:r>
              <a:rPr lang="en-US" dirty="0"/>
              <a:t>A Recent Example: Python Behaves Differently on Different Platforms</a:t>
            </a:r>
          </a:p>
        </p:txBody>
      </p:sp>
      <p:sp>
        <p:nvSpPr>
          <p:cNvPr id="3" name="Content Placeholder 2">
            <a:extLst>
              <a:ext uri="{FF2B5EF4-FFF2-40B4-BE49-F238E27FC236}">
                <a16:creationId xmlns:a16="http://schemas.microsoft.com/office/drawing/2014/main" id="{1E46A525-C218-8F40-A882-286AE2FD48FB}"/>
              </a:ext>
            </a:extLst>
          </p:cNvPr>
          <p:cNvSpPr>
            <a:spLocks noGrp="1"/>
          </p:cNvSpPr>
          <p:nvPr>
            <p:ph idx="1"/>
          </p:nvPr>
        </p:nvSpPr>
        <p:spPr>
          <a:xfrm>
            <a:off x="365760" y="1188721"/>
            <a:ext cx="11369809" cy="4047778"/>
          </a:xfrm>
        </p:spPr>
        <p:txBody>
          <a:bodyPr/>
          <a:lstStyle/>
          <a:p>
            <a:r>
              <a:rPr lang="en-US" dirty="0"/>
              <a:t>Scripts for analyzing experimental nuclear magnetic resonance (NMR) data</a:t>
            </a:r>
          </a:p>
          <a:p>
            <a:r>
              <a:rPr lang="en-US" dirty="0"/>
              <a:t>Scripts use Python's glob module (listing filenames matching a pattern)</a:t>
            </a:r>
          </a:p>
          <a:p>
            <a:r>
              <a:rPr lang="en-US" dirty="0"/>
              <a:t>Module ordered results differently in Linux and Mac Mojave</a:t>
            </a:r>
          </a:p>
          <a:p>
            <a:r>
              <a:rPr lang="en-US" dirty="0"/>
              <a:t>Results depended on the</a:t>
            </a:r>
            <a:br>
              <a:rPr lang="en-US" dirty="0"/>
            </a:br>
            <a:r>
              <a:rPr lang="en-US" dirty="0"/>
              <a:t>order in which files were</a:t>
            </a:r>
            <a:br>
              <a:rPr lang="en-US" dirty="0"/>
            </a:br>
            <a:r>
              <a:rPr lang="en-US" dirty="0"/>
              <a:t>processed</a:t>
            </a:r>
          </a:p>
          <a:p>
            <a:r>
              <a:rPr lang="en-US" dirty="0"/>
              <a:t>Casts doubt on results in</a:t>
            </a:r>
            <a:br>
              <a:rPr lang="en-US" dirty="0"/>
            </a:br>
            <a:r>
              <a:rPr lang="en-US" dirty="0"/>
              <a:t>150 papers.</a:t>
            </a:r>
          </a:p>
          <a:p>
            <a:r>
              <a:rPr lang="en-US" i="1" dirty="0"/>
              <a:t>Would a unit test have </a:t>
            </a:r>
            <a:br>
              <a:rPr lang="en-US" i="1" dirty="0"/>
            </a:br>
            <a:r>
              <a:rPr lang="en-US" i="1" dirty="0"/>
              <a:t>caught this?</a:t>
            </a:r>
          </a:p>
        </p:txBody>
      </p:sp>
      <p:pic>
        <p:nvPicPr>
          <p:cNvPr id="4" name="Picture 3">
            <a:extLst>
              <a:ext uri="{FF2B5EF4-FFF2-40B4-BE49-F238E27FC236}">
                <a16:creationId xmlns:a16="http://schemas.microsoft.com/office/drawing/2014/main" id="{4543096B-3C9B-B743-955D-3DFE4F956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5641" y="2648608"/>
            <a:ext cx="7092541" cy="2822902"/>
          </a:xfrm>
          <a:prstGeom prst="rect">
            <a:avLst/>
          </a:prstGeom>
        </p:spPr>
      </p:pic>
      <p:sp>
        <p:nvSpPr>
          <p:cNvPr id="5" name="TextBox 4">
            <a:extLst>
              <a:ext uri="{FF2B5EF4-FFF2-40B4-BE49-F238E27FC236}">
                <a16:creationId xmlns:a16="http://schemas.microsoft.com/office/drawing/2014/main" id="{36CF2F71-DEDB-F441-8D41-E2C0586ABB9A}"/>
              </a:ext>
            </a:extLst>
          </p:cNvPr>
          <p:cNvSpPr txBox="1"/>
          <p:nvPr/>
        </p:nvSpPr>
        <p:spPr>
          <a:xfrm>
            <a:off x="620111" y="5752670"/>
            <a:ext cx="10332572" cy="378565"/>
          </a:xfrm>
          <a:prstGeom prst="rect">
            <a:avLst/>
          </a:prstGeom>
        </p:spPr>
        <p:style>
          <a:lnRef idx="2">
            <a:schemeClr val="dk1"/>
          </a:lnRef>
          <a:fillRef idx="1">
            <a:schemeClr val="lt1"/>
          </a:fillRef>
          <a:effectRef idx="0">
            <a:schemeClr val="dk1"/>
          </a:effectRef>
          <a:fontRef idx="minor">
            <a:schemeClr val="dk1"/>
          </a:fontRef>
        </p:style>
        <p:txBody>
          <a:bodyPr wrap="none" lIns="118872" tIns="91440" rIns="118872" bIns="91440" rtlCol="0" anchor="ctr" anchorCtr="0">
            <a:spAutoFit/>
          </a:bodyPr>
          <a:lstStyle/>
          <a:p>
            <a:pPr>
              <a:lnSpc>
                <a:spcPct val="90000"/>
              </a:lnSpc>
            </a:pPr>
            <a:r>
              <a:rPr lang="en-US" sz="1400" dirty="0"/>
              <a:t> https://</a:t>
            </a:r>
            <a:r>
              <a:rPr lang="en-US" sz="1400" dirty="0" err="1"/>
              <a:t>arstechnica.com</a:t>
            </a:r>
            <a:r>
              <a:rPr lang="en-US" sz="1400" dirty="0"/>
              <a:t>/information-technology/2019/10/chemists-discover-cross-platform-python-scripts-not-so-cross-platform/</a:t>
            </a:r>
          </a:p>
        </p:txBody>
      </p:sp>
    </p:spTree>
    <p:extLst>
      <p:ext uri="{BB962C8B-B14F-4D97-AF65-F5344CB8AC3E}">
        <p14:creationId xmlns:p14="http://schemas.microsoft.com/office/powerpoint/2010/main" val="205471555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2467</TotalTime>
  <Words>3617</Words>
  <Application>Microsoft Office PowerPoint</Application>
  <PresentationFormat>Custom</PresentationFormat>
  <Paragraphs>358</Paragraphs>
  <Slides>32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Black</vt:lpstr>
      <vt:lpstr>Calibri</vt:lpstr>
      <vt:lpstr>Presentations (Wide Screen)</vt:lpstr>
      <vt:lpstr>Improving Reproducibility Through Better Software Practices</vt:lpstr>
      <vt:lpstr>License, Citation and Acknowledgements</vt:lpstr>
      <vt:lpstr>Terminology</vt:lpstr>
      <vt:lpstr>Reproducible vs Replicable: A Special Note</vt:lpstr>
      <vt:lpstr>Why Reproducibility is Important</vt:lpstr>
      <vt:lpstr>Transparency &amp; Reproducibility</vt:lpstr>
      <vt:lpstr>Computational Science Example</vt:lpstr>
      <vt:lpstr>Computational Science Example</vt:lpstr>
      <vt:lpstr>A Recent Example: Python Behaves Differently on Different Platforms</vt:lpstr>
      <vt:lpstr>PowerPoint Presentation</vt:lpstr>
      <vt:lpstr>Incentives for Paying Attention to Reproducibility</vt:lpstr>
      <vt:lpstr>Supercomputer Cycles are Scarce Resources</vt:lpstr>
      <vt:lpstr>Reproducibility and Transparency Initiatives and Requirements</vt:lpstr>
      <vt:lpstr>Setting Expectations for Your Data</vt:lpstr>
      <vt:lpstr> ACM TOMS Reproducible Computational Results (RCR)</vt:lpstr>
      <vt:lpstr>Supercomputing Reproducibility Initiative</vt:lpstr>
      <vt:lpstr>Increasing Attention on Reproducibility</vt:lpstr>
      <vt:lpstr>Creating a Virtuous Cycle</vt:lpstr>
      <vt:lpstr>How to Improve Reproducibility</vt:lpstr>
      <vt:lpstr>Strategies for Improving Reproducibility During Development (1/3)</vt:lpstr>
      <vt:lpstr>Strategies for Improving Reproducibility During Development (2/3)</vt:lpstr>
      <vt:lpstr>Strategies for Improving Reproducibility During Development (3/3)</vt:lpstr>
      <vt:lpstr>Strategies for Improving Reproducibility After Development</vt:lpstr>
      <vt:lpstr>Digression – “Physics” (or Math)-Based Testing Strategies</vt:lpstr>
      <vt:lpstr>Digression – Design by Contract Programming</vt:lpstr>
      <vt:lpstr>Strategies for Improving Reproducibility During Experiments (1/3)</vt:lpstr>
      <vt:lpstr>Strategies for Improving Reproducibility During Experiments (2/3)</vt:lpstr>
      <vt:lpstr>Strategies for Improving Reproducibility During Experiments (3/3)</vt:lpstr>
      <vt:lpstr>Strategies for Improving Reproducibility After Experiments</vt:lpstr>
      <vt:lpstr>Tools May Help with Reproducibility</vt:lpstr>
      <vt:lpstr>Summary</vt:lpstr>
      <vt:lpstr>Other resources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256</cp:revision>
  <cp:lastPrinted>2017-11-02T18:35:01Z</cp:lastPrinted>
  <dcterms:created xsi:type="dcterms:W3CDTF">2018-11-06T17:28:56Z</dcterms:created>
  <dcterms:modified xsi:type="dcterms:W3CDTF">2021-09-02T00:55:02Z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