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2"/>
  </p:notesMasterIdLst>
  <p:handoutMasterIdLst>
    <p:handoutMasterId r:id="rId23"/>
  </p:handoutMasterIdLst>
  <p:sldIdLst>
    <p:sldId id="256" r:id="rId5"/>
    <p:sldId id="320" r:id="rId6"/>
    <p:sldId id="355" r:id="rId7"/>
    <p:sldId id="343" r:id="rId8"/>
    <p:sldId id="344" r:id="rId9"/>
    <p:sldId id="345" r:id="rId10"/>
    <p:sldId id="346" r:id="rId11"/>
    <p:sldId id="347" r:id="rId12"/>
    <p:sldId id="348" r:id="rId13"/>
    <p:sldId id="349" r:id="rId14"/>
    <p:sldId id="350" r:id="rId15"/>
    <p:sldId id="351" r:id="rId16"/>
    <p:sldId id="352" r:id="rId17"/>
    <p:sldId id="356" r:id="rId18"/>
    <p:sldId id="357" r:id="rId19"/>
    <p:sldId id="358" r:id="rId20"/>
    <p:sldId id="353" r:id="rId2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55" autoAdjust="0"/>
    <p:restoredTop sz="82801" autoAdjust="0"/>
  </p:normalViewPr>
  <p:slideViewPr>
    <p:cSldViewPr snapToGrid="0" showGuides="1">
      <p:cViewPr varScale="1">
        <p:scale>
          <a:sx n="104" d="100"/>
          <a:sy n="104" d="100"/>
        </p:scale>
        <p:origin x="1140" y="10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 making sure that your diagnostics actually flag errors.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10250512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063/1.47602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3098925" cy="936667"/>
          </a:xfrm>
        </p:spPr>
        <p:txBody>
          <a:bodyPr/>
          <a:lstStyle/>
          <a:p>
            <a:r>
              <a:rPr lang="en-US" dirty="0"/>
              <a:t>Anshu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022537"/>
            <a:ext cx="8292316" cy="369332"/>
          </a:xfrm>
        </p:spPr>
        <p:txBody>
          <a:bodyPr/>
          <a:lstStyle/>
          <a:p>
            <a:pPr>
              <a:spcBef>
                <a:spcPts val="2800"/>
              </a:spcBef>
            </a:pPr>
            <a:r>
              <a:rPr lang="en-US" sz="2000" dirty="0"/>
              <a:t>Better Scientific Software tutorial @ NOAA Global Systems Laboratory </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32588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a:t>
            </a:r>
            <a:endParaRPr lang="en-US" sz="1400" dirty="0"/>
          </a:p>
          <a:p>
            <a:pPr lvl="1"/>
            <a:r>
              <a:rPr lang="en-US" dirty="0"/>
              <a:t>Identify redundant refinement and get rid of it</a:t>
            </a:r>
          </a:p>
          <a:p>
            <a:pPr lvl="1"/>
            <a:r>
              <a:rPr lang="en-US" dirty="0"/>
              <a:t>Coarsen computations for some physics</a:t>
            </a:r>
          </a:p>
          <a:p>
            <a:pPr lvl="1"/>
            <a:r>
              <a:rPr lang="en-US" dirty="0"/>
              <a:t>Move some computations to post-processing</a:t>
            </a:r>
          </a:p>
          <a:p>
            <a:r>
              <a:rPr lang="en-US" b="1" dirty="0"/>
              <a:t>All optimizations were based on scientific and numerical intuitions</a:t>
            </a:r>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doi:10.1177/1094342012464404</a:t>
            </a:r>
          </a:p>
        </p:txBody>
      </p:sp>
    </p:spTree>
    <p:extLst>
      <p:ext uri="{BB962C8B-B14F-4D97-AF65-F5344CB8AC3E}">
        <p14:creationId xmlns:p14="http://schemas.microsoft.com/office/powerpoint/2010/main" val="398405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
        <p:nvSpPr>
          <p:cNvPr id="4" name="Rectangle 3">
            <a:extLst>
              <a:ext uri="{FF2B5EF4-FFF2-40B4-BE49-F238E27FC236}">
                <a16:creationId xmlns:a16="http://schemas.microsoft.com/office/drawing/2014/main" id="{6D03DCBB-BDFD-F644-B051-DDF0518DDE62}"/>
              </a:ext>
            </a:extLst>
          </p:cNvPr>
          <p:cNvSpPr/>
          <p:nvPr/>
        </p:nvSpPr>
        <p:spPr>
          <a:xfrm>
            <a:off x="6094412" y="2023889"/>
            <a:ext cx="4829402" cy="388705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Lab notebook artifacts</a:t>
            </a:r>
          </a:p>
          <a:p>
            <a:pPr>
              <a:lnSpc>
                <a:spcPct val="90000"/>
              </a:lnSpc>
            </a:pPr>
            <a:endParaRPr lang="en-US" sz="2000" b="1"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every run registers all configurations and runtime parameters in a logfile.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logfiles are cumulative </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dedicate space for storing all results in a preconfigured directory structure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scripts to move output from scratch to the dedicated space</a:t>
            </a:r>
          </a:p>
        </p:txBody>
      </p:sp>
    </p:spTree>
    <p:extLst>
      <p:ext uri="{BB962C8B-B14F-4D97-AF65-F5344CB8AC3E}">
        <p14:creationId xmlns:p14="http://schemas.microsoft.com/office/powerpoint/2010/main" val="411572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pPr marL="0" indent="0">
              <a:buNone/>
            </a:pPr>
            <a:endParaRPr lang="en-US" dirty="0"/>
          </a:p>
        </p:txBody>
      </p:sp>
    </p:spTree>
    <p:extLst>
      <p:ext uri="{BB962C8B-B14F-4D97-AF65-F5344CB8AC3E}">
        <p14:creationId xmlns:p14="http://schemas.microsoft.com/office/powerpoint/2010/main" val="2354399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r>
              <a:rPr lang="en-US" dirty="0"/>
              <a:t>For the paper the referee asked for details from optimizations</a:t>
            </a:r>
          </a:p>
          <a:p>
            <a:pPr lvl="1"/>
            <a:r>
              <a:rPr lang="en-US" dirty="0"/>
              <a:t>We did not have them</a:t>
            </a:r>
          </a:p>
          <a:p>
            <a:pPr lvl="1"/>
            <a:r>
              <a:rPr lang="en-US" dirty="0"/>
              <a:t>Fortunately the referee was satisfied with reasoning and other supporting evidence we produced </a:t>
            </a:r>
          </a:p>
        </p:txBody>
      </p:sp>
    </p:spTree>
    <p:extLst>
      <p:ext uri="{BB962C8B-B14F-4D97-AF65-F5344CB8AC3E}">
        <p14:creationId xmlns:p14="http://schemas.microsoft.com/office/powerpoint/2010/main" val="2437327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and Takeaways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a:xfrm>
            <a:off x="453256" y="1149532"/>
            <a:ext cx="11369809" cy="2704011"/>
          </a:xfrm>
        </p:spPr>
        <p:txBody>
          <a:bodyPr/>
          <a:lstStyle/>
          <a:p>
            <a:r>
              <a:rPr lang="en-US" dirty="0"/>
              <a:t>Good science with computation is a craft -- training is needed in how to do it</a:t>
            </a:r>
          </a:p>
          <a:p>
            <a:r>
              <a:rPr lang="en-US" dirty="0"/>
              <a:t>Machines are expensive to build and expensive to run</a:t>
            </a:r>
          </a:p>
          <a:p>
            <a:pPr lvl="1"/>
            <a:r>
              <a:rPr lang="en-US" dirty="0"/>
              <a:t>They provide opportunity for great work</a:t>
            </a:r>
          </a:p>
          <a:p>
            <a:pPr lvl="1"/>
            <a:r>
              <a:rPr lang="en-US" dirty="0"/>
              <a:t>Care is needed to ensure that the outcome meets expectations</a:t>
            </a:r>
          </a:p>
          <a:p>
            <a:r>
              <a:rPr lang="en-US" dirty="0"/>
              <a:t>Reproducible results are a necessity, not a luxury</a:t>
            </a:r>
          </a:p>
          <a:p>
            <a:pPr lvl="1"/>
            <a:r>
              <a:rPr lang="en-US" dirty="0"/>
              <a:t>There is no credible science without provenance</a:t>
            </a:r>
          </a:p>
        </p:txBody>
      </p:sp>
      <p:sp>
        <p:nvSpPr>
          <p:cNvPr id="4" name="TextBox 3">
            <a:extLst>
              <a:ext uri="{FF2B5EF4-FFF2-40B4-BE49-F238E27FC236}">
                <a16:creationId xmlns:a16="http://schemas.microsoft.com/office/drawing/2014/main" id="{199C730F-8998-E41D-234B-0323600B41F6}"/>
              </a:ext>
            </a:extLst>
          </p:cNvPr>
          <p:cNvSpPr txBox="1"/>
          <p:nvPr/>
        </p:nvSpPr>
        <p:spPr>
          <a:xfrm>
            <a:off x="620486" y="4364252"/>
            <a:ext cx="10569817" cy="849463"/>
          </a:xfrm>
          <a:prstGeom prst="rect">
            <a:avLst/>
          </a:prstGeom>
          <a:noFill/>
        </p:spPr>
        <p:txBody>
          <a:bodyPr wrap="none" lIns="118872" tIns="91440" rIns="118872" bIns="91440" rtlCol="0" anchor="ctr" anchorCtr="0">
            <a:spAutoFit/>
          </a:bodyPr>
          <a:lstStyle/>
          <a:p>
            <a:pPr>
              <a:lnSpc>
                <a:spcPct val="90000"/>
              </a:lnSpc>
            </a:pPr>
            <a:r>
              <a:rPr lang="en-US" sz="2400" dirty="0"/>
              <a:t>"a parameter combination that induces erroneous results is easily selected“ </a:t>
            </a:r>
            <a:br>
              <a:rPr lang="en-US" sz="2400" dirty="0"/>
            </a:br>
            <a:r>
              <a:rPr lang="en-US" sz="2400" dirty="0"/>
              <a:t>- </a:t>
            </a:r>
            <a:r>
              <a:rPr lang="en-US" sz="2400" dirty="0">
                <a:hlinkClick r:id="rId2"/>
              </a:rPr>
              <a:t>https://doi.org/10.1063/1.476021</a:t>
            </a:r>
            <a:endParaRPr lang="en-US" sz="2400" dirty="0"/>
          </a:p>
        </p:txBody>
      </p:sp>
    </p:spTree>
    <p:extLst>
      <p:ext uri="{BB962C8B-B14F-4D97-AF65-F5344CB8AC3E}">
        <p14:creationId xmlns:p14="http://schemas.microsoft.com/office/powerpoint/2010/main" val="203509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05CF8D7-AE7E-0ECA-F80F-38A8FBCC26B6}"/>
              </a:ext>
            </a:extLst>
          </p:cNvPr>
          <p:cNvSpPr/>
          <p:nvPr/>
        </p:nvSpPr>
        <p:spPr>
          <a:xfrm>
            <a:off x="1226562" y="1910442"/>
            <a:ext cx="9289038" cy="2873829"/>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3200" dirty="0">
                <a:solidFill>
                  <a:schemeClr val="bg1"/>
                </a:solidFill>
              </a:rPr>
              <a:t>Running simulations for science discovery is more of a craft and less of science. More than any other aspect of computational science it relies on experience and acquired wisdom that helps one develop a nose for fruitful possibilities</a:t>
            </a:r>
            <a:r>
              <a:rPr lang="en-US" sz="2000" dirty="0">
                <a:solidFill>
                  <a:schemeClr val="bg1"/>
                </a:solidFill>
              </a:rPr>
              <a:t>.</a:t>
            </a:r>
          </a:p>
        </p:txBody>
      </p:sp>
    </p:spTree>
    <p:extLst>
      <p:ext uri="{BB962C8B-B14F-4D97-AF65-F5344CB8AC3E}">
        <p14:creationId xmlns:p14="http://schemas.microsoft.com/office/powerpoint/2010/main" val="283419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a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marL="684212" lvl="2" indent="0">
              <a:buNone/>
            </a:pPr>
            <a:endParaRPr lang="en-US" dirty="0"/>
          </a:p>
          <a:p>
            <a:pPr lvl="2"/>
            <a:endParaRPr lang="en-US" dirty="0"/>
          </a:p>
          <a:p>
            <a:r>
              <a:rPr lang="en-US" dirty="0"/>
              <a:t>Develop hierarchy of analysis</a:t>
            </a:r>
          </a:p>
          <a:p>
            <a:pPr lvl="1"/>
            <a:r>
              <a:rPr lang="en-US" dirty="0"/>
              <a:t>Full analysis of runs is not feasible in flight</a:t>
            </a:r>
          </a:p>
          <a:p>
            <a:pPr lvl="1"/>
            <a:r>
              <a:rPr lang="en-US" dirty="0"/>
              <a:t>Intermediate level analysis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10070</TotalTime>
  <Words>1591</Words>
  <Application>Microsoft Office PowerPoint</Application>
  <PresentationFormat>Custom</PresentationFormat>
  <Paragraphs>157</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Calibri</vt:lpstr>
      <vt:lpstr>Presentations (Wide Screen)</vt:lpstr>
      <vt:lpstr>Managing Computational Experiments</vt:lpstr>
      <vt:lpstr>License, Citation and Acknowledgements</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Preparation Steps</vt:lpstr>
      <vt:lpstr>Outcome</vt:lpstr>
      <vt:lpstr>Outcome</vt:lpstr>
      <vt:lpstr>Summary and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1078</cp:revision>
  <cp:lastPrinted>2017-11-02T18:35:01Z</cp:lastPrinted>
  <dcterms:created xsi:type="dcterms:W3CDTF">2018-11-06T17:28:56Z</dcterms:created>
  <dcterms:modified xsi:type="dcterms:W3CDTF">2023-07-28T21:57:01Z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