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256" r:id="rId5"/>
    <p:sldId id="350" r:id="rId6"/>
    <p:sldId id="349" r:id="rId7"/>
    <p:sldId id="322" r:id="rId8"/>
    <p:sldId id="325" r:id="rId9"/>
    <p:sldId id="326" r:id="rId10"/>
    <p:sldId id="327" r:id="rId11"/>
    <p:sldId id="328" r:id="rId12"/>
    <p:sldId id="330" r:id="rId13"/>
    <p:sldId id="332" r:id="rId14"/>
    <p:sldId id="331" r:id="rId15"/>
    <p:sldId id="336" r:id="rId16"/>
    <p:sldId id="335" r:id="rId17"/>
    <p:sldId id="276" r:id="rId18"/>
    <p:sldId id="346" r:id="rId19"/>
    <p:sldId id="277" r:id="rId20"/>
    <p:sldId id="279" r:id="rId21"/>
    <p:sldId id="287" r:id="rId22"/>
    <p:sldId id="280" r:id="rId23"/>
    <p:sldId id="275" r:id="rId24"/>
    <p:sldId id="293" r:id="rId25"/>
    <p:sldId id="281" r:id="rId26"/>
    <p:sldId id="294" r:id="rId27"/>
    <p:sldId id="295" r:id="rId28"/>
    <p:sldId id="288" r:id="rId29"/>
    <p:sldId id="282" r:id="rId30"/>
    <p:sldId id="283" r:id="rId31"/>
    <p:sldId id="347" r:id="rId32"/>
    <p:sldId id="34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82132" autoAdjust="0"/>
  </p:normalViewPr>
  <p:slideViewPr>
    <p:cSldViewPr snapToGrid="0" showGuides="1">
      <p:cViewPr varScale="1">
        <p:scale>
          <a:sx n="103" d="100"/>
          <a:sy n="103" d="100"/>
        </p:scale>
        <p:origin x="1356" y="1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7/28/2023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7/28/2023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45 minutes</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269490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52359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796606"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codeocean.com/" TargetMode="External"/><Relationship Id="rId13" Type="http://schemas.openxmlformats.org/officeDocument/2006/relationships/hyperlink" Target="https://en.wikipedia.org/wiki/DIKW_pyramid" TargetMode="External"/><Relationship Id="rId3" Type="http://schemas.openxmlformats.org/officeDocument/2006/relationships/hyperlink" Target="https://github.com/bssw-tutorial/lab-environment-2022-08-11-atpesc" TargetMode="External"/><Relationship Id="rId7" Type="http://schemas.openxmlformats.org/officeDocument/2006/relationships/hyperlink" Target="https://github.com/GWU-CFD/FlashKit" TargetMode="External"/><Relationship Id="rId12"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www.youtube.com/watch?v=14UwpmvA56k" TargetMode="External"/><Relationship Id="rId1" Type="http://schemas.openxmlformats.org/officeDocument/2006/relationships/slideLayout" Target="../slideLayouts/slideLayout4.xml"/><Relationship Id="rId6" Type="http://schemas.openxmlformats.org/officeDocument/2006/relationships/hyperlink" Target="https://bssw.io/fellows/ivo-jimenez" TargetMode="External"/><Relationship Id="rId11" Type="http://schemas.openxmlformats.org/officeDocument/2006/relationships/hyperlink" Target="https://bssw.io/blog_posts/hpc-and-the-lab-manager" TargetMode="External"/><Relationship Id="rId5" Type="http://schemas.openxmlformats.org/officeDocument/2006/relationships/hyperlink" Target="https://www.exascaleproject.org/event/popper/" TargetMode="External"/><Relationship Id="rId10" Type="http://schemas.openxmlformats.org/officeDocument/2006/relationships/hyperlink" Target="https://files.eric.ed.gov/fulltext/ED344734.pdf" TargetMode="External"/><Relationship Id="rId4" Type="http://schemas.openxmlformats.org/officeDocument/2006/relationships/hyperlink" Target="https://ideas-productivity.org/events/hpc-best-practices-webinars/#webinar070" TargetMode="External"/><Relationship Id="rId9" Type="http://schemas.openxmlformats.org/officeDocument/2006/relationships/hyperlink" Target="https://wandb.ai/site" TargetMode="External"/><Relationship Id="rId14" Type="http://schemas.openxmlformats.org/officeDocument/2006/relationships/hyperlink" Target="https://doi.org/10.1038/d41586-018-05895-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Lab Notebooks for Computational Mathematics, Sciences, &amp; Engineering</a:t>
            </a:r>
            <a:endParaRPr lang="en-US" sz="2000" b="0" dirty="0"/>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752677" cy="424732"/>
          </a:xfrm>
        </p:spPr>
        <p:txBody>
          <a:bodyPr/>
          <a:lstStyle/>
          <a:p>
            <a:r>
              <a:rPr lang="en-US" dirty="0"/>
              <a:t>David E. Bernholdt</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914520"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369332"/>
          </a:xfrm>
        </p:spPr>
        <p:txBody>
          <a:bodyPr/>
          <a:lstStyle/>
          <a:p>
            <a:pPr>
              <a:spcBef>
                <a:spcPts val="2800"/>
              </a:spcBef>
            </a:pPr>
            <a:r>
              <a:rPr lang="en-US" sz="2000" dirty="0"/>
              <a:t>Better Scientific Software tutorial @ NOAA Global Systems Laboratory </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646331"/>
          </a:xfrm>
        </p:spPr>
        <p:txBody>
          <a:bodyPr/>
          <a:lstStyle/>
          <a:p>
            <a:r>
              <a:rPr lang="en-US" dirty="0"/>
              <a:t>Contributors: David E. Bernholdt (ORNL), Anshu Dubey (ANL), Jared O’Neal (ANL)</a:t>
            </a:r>
          </a:p>
        </p:txBody>
      </p:sp>
      <p:sp>
        <p:nvSpPr>
          <p:cNvPr id="9" name="Text Placeholder 7">
            <a:extLst>
              <a:ext uri="{FF2B5EF4-FFF2-40B4-BE49-F238E27FC236}">
                <a16:creationId xmlns:a16="http://schemas.microsoft.com/office/drawing/2014/main" id="{809E7AEE-B8AE-E35D-B25A-B0E14780D185}"/>
              </a:ext>
            </a:extLst>
          </p:cNvPr>
          <p:cNvSpPr txBox="1">
            <a:spLocks/>
          </p:cNvSpPr>
          <p:nvPr/>
        </p:nvSpPr>
        <p:spPr bwMode="auto">
          <a:xfrm>
            <a:off x="3176923" y="5133164"/>
            <a:ext cx="7923467"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1400"/>
              </a:spcBef>
              <a:spcAft>
                <a:spcPct val="0"/>
              </a:spcAft>
              <a:buClr>
                <a:schemeClr val="tx1"/>
              </a:buClr>
              <a:buFont typeface="Arial" charset="0"/>
              <a:buNone/>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Additional thanks to: Juan Pablo Haddad, Akash Dhruv, Steve </a:t>
            </a:r>
            <a:r>
              <a:rPr lang="en-US" dirty="0" err="1"/>
              <a:t>Fickas</a:t>
            </a:r>
            <a:r>
              <a:rPr lang="en-US" dirty="0"/>
              <a:t>, Carlo Graziani, </a:t>
            </a:r>
            <a:r>
              <a:rPr lang="en-US" dirty="0" err="1"/>
              <a:t>Boyana</a:t>
            </a:r>
            <a:r>
              <a:rPr lang="en-US" dirty="0"/>
              <a:t> Norris</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953119"/>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is increasingly an “automated” process in many modern experimental and observational research environments,</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2"/>
            <a:r>
              <a:rPr lang="en-US" i="1" dirty="0"/>
              <a:t>“Doing in-flight airplane repair”</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2426904"/>
            <a:ext cx="11369809" cy="4047778"/>
          </a:xfrm>
        </p:spPr>
        <p:txBody>
          <a:bodyPr/>
          <a:lstStyle/>
          <a:p>
            <a:r>
              <a:rPr lang="en-US" dirty="0"/>
              <a:t>This attitude comes from lack of experience &amp; awareness</a:t>
            </a:r>
          </a:p>
          <a:p>
            <a:pPr lvl="1"/>
            <a:r>
              <a:rPr lang="en-US" dirty="0"/>
              <a:t>Good notes are implicit communication &amp; sharing</a:t>
            </a:r>
          </a:p>
          <a:p>
            <a:pPr lvl="1"/>
            <a:r>
              <a:rPr lang="en-US" dirty="0"/>
              <a:t>Good notes can be turned into procedures</a:t>
            </a:r>
          </a:p>
          <a:p>
            <a:r>
              <a:rPr lang="en-US" dirty="0"/>
              <a:t>Lab notes become more useful as time passes</a:t>
            </a:r>
          </a:p>
          <a:p>
            <a:pPr lvl="1"/>
            <a:r>
              <a:rPr lang="en-US" dirty="0"/>
              <a:t>Our memory fades</a:t>
            </a:r>
          </a:p>
          <a:p>
            <a:pPr lvl="1"/>
            <a:r>
              <a:rPr lang="en-US" dirty="0"/>
              <a:t>It can take years before we see the benefit</a:t>
            </a:r>
          </a:p>
          <a:p>
            <a:r>
              <a:rPr lang="en-US" dirty="0"/>
              <a:t>Writing but not reading lab notes is a good thing</a:t>
            </a:r>
          </a:p>
          <a:p>
            <a:pPr lvl="1"/>
            <a:r>
              <a:rPr lang="en-US" dirty="0"/>
              <a:t>Lab notes are most useful when something has gone wrong</a:t>
            </a:r>
          </a:p>
          <a:p>
            <a:endParaRPr lang="en-US" dirty="0"/>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12954" y="1088815"/>
            <a:ext cx="11353474" cy="1107931"/>
          </a:xfrm>
          <a:prstGeom prst="rect">
            <a:avLst/>
          </a:prstGeom>
          <a:noFill/>
        </p:spPr>
        <p:txBody>
          <a:bodyPr wrap="none" lIns="158455" tIns="121888" rIns="158455" bIns="121888" rtlCol="0" anchor="ctr" anchorCtr="0">
            <a:spAutoFit/>
          </a:bodyPr>
          <a:lstStyle/>
          <a:p>
            <a:pPr lvl="1" algn="ctr"/>
            <a:r>
              <a:rPr lang="en-US" sz="2800" dirty="0"/>
              <a:t>“Lab notes are a waste of time.  I write notes, but never use them.”</a:t>
            </a:r>
          </a:p>
          <a:p>
            <a:pPr lvl="1"/>
            <a:r>
              <a:rPr lang="en-US" sz="2800" dirty="0"/>
              <a:t>        - </a:t>
            </a:r>
            <a:r>
              <a:rPr lang="en-US" sz="2400" dirty="0"/>
              <a:t>Almost all newcomers to lab notebooks</a:t>
            </a:r>
            <a:endParaRPr lang="en-US" sz="2800" dirty="0"/>
          </a:p>
        </p:txBody>
      </p:sp>
    </p:spTree>
    <p:extLst>
      <p:ext uri="{BB962C8B-B14F-4D97-AF65-F5344CB8AC3E}">
        <p14:creationId xmlns:p14="http://schemas.microsoft.com/office/powerpoint/2010/main" val="225709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j-lt"/>
              </a:rPr>
              <a:t>David E. Bernholdt, Anshu Dubey, and Patricia A. Grubel, Better Scientific Software tutorial, in NOAA Global Systems Laboratory, Boulder, Colorado, 2023. DOI: </a:t>
            </a:r>
            <a:r>
              <a:rPr lang="en-US" sz="1600" b="0" i="0" u="none" strike="noStrike" dirty="0">
                <a:solidFill>
                  <a:srgbClr val="2A7AE2"/>
                </a:solidFill>
                <a:effectLst/>
                <a:latin typeface="+mj-lt"/>
                <a:hlinkClick r:id="rId4"/>
              </a:rPr>
              <a:t>10.6084/m9.figshare.23796606</a:t>
            </a:r>
            <a:r>
              <a:rPr lang="en-US" sz="1600" b="0" i="0" dirty="0">
                <a:solidFill>
                  <a:srgbClr val="111111"/>
                </a:solidFill>
                <a:effectLst/>
                <a:latin typeface="+mj-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259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5790-4FFF-A93D-2B74-AAFA4028C68D}"/>
              </a:ext>
            </a:extLst>
          </p:cNvPr>
          <p:cNvSpPr>
            <a:spLocks noGrp="1"/>
          </p:cNvSpPr>
          <p:nvPr>
            <p:ph type="title"/>
          </p:nvPr>
        </p:nvSpPr>
        <p:spPr/>
        <p:txBody>
          <a:bodyPr/>
          <a:lstStyle/>
          <a:p>
            <a:r>
              <a:rPr lang="en-US" dirty="0"/>
              <a:t>Pull request as a “filtered” notebook entry</a:t>
            </a:r>
          </a:p>
        </p:txBody>
      </p:sp>
      <p:sp>
        <p:nvSpPr>
          <p:cNvPr id="3" name="Content Placeholder 2">
            <a:extLst>
              <a:ext uri="{FF2B5EF4-FFF2-40B4-BE49-F238E27FC236}">
                <a16:creationId xmlns:a16="http://schemas.microsoft.com/office/drawing/2014/main" id="{16752DD2-A8C1-142A-ADF4-A061E5E58937}"/>
              </a:ext>
            </a:extLst>
          </p:cNvPr>
          <p:cNvSpPr>
            <a:spLocks noGrp="1"/>
          </p:cNvSpPr>
          <p:nvPr>
            <p:ph idx="1"/>
          </p:nvPr>
        </p:nvSpPr>
        <p:spPr>
          <a:xfrm>
            <a:off x="365760" y="1079469"/>
            <a:ext cx="11369809" cy="4047778"/>
          </a:xfrm>
        </p:spPr>
        <p:txBody>
          <a:bodyPr/>
          <a:lstStyle/>
          <a:p>
            <a:r>
              <a:rPr lang="en-US" dirty="0"/>
              <a:t>A pull request is an aggregation of commits to a git repo</a:t>
            </a:r>
          </a:p>
          <a:p>
            <a:pPr lvl="1"/>
            <a:r>
              <a:rPr lang="en-US" dirty="0"/>
              <a:t>Individual commits are linked to the pull request</a:t>
            </a:r>
          </a:p>
          <a:p>
            <a:r>
              <a:rPr lang="en-US" dirty="0">
                <a:solidFill>
                  <a:schemeClr val="tx2"/>
                </a:solidFill>
              </a:rPr>
              <a:t>The PR allows for additional content that’s distinct from the individual commits</a:t>
            </a:r>
          </a:p>
          <a:p>
            <a:r>
              <a:rPr lang="en-US" dirty="0"/>
              <a:t>Use PR description to record process to verify correctness of changes</a:t>
            </a:r>
          </a:p>
          <a:p>
            <a:pPr lvl="1"/>
            <a:r>
              <a:rPr lang="en-US" dirty="0"/>
              <a:t>2-2.5 days effort carried out over a week</a:t>
            </a:r>
          </a:p>
          <a:p>
            <a:pPr lvl="1"/>
            <a:r>
              <a:rPr lang="en-US" dirty="0"/>
              <a:t>Copy/pasted from previous PR and adapted first (designed process)</a:t>
            </a:r>
          </a:p>
          <a:p>
            <a:pPr lvl="1"/>
            <a:r>
              <a:rPr lang="en-US" dirty="0"/>
              <a:t>Improved as carried out process – converging on a quasi-procedure</a:t>
            </a:r>
          </a:p>
          <a:p>
            <a:pPr lvl="1"/>
            <a:r>
              <a:rPr lang="en-US" dirty="0"/>
              <a:t>Filtered so that reviewers aren’t overwhelmed</a:t>
            </a:r>
          </a:p>
          <a:p>
            <a:pPr lvl="1"/>
            <a:r>
              <a:rPr lang="en-US" dirty="0"/>
              <a:t>Helped organize effort &amp; design good tests</a:t>
            </a:r>
          </a:p>
          <a:p>
            <a:r>
              <a:rPr lang="en-US" dirty="0"/>
              <a:t>Additional benefits</a:t>
            </a:r>
          </a:p>
          <a:p>
            <a:pPr lvl="1"/>
            <a:r>
              <a:rPr lang="en-US" dirty="0"/>
              <a:t>Senior reviewers provide feedback &amp; suggest improvements</a:t>
            </a:r>
          </a:p>
          <a:p>
            <a:pPr lvl="1"/>
            <a:r>
              <a:rPr lang="en-US" dirty="0"/>
              <a:t>Junior reviewers exposed to work habits of other people</a:t>
            </a:r>
          </a:p>
          <a:p>
            <a:r>
              <a:rPr lang="en-US" dirty="0"/>
              <a:t>Example: Flash-X PR #247 on next slide</a:t>
            </a:r>
          </a:p>
        </p:txBody>
      </p:sp>
    </p:spTree>
    <p:extLst>
      <p:ext uri="{BB962C8B-B14F-4D97-AF65-F5344CB8AC3E}">
        <p14:creationId xmlns:p14="http://schemas.microsoft.com/office/powerpoint/2010/main" val="121223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Consider: design your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an execution environment</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49678F5C-DBB4-4095-1037-155CD6B9295A}"/>
              </a:ext>
            </a:extLst>
          </p:cNvPr>
          <p:cNvSpPr>
            <a:spLocks noGrp="1"/>
          </p:cNvSpPr>
          <p:nvPr>
            <p:ph type="body" idx="1"/>
          </p:nvPr>
        </p:nvSpPr>
        <p:spPr>
          <a:xfrm>
            <a:off x="457200" y="946949"/>
            <a:ext cx="5588582" cy="821190"/>
          </a:xfrm>
        </p:spPr>
        <p:txBody>
          <a:bodyPr/>
          <a:lstStyle/>
          <a:p>
            <a:r>
              <a:rPr lang="en-US" b="1" dirty="0"/>
              <a:t>A Sampling of Execution Environments</a:t>
            </a:r>
            <a:endParaRPr lang="en-US" dirty="0"/>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sz="half" idx="2"/>
          </p:nvPr>
        </p:nvSpPr>
        <p:spPr>
          <a:xfrm>
            <a:off x="457200" y="1768139"/>
            <a:ext cx="5588582" cy="3373229"/>
          </a:xfrm>
        </p:spPr>
        <p:txBody>
          <a:bodyPr/>
          <a:lstStyle/>
          <a:p>
            <a:r>
              <a:rPr lang="en-US" sz="1800" dirty="0">
                <a:hlinkClick r:id="rId2"/>
              </a:rPr>
              <a:t>ATPESC 2022 Laboratory Environment </a:t>
            </a:r>
            <a:r>
              <a:rPr lang="en-US" sz="1800" dirty="0" err="1">
                <a:hlinkClick r:id="rId2"/>
              </a:rPr>
              <a:t>BSSw</a:t>
            </a:r>
            <a:r>
              <a:rPr lang="en-US" sz="1800" dirty="0">
                <a:hlinkClick r:id="rId2"/>
              </a:rPr>
              <a:t> Tutorial</a:t>
            </a:r>
            <a:r>
              <a:rPr lang="en-US" sz="1800" dirty="0"/>
              <a:t> – </a:t>
            </a:r>
            <a:r>
              <a:rPr lang="en-US" sz="1800" dirty="0">
                <a:hlinkClick r:id="rId3"/>
              </a:rPr>
              <a:t>Example Repo</a:t>
            </a:r>
            <a:endParaRPr lang="en-US" sz="1800" dirty="0"/>
          </a:p>
          <a:p>
            <a:r>
              <a:rPr lang="en-US" sz="1800" dirty="0">
                <a:hlinkClick r:id="rId4"/>
              </a:rPr>
              <a:t>Lab Notebooks for Computational Mathematics, Sciences &amp; Engineering</a:t>
            </a:r>
            <a:r>
              <a:rPr lang="en-US" sz="1800" dirty="0"/>
              <a:t>, Best Practices for HPC Software Developers webinar series, December 2022 </a:t>
            </a:r>
          </a:p>
          <a:p>
            <a:r>
              <a:rPr lang="en-US" sz="1800" dirty="0">
                <a:hlinkClick r:id="rId5"/>
              </a:rPr>
              <a:t>Popper</a:t>
            </a:r>
            <a:r>
              <a:rPr lang="en-US" sz="1800" dirty="0"/>
              <a:t> – 2018 </a:t>
            </a:r>
            <a:r>
              <a:rPr lang="en-US" sz="1800" dirty="0" err="1"/>
              <a:t>BSSw</a:t>
            </a:r>
            <a:r>
              <a:rPr lang="en-US" sz="1800" dirty="0"/>
              <a:t> Fellow </a:t>
            </a:r>
            <a:r>
              <a:rPr lang="en-US" sz="1800" dirty="0">
                <a:hlinkClick r:id="rId6"/>
              </a:rPr>
              <a:t>Ivo Jimenez</a:t>
            </a:r>
            <a:endParaRPr lang="en-US" sz="1800" dirty="0"/>
          </a:p>
          <a:p>
            <a:r>
              <a:rPr lang="en-US" sz="1800" dirty="0" err="1">
                <a:hlinkClick r:id="rId7"/>
              </a:rPr>
              <a:t>FlashKit</a:t>
            </a:r>
            <a:r>
              <a:rPr lang="en-US" sz="1800" dirty="0">
                <a:hlinkClick r:id="rId7"/>
              </a:rPr>
              <a:t> </a:t>
            </a:r>
            <a:r>
              <a:rPr lang="en-US" sz="1800" dirty="0"/>
              <a:t> – Aaron </a:t>
            </a:r>
            <a:r>
              <a:rPr lang="en-US" sz="1800" dirty="0" err="1"/>
              <a:t>Lentner</a:t>
            </a:r>
            <a:r>
              <a:rPr lang="en-US" sz="1800" dirty="0"/>
              <a:t> (George Washington University)</a:t>
            </a:r>
          </a:p>
          <a:p>
            <a:r>
              <a:rPr lang="en-US" sz="1800" dirty="0">
                <a:hlinkClick r:id="rId8"/>
              </a:rPr>
              <a:t>Code Ocean</a:t>
            </a:r>
            <a:endParaRPr lang="en-US" sz="1800" dirty="0"/>
          </a:p>
          <a:p>
            <a:r>
              <a:rPr lang="en-US" sz="1800" dirty="0">
                <a:hlinkClick r:id="rId9"/>
              </a:rPr>
              <a:t>Weight &amp; Biases</a:t>
            </a:r>
            <a:r>
              <a:rPr lang="en-US" sz="1800" dirty="0"/>
              <a:t> (machine learning)</a:t>
            </a:r>
          </a:p>
          <a:p>
            <a:endParaRPr lang="en-US" sz="1800" b="1" dirty="0"/>
          </a:p>
        </p:txBody>
      </p:sp>
      <p:sp>
        <p:nvSpPr>
          <p:cNvPr id="5" name="Text Placeholder 4">
            <a:extLst>
              <a:ext uri="{FF2B5EF4-FFF2-40B4-BE49-F238E27FC236}">
                <a16:creationId xmlns:a16="http://schemas.microsoft.com/office/drawing/2014/main" id="{E50346AC-02FA-1690-303E-4F807157DF97}"/>
              </a:ext>
            </a:extLst>
          </p:cNvPr>
          <p:cNvSpPr>
            <a:spLocks noGrp="1"/>
          </p:cNvSpPr>
          <p:nvPr>
            <p:ph type="body" sz="quarter" idx="3"/>
          </p:nvPr>
        </p:nvSpPr>
        <p:spPr>
          <a:xfrm>
            <a:off x="6218914" y="946949"/>
            <a:ext cx="5531934" cy="821190"/>
          </a:xfrm>
        </p:spPr>
        <p:txBody>
          <a:bodyPr/>
          <a:lstStyle/>
          <a:p>
            <a:r>
              <a:rPr lang="en-US" dirty="0"/>
              <a:t>References</a:t>
            </a:r>
            <a:r>
              <a:rPr lang="en-US" b="1" dirty="0"/>
              <a:t> from slides</a:t>
            </a:r>
          </a:p>
        </p:txBody>
      </p:sp>
      <p:sp>
        <p:nvSpPr>
          <p:cNvPr id="6" name="Content Placeholder 5">
            <a:extLst>
              <a:ext uri="{FF2B5EF4-FFF2-40B4-BE49-F238E27FC236}">
                <a16:creationId xmlns:a16="http://schemas.microsoft.com/office/drawing/2014/main" id="{8F44AC7F-1ED7-F77E-2D96-B05454F0A113}"/>
              </a:ext>
            </a:extLst>
          </p:cNvPr>
          <p:cNvSpPr>
            <a:spLocks noGrp="1"/>
          </p:cNvSpPr>
          <p:nvPr>
            <p:ph sz="quarter" idx="4"/>
          </p:nvPr>
        </p:nvSpPr>
        <p:spPr>
          <a:xfrm>
            <a:off x="6218914" y="1768139"/>
            <a:ext cx="5531934" cy="3373229"/>
          </a:xfrm>
        </p:spPr>
        <p:txBody>
          <a:bodyPr/>
          <a:lstStyle/>
          <a:p>
            <a:pPr>
              <a:spcBef>
                <a:spcPts val="400"/>
              </a:spcBef>
            </a:pPr>
            <a:r>
              <a:rPr lang="en-US" sz="1800" dirty="0"/>
              <a:t>Howard M. </a:t>
            </a:r>
            <a:r>
              <a:rPr lang="en-US" sz="1800" dirty="0" err="1"/>
              <a:t>Kanare</a:t>
            </a:r>
            <a:r>
              <a:rPr lang="en-US" sz="1800" dirty="0"/>
              <a:t>, </a:t>
            </a:r>
            <a:r>
              <a:rPr lang="en-US" sz="1800" i="1" dirty="0">
                <a:hlinkClick r:id="rId10"/>
              </a:rPr>
              <a:t>Writing the Laboratory Notebook</a:t>
            </a:r>
            <a:r>
              <a:rPr lang="en-US" sz="1800" i="1" dirty="0"/>
              <a:t>. </a:t>
            </a:r>
            <a:r>
              <a:rPr lang="en-US" sz="1800" dirty="0"/>
              <a:t>American Chemical Society, Washington, D.C., 1985.</a:t>
            </a:r>
          </a:p>
          <a:p>
            <a:pPr>
              <a:spcBef>
                <a:spcPts val="400"/>
              </a:spcBef>
            </a:pPr>
            <a:r>
              <a:rPr lang="en-US" sz="1800" dirty="0"/>
              <a:t>Carlo Graziani, </a:t>
            </a:r>
            <a:r>
              <a:rPr lang="en-US" sz="1800" i="1" dirty="0"/>
              <a:t>HPC and the Lab Manager</a:t>
            </a:r>
            <a:r>
              <a:rPr lang="en-US" sz="1800" dirty="0"/>
              <a:t>.  </a:t>
            </a:r>
            <a:r>
              <a:rPr lang="en-US" sz="1800" b="1" dirty="0"/>
              <a:t>Better Scientific Software</a:t>
            </a:r>
            <a:r>
              <a:rPr lang="en-US" sz="1800" dirty="0"/>
              <a:t>. </a:t>
            </a:r>
            <a:r>
              <a:rPr lang="en-US" sz="1800" dirty="0">
                <a:hlinkClick r:id="rId11"/>
              </a:rPr>
              <a:t>https://bssw.io/blog_posts/hpc-and-the-lab-manager</a:t>
            </a:r>
            <a:r>
              <a:rPr lang="en-US" sz="1800" dirty="0"/>
              <a:t>. Nov 17, 2021.</a:t>
            </a:r>
          </a:p>
          <a:p>
            <a:pPr>
              <a:spcBef>
                <a:spcPts val="400"/>
              </a:spcBef>
            </a:pPr>
            <a:r>
              <a:rPr lang="en-US" sz="1800" dirty="0"/>
              <a:t>Katherine Riley, </a:t>
            </a:r>
            <a:r>
              <a:rPr lang="en-US" sz="1800" i="1" dirty="0"/>
              <a:t>What All Codes Should Do: Best Practices</a:t>
            </a:r>
            <a:r>
              <a:rPr lang="en-US" sz="1800" dirty="0"/>
              <a:t>. ATPESC 2019 presentation.  Retrieved from </a:t>
            </a:r>
            <a:r>
              <a:rPr lang="en-US" sz="1800" dirty="0">
                <a:hlinkClick r:id="rId12"/>
              </a:rPr>
              <a:t>YouTube</a:t>
            </a:r>
            <a:r>
              <a:rPr lang="en-US" sz="1800" dirty="0"/>
              <a:t>. Nov 5, 2019.</a:t>
            </a:r>
          </a:p>
          <a:p>
            <a:pPr>
              <a:spcBef>
                <a:spcPts val="400"/>
              </a:spcBef>
            </a:pPr>
            <a:r>
              <a:rPr lang="en-US" sz="1800" dirty="0"/>
              <a:t>DIKW pyramid. 2022, August 4.  In </a:t>
            </a:r>
            <a:r>
              <a:rPr lang="en-US" sz="1800" i="1" dirty="0"/>
              <a:t>Wikipedia. </a:t>
            </a:r>
            <a:r>
              <a:rPr lang="en-US" sz="1800" i="1" dirty="0">
                <a:hlinkClick r:id="rId13"/>
              </a:rPr>
              <a:t>https://en.wikipedia.org/wiki/DIKW_pyramid</a:t>
            </a:r>
            <a:r>
              <a:rPr lang="en-US" sz="1800" i="1" dirty="0"/>
              <a:t>.</a:t>
            </a:r>
          </a:p>
          <a:p>
            <a:pPr>
              <a:spcBef>
                <a:spcPts val="400"/>
              </a:spcBef>
            </a:pPr>
            <a:r>
              <a:rPr lang="en-US" sz="1800" dirty="0"/>
              <a:t>Roberta Kwok, </a:t>
            </a:r>
            <a:r>
              <a:rPr lang="en-US" sz="1800" i="1" dirty="0">
                <a:hlinkClick r:id="rId14"/>
              </a:rPr>
              <a:t>How to pick an electronic laboratory notebook</a:t>
            </a:r>
            <a:r>
              <a:rPr lang="en-US" sz="1800" i="1" dirty="0"/>
              <a:t>.  </a:t>
            </a:r>
            <a:r>
              <a:rPr lang="en-US" sz="1800" b="1" dirty="0"/>
              <a:t>Nature </a:t>
            </a:r>
            <a:r>
              <a:rPr lang="en-US" sz="1800" dirty="0"/>
              <a:t>560, pp. 269-270, Aug 6, 2018.</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Aren’t lab notebooks only for experimental scientists?</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8890</TotalTime>
  <Words>4307</Words>
  <Application>Microsoft Office PowerPoint</Application>
  <PresentationFormat>Custom</PresentationFormat>
  <Paragraphs>370</Paragraphs>
  <Slides>29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American Typewriter</vt:lpstr>
      <vt:lpstr>Arial</vt:lpstr>
      <vt:lpstr>Arial Black</vt:lpstr>
      <vt:lpstr>Calibri</vt:lpstr>
      <vt:lpstr>Presentations (Wide Screen)</vt:lpstr>
      <vt:lpstr>Lab Notebooks for Computational Mathematics, Sciences, &amp; Engineering</vt:lpstr>
      <vt:lpstr>License, Citation and Acknowledgements</vt:lpstr>
      <vt:lpstr>A minimal definition of a lab notebook</vt:lpstr>
      <vt:lpstr>Aren’t lab notebooks only for experimental scientists?</vt:lpstr>
      <vt:lpstr>DIKUW</vt:lpstr>
      <vt:lpstr>Data &amp; Information</vt:lpstr>
      <vt:lpstr>Knowledge &amp; Understanding</vt:lpstr>
      <vt:lpstr>Obligatory Einstein quote </vt:lpstr>
      <vt:lpstr>Knowledge Management</vt:lpstr>
      <vt:lpstr>Example: Lessons learned</vt:lpstr>
      <vt:lpstr>Which leads us to documentation</vt:lpstr>
      <vt:lpstr>And finally, we reach our destination</vt:lpstr>
      <vt:lpstr>Conversations with Carlo</vt:lpstr>
      <vt:lpstr>No one likes writing lab notes</vt:lpstr>
      <vt:lpstr>Example notebook entries</vt:lpstr>
      <vt:lpstr>Nothing beats good ol’ pen and paper</vt:lpstr>
      <vt:lpstr>Criteria for lab notebooks for computing?</vt:lpstr>
      <vt:lpstr>Different streams of lab notes</vt:lpstr>
      <vt:lpstr>Git lab notes stream</vt:lpstr>
      <vt:lpstr>Pull request as a “filtered” notebook entry</vt:lpstr>
      <vt:lpstr>PowerPoint Presentation</vt:lpstr>
      <vt:lpstr>README lab notes streams</vt:lpstr>
      <vt:lpstr>High-level README</vt:lpstr>
      <vt:lpstr>Low-level README</vt:lpstr>
      <vt:lpstr>Capturing data context &amp; metadata</vt:lpstr>
      <vt:lpstr>Jupyter notebooks</vt:lpstr>
      <vt:lpstr>How to organize your “virtual” (multi-stream) lab notebook?</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1280</cp:revision>
  <cp:lastPrinted>2017-11-02T18:35:01Z</cp:lastPrinted>
  <dcterms:created xsi:type="dcterms:W3CDTF">2018-11-06T17:28:56Z</dcterms:created>
  <dcterms:modified xsi:type="dcterms:W3CDTF">2023-07-28T21:50:40Z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