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5"/>
  </p:notesMasterIdLst>
  <p:handoutMasterIdLst>
    <p:handoutMasterId r:id="rId26"/>
  </p:handoutMasterIdLst>
  <p:sldIdLst>
    <p:sldId id="631" r:id="rId5"/>
    <p:sldId id="637" r:id="rId6"/>
    <p:sldId id="487" r:id="rId7"/>
    <p:sldId id="465" r:id="rId8"/>
    <p:sldId id="634" r:id="rId9"/>
    <p:sldId id="636" r:id="rId10"/>
    <p:sldId id="579" r:id="rId11"/>
    <p:sldId id="580" r:id="rId12"/>
    <p:sldId id="299" r:id="rId13"/>
    <p:sldId id="581" r:id="rId14"/>
    <p:sldId id="635" r:id="rId15"/>
    <p:sldId id="469" r:id="rId16"/>
    <p:sldId id="472" r:id="rId17"/>
    <p:sldId id="486" r:id="rId18"/>
    <p:sldId id="586" r:id="rId19"/>
    <p:sldId id="1825" r:id="rId20"/>
    <p:sldId id="1823" r:id="rId21"/>
    <p:sldId id="1821" r:id="rId22"/>
    <p:sldId id="1844" r:id="rId23"/>
    <p:sldId id="632" r:id="rId2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76010" autoAdjust="0"/>
  </p:normalViewPr>
  <p:slideViewPr>
    <p:cSldViewPr snapToGrid="0" showGuides="1">
      <p:cViewPr varScale="1">
        <p:scale>
          <a:sx n="74" d="100"/>
          <a:sy n="74" d="100"/>
        </p:scale>
        <p:origin x="208" y="208"/>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4/27/22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4/27/22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your software's current functionality has been documented, and some initial tests are written.  Where do you go from here?  How do you improve your testing situation to the point where it's considered "done"?</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05266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another example of verifying the halo exchange on a cell grid.  The test initializes interior cells with a known function, does the halo exchange, and checks whether the guard cell has been properly copied over.  Similarly, a unit test can be written to verify parts of the computations - like computing energy from pressure and temperature.</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531848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another example of verifying the halo exchange on a cell grid.  The test initializes interior cells with a known function, does the halo exchange, and checks whether the guard cell has been properly copied over.  Similarly, a unit test can be written to verify parts of the computations - like computing energy from pressure and temperature.</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514086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those basic unit tests are done, we can create a unit test at the next level.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is simulated using the cell grid and equation of state previously tested.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wave has a known analytical solution, which provides an error estimate for the implementation.  Out-of-tolerance errors at this stage indicate a problem specific to hydrodynamics, since the cells and equation of state are already tested.  In addition, plotting errors vs. space and time helps to train graduate students.</a:t>
            </a: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1935325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test can be developed further too.  For example, if one is using AMR in the code, then the steps shown here can become tests for specific AMR functionalities in the code.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Run </a:t>
            </a:r>
            <a:r>
              <a:rPr lang="en-US" sz="1200" kern="1200" dirty="0" err="1">
                <a:solidFill>
                  <a:schemeClr val="tx1"/>
                </a:solidFill>
                <a:effectLst/>
                <a:latin typeface="+mn-lt"/>
                <a:ea typeface="+mn-ea"/>
                <a:cs typeface="+mn-cs"/>
              </a:rPr>
              <a:t>Gcfill</a:t>
            </a:r>
            <a:r>
              <a:rPr lang="en-US" sz="1200" kern="1200" dirty="0">
                <a:solidFill>
                  <a:schemeClr val="tx1"/>
                </a:solidFill>
                <a:effectLst/>
                <a:latin typeface="+mn-lt"/>
                <a:ea typeface="+mn-ea"/>
                <a:cs typeface="+mn-cs"/>
              </a:rPr>
              <a:t> and EOS with AMR and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with UG. If all three pass, run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with no dynamic refinement. The only new AMR feature exercised in this configuration is reconciliation of fluxes at fine-coarse boundaries.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that passed run with dynamic refinement, where that is the only new feature added. The basic takeaway is in each new test only one new feature is exercised so that a failure can pin-point the cause.</a:t>
            </a:r>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2492424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final example shows a graphical way to "map" areas of your code for testing.  The x-axis has physical </a:t>
            </a:r>
            <a:r>
              <a:rPr lang="en-US" sz="1200" kern="1200" dirty="0" err="1">
                <a:solidFill>
                  <a:schemeClr val="tx1"/>
                </a:solidFill>
                <a:effectLst/>
                <a:latin typeface="+mn-lt"/>
                <a:ea typeface="+mn-ea"/>
                <a:cs typeface="+mn-cs"/>
              </a:rPr>
              <a:t>capabiliies</a:t>
            </a:r>
            <a:r>
              <a:rPr lang="en-US" sz="1200" kern="1200" dirty="0">
                <a:solidFill>
                  <a:schemeClr val="tx1"/>
                </a:solidFill>
                <a:effectLst/>
                <a:latin typeface="+mn-lt"/>
                <a:ea typeface="+mn-ea"/>
                <a:cs typeface="+mn-cs"/>
              </a:rPr>
              <a:t>.  The y-axis has infrastructure and generic solvers.  List out all test and mark the corresponding squares in the matrix if the two corresponding features are exercised together in the test. For example here SV stands for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test run with Uniform grid and includes tracer particles. Similarly the </a:t>
            </a:r>
            <a:r>
              <a:rPr lang="en-US" sz="1200" kern="1200" dirty="0" err="1">
                <a:solidFill>
                  <a:schemeClr val="tx1"/>
                </a:solidFill>
                <a:effectLst/>
                <a:latin typeface="+mn-lt"/>
                <a:ea typeface="+mn-ea"/>
                <a:cs typeface="+mn-cs"/>
              </a:rPr>
              <a:t>celluar</a:t>
            </a:r>
            <a:r>
              <a:rPr lang="en-US" sz="1200" kern="1200" dirty="0">
                <a:solidFill>
                  <a:schemeClr val="tx1"/>
                </a:solidFill>
                <a:effectLst/>
                <a:latin typeface="+mn-lt"/>
                <a:ea typeface="+mn-ea"/>
                <a:cs typeface="+mn-cs"/>
              </a:rPr>
              <a:t> test (CL) runs with AMR and also includes nuclear burning and particles in addition to Hydro and EOS.  The idea is to know which of these squares need to be marked to have sufficient amount of interoperability coverage needed by the code.   Not every square needs to be covered, though.  It also helps document areas of your code that are needed for each science scenario.</a:t>
            </a:r>
          </a:p>
          <a:p>
            <a:r>
              <a:rPr lang="en-US" sz="1200" kern="1200" dirty="0">
                <a:solidFill>
                  <a:schemeClr val="tx1"/>
                </a:solidFill>
                <a:effectLst/>
                <a:latin typeface="+mn-lt"/>
                <a:ea typeface="+mn-ea"/>
                <a:cs typeface="+mn-cs"/>
              </a:rPr>
              <a:t>This type of map is complementary to code coverage.  If your program is well-structured, there should be some correspondence between this map and the files that coverage shows as "tested".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Order described here gives guidelines for how to select the tests to maximize the needed coverage while minimizing the cost. It is always desirable to run the fastest and most lightweight tests that can pinpoint the error</a:t>
            </a:r>
            <a:r>
              <a:rPr lang="en-US" sz="1200" kern="120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2146058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Slides from reproducibility talk</a:t>
            </a:r>
          </a:p>
        </p:txBody>
      </p:sp>
      <p:sp>
        <p:nvSpPr>
          <p:cNvPr id="4" name="Slide Number Placeholder 3"/>
          <p:cNvSpPr>
            <a:spLocks noGrp="1"/>
          </p:cNvSpPr>
          <p:nvPr>
            <p:ph type="sldNum" sz="quarter" idx="5"/>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32692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Slides from reproducibility talk</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17</a:t>
            </a:fld>
            <a:endParaRPr lang="en-US"/>
          </a:p>
        </p:txBody>
      </p:sp>
    </p:spTree>
    <p:extLst>
      <p:ext uri="{BB962C8B-B14F-4D97-AF65-F5344CB8AC3E}">
        <p14:creationId xmlns:p14="http://schemas.microsoft.com/office/powerpoint/2010/main" val="1120549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Slides from reproducibility talk</a:t>
            </a:r>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2999251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Slides from reproducibility talk</a:t>
            </a:r>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1545291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this problem as "selecting the right tests."  Taking a step back, there are two 'levels' of tests (regression testing and CI-type tests), and there are multiple 'granularities' of tests (from unit to integration).  Computer scientists tend to gravitate towards tests that run quickly and check data structures, types, definitions, syntax, and error reporting.  These quick tests are great for a continuous integration suite.  Domain scientists tend to think of ways to compare program outputs to external measures - like known solutions and example run cases.  These tests can be long-running, and need interpretation to understand what's going on.  Such tests are often better suited for scheduled testing - which can be set up to run on dedicated servers on a nightly or weekly schedule. And there is a range of intermediate levels of testing pertaining to interoperability in component-based software systems, verification of non-trivial functionality such as transparent restart from a checkpoint etc. Since testing is so broad, individual tests can also vary in complexity.  As a rule of thumb, complicated tests get -100 points.  Tests should be as simple as possible, and always provide information on what went wrong.  If a test can't help to diagnose an error condition, it's not a useful test.</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166488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be tempted to get overly creative with test cases, or turn every possible scenario into a test.  This can be counterproductive.  Time spent on creating, maintaining, and interpreting tests takes team resources.  Ideally, tests are either  closely aligned with the science objectives for single domain codes, in which case the tests themselves provide baselines, and are motivating to create and maintain.  If testing goes too far away from that, it can distract the project away from achieving its next great features. Or, for  multi-domain general purpose code the collection of tests should maximize coverage while </a:t>
            </a:r>
            <a:r>
              <a:rPr lang="en-US" sz="1200" kern="1200" dirty="0" err="1">
                <a:solidFill>
                  <a:schemeClr val="tx1"/>
                </a:solidFill>
                <a:effectLst/>
                <a:latin typeface="+mn-lt"/>
                <a:ea typeface="+mn-ea"/>
                <a:cs typeface="+mn-cs"/>
              </a:rPr>
              <a:t>minizing</a:t>
            </a:r>
            <a:r>
              <a:rPr lang="en-US" sz="1200" kern="1200" dirty="0">
                <a:solidFill>
                  <a:schemeClr val="tx1"/>
                </a:solidFill>
                <a:effectLst/>
                <a:latin typeface="+mn-lt"/>
                <a:ea typeface="+mn-ea"/>
                <a:cs typeface="+mn-cs"/>
              </a:rPr>
              <a:t> the cost of developing and running the tests.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the other hand, if there is not enough testing, then defects in the code can slip through.  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4</a:t>
            </a:fld>
            <a:endParaRPr lang="en-US"/>
          </a:p>
        </p:txBody>
      </p:sp>
    </p:spTree>
    <p:extLst>
      <p:ext uri="{BB962C8B-B14F-4D97-AF65-F5344CB8AC3E}">
        <p14:creationId xmlns:p14="http://schemas.microsoft.com/office/powerpoint/2010/main" val="3786772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5</a:t>
            </a:fld>
            <a:endParaRPr lang="en-US"/>
          </a:p>
        </p:txBody>
      </p:sp>
    </p:spTree>
    <p:extLst>
      <p:ext uri="{BB962C8B-B14F-4D97-AF65-F5344CB8AC3E}">
        <p14:creationId xmlns:p14="http://schemas.microsoft.com/office/powerpoint/2010/main" val="102745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6</a:t>
            </a:fld>
            <a:endParaRPr lang="en-US"/>
          </a:p>
        </p:txBody>
      </p:sp>
    </p:spTree>
    <p:extLst>
      <p:ext uri="{BB962C8B-B14F-4D97-AF65-F5344CB8AC3E}">
        <p14:creationId xmlns:p14="http://schemas.microsoft.com/office/powerpoint/2010/main" val="1771987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OK - now everyone is onboard with your testing plan, and your code is in a good place.  What happens next?  You can double-check your work using a code coverage tool.  You can create a policy on what to do with failed tests and issues marked as "bugs."  It helps to assign responsibility for the test suite - both so that things happen, and also so that you can recognize the hard work put in by that team member.  You should consider your test suite during </a:t>
            </a:r>
            <a:r>
              <a:rPr lang="en-US" sz="1200" kern="1200" dirty="0" err="1">
                <a:solidFill>
                  <a:schemeClr val="tx1"/>
                </a:solidFill>
                <a:effectLst/>
                <a:latin typeface="+mn-lt"/>
                <a:ea typeface="+mn-ea"/>
                <a:cs typeface="+mn-cs"/>
              </a:rPr>
              <a:t>refactorings</a:t>
            </a:r>
            <a:r>
              <a:rPr lang="en-US" sz="1200" kern="1200" dirty="0">
                <a:solidFill>
                  <a:schemeClr val="tx1"/>
                </a:solidFill>
                <a:effectLst/>
                <a:latin typeface="+mn-lt"/>
                <a:ea typeface="+mn-ea"/>
                <a:cs typeface="+mn-cs"/>
              </a:rPr>
              <a:t>, and use it for the code release process.  Cost-effectiveness comes in here because, if you already have defined functionalities and tests, then it's much less likely that your team will get side-tracked by maintaining fixes and patches for past releases.  That is a rabbit-hole nobody wants to go down.</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4240883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those general guidelines in mind, let's get down to some specific examples from the collected experiences of our team members.  Many of these come from </a:t>
            </a:r>
            <a:r>
              <a:rPr lang="en-US" sz="1200" kern="1200" dirty="0" err="1">
                <a:solidFill>
                  <a:schemeClr val="tx1"/>
                </a:solidFill>
                <a:effectLst/>
                <a:latin typeface="+mn-lt"/>
                <a:ea typeface="+mn-ea"/>
                <a:cs typeface="+mn-cs"/>
              </a:rPr>
              <a:t>Anshu</a:t>
            </a:r>
            <a:r>
              <a:rPr lang="en-US" sz="1200" kern="1200" dirty="0">
                <a:solidFill>
                  <a:schemeClr val="tx1"/>
                </a:solidFill>
                <a:effectLst/>
                <a:latin typeface="+mn-lt"/>
                <a:ea typeface="+mn-ea"/>
                <a:cs typeface="+mn-cs"/>
              </a:rPr>
              <a:t> Dubey's work with the E3SM and Flash codes.  Example 1 is an ideal case.  You're developing a new code, and develop your diagnostics as your developing the code itself.  Taking the extra time to harden those diagnostics into a test suite will save you headaches later.  You'll likely have a lot of comparisons against known, expected solutions.  You should try and make things as granular as possible, though.  The scaffolding idea, discussed later, finds a way to "build up" a program, testing each new piece.  Remember to inject errors, so that you know your code will discover </a:t>
            </a:r>
            <a:r>
              <a:rPr lang="en-US" sz="1200" kern="1200" dirty="0" err="1">
                <a:solidFill>
                  <a:schemeClr val="tx1"/>
                </a:solidFill>
                <a:effectLst/>
                <a:latin typeface="+mn-lt"/>
                <a:ea typeface="+mn-ea"/>
                <a:cs typeface="+mn-cs"/>
              </a:rPr>
              <a:t>erroroneous</a:t>
            </a:r>
            <a:r>
              <a:rPr lang="en-US" sz="1200" kern="1200" dirty="0">
                <a:solidFill>
                  <a:schemeClr val="tx1"/>
                </a:solidFill>
                <a:effectLst/>
                <a:latin typeface="+mn-lt"/>
                <a:ea typeface="+mn-ea"/>
                <a:cs typeface="+mn-cs"/>
              </a:rPr>
              <a:t> input correctly.  As the package gets more complex, it's non-trivial to devise good tests.  Nevertheless, good tests are extremely 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Proper testing procedures can also help encourage new contributors.  Only recently, I had this experience contributing a feature to the "</a:t>
            </a:r>
            <a:r>
              <a:rPr lang="en-US" sz="1200" kern="1200" dirty="0" err="1">
                <a:solidFill>
                  <a:schemeClr val="tx1"/>
                </a:solidFill>
                <a:effectLst/>
                <a:latin typeface="+mn-lt"/>
                <a:ea typeface="+mn-ea"/>
                <a:cs typeface="+mn-cs"/>
              </a:rPr>
              <a:t>alpaka</a:t>
            </a:r>
            <a:r>
              <a:rPr lang="en-US" sz="1200" kern="1200" dirty="0">
                <a:solidFill>
                  <a:schemeClr val="tx1"/>
                </a:solidFill>
                <a:effectLst/>
                <a:latin typeface="+mn-lt"/>
                <a:ea typeface="+mn-ea"/>
                <a:cs typeface="+mn-cs"/>
              </a:rPr>
              <a:t>" code.  The first thing I did was check that the team wanted the feature.  Then I ran their test suite locally.  Everything worked, and then I could build my feature one line at a time – testing everything.  When I finally pushed it to the main repository, I was sure it was something the team onboard with, and that could be easily shown to work well.</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1900866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from the E3SM code, the </a:t>
            </a:r>
            <a:r>
              <a:rPr lang="en-US" sz="1200" kern="1200" dirty="0" err="1">
                <a:solidFill>
                  <a:schemeClr val="tx1"/>
                </a:solidFill>
                <a:effectLst/>
                <a:latin typeface="+mn-lt"/>
                <a:ea typeface="+mn-ea"/>
                <a:cs typeface="+mn-cs"/>
              </a:rPr>
              <a:t>Exascale</a:t>
            </a:r>
            <a:r>
              <a:rPr lang="en-US" sz="1200" kern="1200" dirty="0">
                <a:solidFill>
                  <a:schemeClr val="tx1"/>
                </a:solidFill>
                <a:effectLst/>
                <a:latin typeface="+mn-lt"/>
                <a:ea typeface="+mn-ea"/>
                <a:cs typeface="+mn-cs"/>
              </a:rPr>
              <a:t> Earth System Model.  Although advanced now, it originated in a combination of Fortran codes dealing with various aspects of climate modeling.  The project came together from a collection of independent projects and development practices. They imposed structure on the code through the use of Fortran modules. However, the focus was on running whole models, so their architecture and testing strategies evolved to work with that goal. That led to an unforeseen difficulty. For several sections of the code, even the simplest modification would take running the entire model to test. This meant enqueuing the job in a batch queue that would take non-trivial amount of time to run. What was missing was granular testing. And it wasn’t easy to separate out code sections for testing independently because one Fortran module gets data from another, that in turn gets data from yet another and so on … This is an example of a methodology used to generate an independent test for a code section. </a:t>
            </a:r>
          </a:p>
          <a:p>
            <a:endParaRPr lang="en-US" sz="1200" kern="1200" dirty="0">
              <a:solidFill>
                <a:schemeClr val="tx1"/>
              </a:solidFill>
              <a:effectLst/>
              <a:latin typeface="+mn-lt"/>
              <a:ea typeface="+mn-ea"/>
              <a:cs typeface="+mn-cs"/>
            </a:endParaRPr>
          </a:p>
          <a:p>
            <a:pPr marL="228600" indent="-228600">
              <a:buAutoNum type="alphaLcParenR"/>
            </a:pPr>
            <a:r>
              <a:rPr lang="en-US" sz="1200" kern="1200" dirty="0">
                <a:solidFill>
                  <a:schemeClr val="tx1"/>
                </a:solidFill>
                <a:effectLst/>
                <a:latin typeface="+mn-lt"/>
                <a:ea typeface="+mn-ea"/>
                <a:cs typeface="+mn-cs"/>
              </a:rPr>
              <a:t>Review the dependencies. Here the model needs to be at a certain ”state” to invoke the target code.</a:t>
            </a:r>
          </a:p>
          <a:p>
            <a:pPr marL="228600" indent="-228600">
              <a:buAutoNum type="alphaLcParenR"/>
            </a:pPr>
            <a:r>
              <a:rPr lang="en-US" sz="1200" kern="1200" dirty="0">
                <a:solidFill>
                  <a:schemeClr val="tx1"/>
                </a:solidFill>
                <a:effectLst/>
                <a:latin typeface="+mn-lt"/>
                <a:ea typeface="+mn-ea"/>
                <a:cs typeface="+mn-cs"/>
              </a:rPr>
              <a:t>Look for dependencies on Fortran data modules that are outside the sub-tree containing the source code for this section</a:t>
            </a:r>
          </a:p>
          <a:p>
            <a:pPr marL="228600" indent="-228600">
              <a:buAutoNum type="alphaLcParenR"/>
            </a:pPr>
            <a:r>
              <a:rPr lang="en-US" sz="1200" kern="1200" dirty="0">
                <a:solidFill>
                  <a:schemeClr val="tx1"/>
                </a:solidFill>
                <a:effectLst/>
                <a:latin typeface="+mn-lt"/>
                <a:ea typeface="+mn-ea"/>
                <a:cs typeface="+mn-cs"/>
              </a:rPr>
              <a:t>For each of the data modules determine where the dependencies can be pruned. </a:t>
            </a:r>
          </a:p>
          <a:p>
            <a:r>
              <a:rPr lang="en-US" sz="1200" kern="1200" dirty="0">
                <a:solidFill>
                  <a:schemeClr val="tx1"/>
                </a:solidFill>
                <a:effectLst/>
                <a:latin typeface="+mn-lt"/>
                <a:ea typeface="+mn-ea"/>
                <a:cs typeface="+mn-cs"/>
              </a:rPr>
              <a:t>d) Run the full model and capture the “state” just before the invocation of the target section.</a:t>
            </a:r>
          </a:p>
          <a:p>
            <a:r>
              <a:rPr lang="en-US" sz="1200" kern="1200" dirty="0">
                <a:solidFill>
                  <a:schemeClr val="tx1"/>
                </a:solidFill>
                <a:effectLst/>
                <a:latin typeface="+mn-lt"/>
                <a:ea typeface="+mn-ea"/>
                <a:cs typeface="+mn-cs"/>
              </a:rPr>
              <a:t>e) Create a separate working directory for the test</a:t>
            </a:r>
          </a:p>
          <a:p>
            <a:r>
              <a:rPr lang="en-US" sz="1200" kern="1200" dirty="0">
                <a:solidFill>
                  <a:schemeClr val="tx1"/>
                </a:solidFill>
                <a:effectLst/>
                <a:latin typeface="+mn-lt"/>
                <a:ea typeface="+mn-ea"/>
                <a:cs typeface="+mn-cs"/>
              </a:rPr>
              <a:t>f) In this working area create soft links to the files that have dependencies</a:t>
            </a:r>
          </a:p>
          <a:p>
            <a:r>
              <a:rPr lang="en-US" sz="1200" kern="1200" dirty="0">
                <a:solidFill>
                  <a:schemeClr val="tx1"/>
                </a:solidFill>
                <a:effectLst/>
                <a:latin typeface="+mn-lt"/>
                <a:ea typeface="+mn-ea"/>
                <a:cs typeface="+mn-cs"/>
              </a:rPr>
              <a:t>g) Where the dependence is to be pruned create a copy of the corresponding file in the working area and modify it as needed.</a:t>
            </a:r>
          </a:p>
          <a:p>
            <a:r>
              <a:rPr lang="en-US" sz="1200" kern="1200" dirty="0">
                <a:solidFill>
                  <a:schemeClr val="tx1"/>
                </a:solidFill>
                <a:effectLst/>
                <a:latin typeface="+mn-lt"/>
                <a:ea typeface="+mn-ea"/>
                <a:cs typeface="+mn-cs"/>
              </a:rPr>
              <a:t>e) Create a test driver to load the state and exercise the unit.</a:t>
            </a:r>
          </a:p>
          <a:p>
            <a:r>
              <a:rPr lang="en-US" sz="1200" kern="1200" dirty="0">
                <a:solidFill>
                  <a:schemeClr val="tx1"/>
                </a:solidFill>
                <a:effectLst/>
                <a:latin typeface="+mn-lt"/>
                <a:ea typeface="+mn-ea"/>
                <a:cs typeface="+mn-cs"/>
              </a:rPr>
              <a:t>d) If extra functions from the code were accessed, these were </a:t>
            </a:r>
            <a:r>
              <a:rPr lang="en-US" sz="1200" kern="1200" dirty="0" err="1">
                <a:solidFill>
                  <a:schemeClr val="tx1"/>
                </a:solidFill>
                <a:effectLst/>
                <a:latin typeface="+mn-lt"/>
                <a:ea typeface="+mn-ea"/>
                <a:cs typeface="+mn-cs"/>
              </a:rPr>
              <a:t>sym</a:t>
            </a:r>
            <a:r>
              <a:rPr lang="en-US" sz="1200" kern="1200" dirty="0">
                <a:solidFill>
                  <a:schemeClr val="tx1"/>
                </a:solidFill>
                <a:effectLst/>
                <a:latin typeface="+mn-lt"/>
                <a:ea typeface="+mn-ea"/>
                <a:cs typeface="+mn-cs"/>
              </a:rPr>
              <a:t>-linked into the test directory.  Here, the branch at the right represents some helper functions that can be imported easily.</a:t>
            </a:r>
          </a:p>
          <a:p>
            <a:r>
              <a:rPr lang="en-US" sz="1200" kern="1200" dirty="0">
                <a:solidFill>
                  <a:schemeClr val="tx1"/>
                </a:solidFill>
                <a:effectLst/>
                <a:latin typeface="+mn-lt"/>
                <a:ea typeface="+mn-ea"/>
                <a:cs typeface="+mn-cs"/>
              </a:rPr>
              <a:t>e) That doesn't always work.  The red dot represents a module with lots of dependencies - not needed for this test.  In these cases, the module was modified to remove unnecessary dependencies.</a:t>
            </a:r>
          </a:p>
          <a:p>
            <a:r>
              <a:rPr lang="en-US" sz="1200" kern="1200" dirty="0">
                <a:solidFill>
                  <a:schemeClr val="tx1"/>
                </a:solidFill>
                <a:effectLst/>
                <a:latin typeface="+mn-lt"/>
                <a:ea typeface="+mn-ea"/>
                <a:cs typeface="+mn-cs"/>
              </a:rPr>
              <a:t>f) With all the code dependencies sorted out, the test driver itself becomes an isolated unit.  For this example, the original test took hours to run through the batch queue of a cluster.  The new unit test ran in 20 seconds on a developer's laptop.</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4128517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third example comes from the FLASH code, which simulates particles and fields in astrophysics, like exploding stars.  Here, the unit-testing framework was developed as a series of layers that build up from basic to advanced functionality.  For example, the cell grid can be tested by creating "fake" functions to put onto the grid, and verifying their behavior.  This mocked dependency means that the test looks directly at the cell grid implementation.  After checking the cell grid works, we are free to use it as a real dependency in subsequent tests of more complicated objects.</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29438024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7" Type="http://schemas.microsoft.com/office/2007/relationships/hdphoto" Target="../media/hdphoto4.wdp"/><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2.png"/><Relationship Id="rId5" Type="http://schemas.microsoft.com/office/2007/relationships/hdphoto" Target="../media/hdphoto3.wdp"/><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9608927"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ideas-productivity.org/resources/howto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Testing Complex Software</a:t>
            </a:r>
          </a:p>
        </p:txBody>
      </p:sp>
      <p:sp>
        <p:nvSpPr>
          <p:cNvPr id="9" name="Google Shape;51;g60257ae959_0_0">
            <a:extLst>
              <a:ext uri="{FF2B5EF4-FFF2-40B4-BE49-F238E27FC236}">
                <a16:creationId xmlns:a16="http://schemas.microsoft.com/office/drawing/2014/main" id="{4DA5FBE5-DA1D-884D-929F-4C0D3BCD82E9}"/>
              </a:ext>
            </a:extLst>
          </p:cNvPr>
          <p:cNvSpPr txBox="1">
            <a:spLocks noGrp="1"/>
          </p:cNvSpPr>
          <p:nvPr>
            <p:ph type="subTitle" idx="1"/>
          </p:nvPr>
        </p:nvSpPr>
        <p:spPr>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u="sng" dirty="0">
                <a:solidFill>
                  <a:srgbClr val="000000"/>
                </a:solidFill>
              </a:rPr>
              <a:t>David M. Rogers</a:t>
            </a:r>
            <a:r>
              <a:rPr lang="en-US" dirty="0">
                <a:solidFill>
                  <a:srgbClr val="000000"/>
                </a:solidFill>
              </a:rPr>
              <a:t> </a:t>
            </a:r>
            <a:r>
              <a:rPr lang="en-US" sz="2000" dirty="0">
                <a:solidFill>
                  <a:srgbClr val="000000"/>
                </a:solidFill>
              </a:rPr>
              <a:t>(he/him)</a:t>
            </a:r>
            <a:br>
              <a:rPr lang="en-US" sz="2000" dirty="0">
                <a:solidFill>
                  <a:srgbClr val="000000"/>
                </a:solidFill>
              </a:rPr>
            </a:br>
            <a:r>
              <a:rPr lang="en-US" sz="2000" dirty="0">
                <a:solidFill>
                  <a:srgbClr val="000000"/>
                </a:solidFill>
              </a:rPr>
              <a:t>Oak Ridge National Laboratory</a:t>
            </a:r>
            <a:endParaRPr lang="en-US" sz="1800" dirty="0">
              <a:solidFill>
                <a:srgbClr val="000000"/>
              </a:solidFill>
            </a:endParaRPr>
          </a:p>
          <a:p>
            <a:pPr>
              <a:spcBef>
                <a:spcPts val="2800"/>
              </a:spcBef>
            </a:pPr>
            <a:r>
              <a:rPr lang="en-US" sz="2000" dirty="0"/>
              <a:t>Developing a Testing and Continuous Integration Strategy for your Team tutorial @ Exascale Computing Project Annual Meeting</a:t>
            </a:r>
          </a:p>
          <a:p>
            <a:pPr>
              <a:lnSpc>
                <a:spcPct val="100000"/>
              </a:lnSpc>
              <a:spcBef>
                <a:spcPts val="2800"/>
              </a:spcBef>
              <a:buSzPts val="2000"/>
            </a:pPr>
            <a:r>
              <a:rPr lang="en-US" sz="2000" dirty="0"/>
              <a:t>Contributors: David E. </a:t>
            </a:r>
            <a:r>
              <a:rPr lang="en-US" sz="2000" dirty="0" err="1"/>
              <a:t>Bernholdt</a:t>
            </a:r>
            <a:r>
              <a:rPr lang="en-US" sz="2000" dirty="0"/>
              <a:t> (ORNL), </a:t>
            </a:r>
            <a:r>
              <a:rPr lang="en-US" sz="2000" dirty="0" err="1"/>
              <a:t>Anshu</a:t>
            </a:r>
            <a:r>
              <a:rPr lang="en-US" sz="2000" dirty="0"/>
              <a:t> Dubey (ANL), Rinku Gupta (ANL), Mark C. Miller (LLNL), David M. Rogers (ORNL)</a:t>
            </a:r>
          </a:p>
          <a:p>
            <a:pPr marL="0" indent="0">
              <a:lnSpc>
                <a:spcPct val="100000"/>
              </a:lnSpc>
              <a:spcBef>
                <a:spcPts val="0"/>
              </a:spcBef>
              <a:buSzPts val="2000"/>
            </a:pPr>
            <a:endParaRPr lang="en-US" sz="1400" dirty="0"/>
          </a:p>
        </p:txBody>
      </p:sp>
    </p:spTree>
    <p:extLst>
      <p:ext uri="{BB962C8B-B14F-4D97-AF65-F5344CB8AC3E}">
        <p14:creationId xmlns:p14="http://schemas.microsoft.com/office/powerpoint/2010/main" val="1961116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BC0F-AE8E-364D-829C-80FE6B2421CB}"/>
              </a:ext>
            </a:extLst>
          </p:cNvPr>
          <p:cNvSpPr>
            <a:spLocks noGrp="1"/>
          </p:cNvSpPr>
          <p:nvPr>
            <p:ph type="title"/>
          </p:nvPr>
        </p:nvSpPr>
        <p:spPr/>
        <p:txBody>
          <a:bodyPr/>
          <a:lstStyle/>
          <a:p>
            <a:r>
              <a:rPr lang="en-US" dirty="0"/>
              <a:t>Example 3: Structuring Tests to pinpoint bugs</a:t>
            </a:r>
            <a:br>
              <a:rPr lang="en-US" dirty="0"/>
            </a:br>
            <a:endParaRPr lang="en-US" dirty="0"/>
          </a:p>
        </p:txBody>
      </p:sp>
      <p:sp>
        <p:nvSpPr>
          <p:cNvPr id="3" name="Content Placeholder 2">
            <a:extLst>
              <a:ext uri="{FF2B5EF4-FFF2-40B4-BE49-F238E27FC236}">
                <a16:creationId xmlns:a16="http://schemas.microsoft.com/office/drawing/2014/main" id="{35C292C8-7C70-414C-96AC-F2D88843B964}"/>
              </a:ext>
            </a:extLst>
          </p:cNvPr>
          <p:cNvSpPr>
            <a:spLocks noGrp="1"/>
          </p:cNvSpPr>
          <p:nvPr>
            <p:ph idx="1"/>
          </p:nvPr>
        </p:nvSpPr>
        <p:spPr>
          <a:xfrm>
            <a:off x="365760" y="1615440"/>
            <a:ext cx="5134495" cy="4272742"/>
          </a:xfrm>
        </p:spPr>
        <p:txBody>
          <a:bodyPr/>
          <a:lstStyle/>
          <a:p>
            <a:r>
              <a:rPr lang="en-US" dirty="0"/>
              <a:t>Bottom-up picture </a:t>
            </a:r>
          </a:p>
          <a:p>
            <a:pPr lvl="1"/>
            <a:r>
              <a:rPr lang="en-US" dirty="0"/>
              <a:t>Components can be exercised against known simpler applications</a:t>
            </a:r>
          </a:p>
          <a:p>
            <a:pPr lvl="1"/>
            <a:r>
              <a:rPr lang="en-US" dirty="0"/>
              <a:t>Same applies to combination of components</a:t>
            </a:r>
          </a:p>
          <a:p>
            <a:r>
              <a:rPr lang="en-US" dirty="0"/>
              <a:t>Build a scaffolding of verification tests to gain confidence</a:t>
            </a:r>
          </a:p>
          <a:p>
            <a:pPr marL="346075" lvl="1" indent="0">
              <a:buNone/>
            </a:pPr>
            <a:endParaRPr lang="en-US" dirty="0"/>
          </a:p>
        </p:txBody>
      </p:sp>
      <p:grpSp>
        <p:nvGrpSpPr>
          <p:cNvPr id="4" name="Group 3">
            <a:extLst>
              <a:ext uri="{FF2B5EF4-FFF2-40B4-BE49-F238E27FC236}">
                <a16:creationId xmlns:a16="http://schemas.microsoft.com/office/drawing/2014/main" id="{CED43FD5-A8C1-F54E-B2C6-9E9A7A00C8BB}"/>
              </a:ext>
            </a:extLst>
          </p:cNvPr>
          <p:cNvGrpSpPr/>
          <p:nvPr/>
        </p:nvGrpSpPr>
        <p:grpSpPr>
          <a:xfrm>
            <a:off x="5500255" y="673260"/>
            <a:ext cx="6591349" cy="4860015"/>
            <a:chOff x="3304135" y="1211668"/>
            <a:chExt cx="6591349" cy="4860015"/>
          </a:xfrm>
        </p:grpSpPr>
        <p:sp>
          <p:nvSpPr>
            <p:cNvPr id="5" name="Donut 4">
              <a:extLst>
                <a:ext uri="{FF2B5EF4-FFF2-40B4-BE49-F238E27FC236}">
                  <a16:creationId xmlns:a16="http://schemas.microsoft.com/office/drawing/2014/main" id="{8DE58AA3-6E1E-BE42-9F89-BDAE22ABC129}"/>
                </a:ext>
              </a:extLst>
            </p:cNvPr>
            <p:cNvSpPr/>
            <p:nvPr/>
          </p:nvSpPr>
          <p:spPr>
            <a:xfrm>
              <a:off x="3540904" y="4312862"/>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6" name="Block Arc 5">
              <a:extLst>
                <a:ext uri="{FF2B5EF4-FFF2-40B4-BE49-F238E27FC236}">
                  <a16:creationId xmlns:a16="http://schemas.microsoft.com/office/drawing/2014/main" id="{FA657B8F-95C7-D44F-AC13-32ACCE427E9D}"/>
                </a:ext>
              </a:extLst>
            </p:cNvPr>
            <p:cNvSpPr/>
            <p:nvPr/>
          </p:nvSpPr>
          <p:spPr>
            <a:xfrm>
              <a:off x="3304135" y="2286536"/>
              <a:ext cx="2309000" cy="2026325"/>
            </a:xfrm>
            <a:prstGeom prst="blockArc">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a:extLst>
                <a:ext uri="{FF2B5EF4-FFF2-40B4-BE49-F238E27FC236}">
                  <a16:creationId xmlns:a16="http://schemas.microsoft.com/office/drawing/2014/main" id="{8C26E3A5-01DF-554A-9CE0-F83C73B0A51A}"/>
                </a:ext>
              </a:extLst>
            </p:cNvPr>
            <p:cNvSpPr/>
            <p:nvPr/>
          </p:nvSpPr>
          <p:spPr>
            <a:xfrm flipV="1">
              <a:off x="3304135" y="2285405"/>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8" name="TextBox 7">
              <a:extLst>
                <a:ext uri="{FF2B5EF4-FFF2-40B4-BE49-F238E27FC236}">
                  <a16:creationId xmlns:a16="http://schemas.microsoft.com/office/drawing/2014/main" id="{08FCA895-A7E9-F949-9B76-56112C06C5BC}"/>
                </a:ext>
              </a:extLst>
            </p:cNvPr>
            <p:cNvSpPr txBox="1"/>
            <p:nvPr/>
          </p:nvSpPr>
          <p:spPr>
            <a:xfrm>
              <a:off x="3930007" y="3059544"/>
              <a:ext cx="1031051" cy="369332"/>
            </a:xfrm>
            <a:prstGeom prst="rect">
              <a:avLst/>
            </a:prstGeom>
            <a:noFill/>
          </p:spPr>
          <p:txBody>
            <a:bodyPr wrap="none" rtlCol="0">
              <a:spAutoFit/>
            </a:bodyPr>
            <a:lstStyle/>
            <a:p>
              <a:r>
                <a:rPr lang="en-US" dirty="0"/>
                <a:t>Unit test</a:t>
              </a:r>
            </a:p>
          </p:txBody>
        </p:sp>
        <p:sp>
          <p:nvSpPr>
            <p:cNvPr id="9" name="Rectangle 8">
              <a:extLst>
                <a:ext uri="{FF2B5EF4-FFF2-40B4-BE49-F238E27FC236}">
                  <a16:creationId xmlns:a16="http://schemas.microsoft.com/office/drawing/2014/main" id="{283F9715-7634-0744-8505-079BCADA5C89}"/>
                </a:ext>
              </a:extLst>
            </p:cNvPr>
            <p:cNvSpPr/>
            <p:nvPr/>
          </p:nvSpPr>
          <p:spPr>
            <a:xfrm>
              <a:off x="7507401" y="1284297"/>
              <a:ext cx="408055" cy="202024"/>
            </a:xfrm>
            <a:prstGeom prst="rec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953E38-8BCA-9640-B2FA-D0D1A572BCBA}"/>
                </a:ext>
              </a:extLst>
            </p:cNvPr>
            <p:cNvSpPr/>
            <p:nvPr/>
          </p:nvSpPr>
          <p:spPr>
            <a:xfrm>
              <a:off x="7507401" y="1783024"/>
              <a:ext cx="408055" cy="20202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593106-7995-0146-A61C-AA30D3C88C1B}"/>
                </a:ext>
              </a:extLst>
            </p:cNvPr>
            <p:cNvSpPr txBox="1"/>
            <p:nvPr/>
          </p:nvSpPr>
          <p:spPr>
            <a:xfrm>
              <a:off x="7915456" y="1670987"/>
              <a:ext cx="1441420" cy="646331"/>
            </a:xfrm>
            <a:prstGeom prst="rect">
              <a:avLst/>
            </a:prstGeom>
            <a:noFill/>
          </p:spPr>
          <p:txBody>
            <a:bodyPr wrap="none" rtlCol="0">
              <a:spAutoFit/>
            </a:bodyPr>
            <a:lstStyle/>
            <a:p>
              <a:r>
                <a:rPr lang="en-US" dirty="0"/>
                <a:t>Mocked up </a:t>
              </a:r>
            </a:p>
            <a:p>
              <a:r>
                <a:rPr lang="en-US" dirty="0"/>
                <a:t>dependency</a:t>
              </a:r>
            </a:p>
          </p:txBody>
        </p:sp>
        <p:sp>
          <p:nvSpPr>
            <p:cNvPr id="12" name="TextBox 11">
              <a:extLst>
                <a:ext uri="{FF2B5EF4-FFF2-40B4-BE49-F238E27FC236}">
                  <a16:creationId xmlns:a16="http://schemas.microsoft.com/office/drawing/2014/main" id="{79799BDB-C20C-2443-9BB8-7F690DB08D4C}"/>
                </a:ext>
              </a:extLst>
            </p:cNvPr>
            <p:cNvSpPr txBox="1"/>
            <p:nvPr/>
          </p:nvSpPr>
          <p:spPr>
            <a:xfrm>
              <a:off x="7915455" y="1211668"/>
              <a:ext cx="1980029" cy="369332"/>
            </a:xfrm>
            <a:prstGeom prst="rect">
              <a:avLst/>
            </a:prstGeom>
            <a:noFill/>
          </p:spPr>
          <p:txBody>
            <a:bodyPr wrap="none" rtlCol="0">
              <a:spAutoFit/>
            </a:bodyPr>
            <a:lstStyle/>
            <a:p>
              <a:r>
                <a:rPr lang="en-US" dirty="0"/>
                <a:t>Real dependency</a:t>
              </a:r>
            </a:p>
          </p:txBody>
        </p:sp>
        <p:sp>
          <p:nvSpPr>
            <p:cNvPr id="13" name="Block Arc 12">
              <a:extLst>
                <a:ext uri="{FF2B5EF4-FFF2-40B4-BE49-F238E27FC236}">
                  <a16:creationId xmlns:a16="http://schemas.microsoft.com/office/drawing/2014/main" id="{CE87C671-1F12-AC40-9BC4-1B091AE498DB}"/>
                </a:ext>
              </a:extLst>
            </p:cNvPr>
            <p:cNvSpPr/>
            <p:nvPr/>
          </p:nvSpPr>
          <p:spPr>
            <a:xfrm>
              <a:off x="6352900" y="2320868"/>
              <a:ext cx="2309000" cy="2026325"/>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Block Arc 13">
              <a:extLst>
                <a:ext uri="{FF2B5EF4-FFF2-40B4-BE49-F238E27FC236}">
                  <a16:creationId xmlns:a16="http://schemas.microsoft.com/office/drawing/2014/main" id="{7BF11E91-E16B-E741-997E-AF813D313E3B}"/>
                </a:ext>
              </a:extLst>
            </p:cNvPr>
            <p:cNvSpPr/>
            <p:nvPr/>
          </p:nvSpPr>
          <p:spPr>
            <a:xfrm flipV="1">
              <a:off x="6352900" y="2319737"/>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15" name="TextBox 14">
              <a:extLst>
                <a:ext uri="{FF2B5EF4-FFF2-40B4-BE49-F238E27FC236}">
                  <a16:creationId xmlns:a16="http://schemas.microsoft.com/office/drawing/2014/main" id="{F7FEFA12-95D3-2043-A9C4-533287D19328}"/>
                </a:ext>
              </a:extLst>
            </p:cNvPr>
            <p:cNvSpPr txBox="1"/>
            <p:nvPr/>
          </p:nvSpPr>
          <p:spPr>
            <a:xfrm>
              <a:off x="6978772" y="3093876"/>
              <a:ext cx="1031051" cy="369332"/>
            </a:xfrm>
            <a:prstGeom prst="rect">
              <a:avLst/>
            </a:prstGeom>
            <a:noFill/>
          </p:spPr>
          <p:txBody>
            <a:bodyPr wrap="none" rtlCol="0">
              <a:spAutoFit/>
            </a:bodyPr>
            <a:lstStyle/>
            <a:p>
              <a:r>
                <a:rPr lang="en-US" dirty="0"/>
                <a:t>Unit test</a:t>
              </a:r>
            </a:p>
          </p:txBody>
        </p:sp>
        <p:sp>
          <p:nvSpPr>
            <p:cNvPr id="16" name="Right Arrow 15">
              <a:extLst>
                <a:ext uri="{FF2B5EF4-FFF2-40B4-BE49-F238E27FC236}">
                  <a16:creationId xmlns:a16="http://schemas.microsoft.com/office/drawing/2014/main" id="{63EB76E8-8912-8543-9442-4548F1A4F1B6}"/>
                </a:ext>
              </a:extLst>
            </p:cNvPr>
            <p:cNvSpPr/>
            <p:nvPr/>
          </p:nvSpPr>
          <p:spPr>
            <a:xfrm>
              <a:off x="5767840" y="3142863"/>
              <a:ext cx="519745" cy="369332"/>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66313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Structured Testing</a:t>
            </a:r>
          </a:p>
        </p:txBody>
      </p:sp>
      <p:sp>
        <p:nvSpPr>
          <p:cNvPr id="5" name="Content Placeholder 4"/>
          <p:cNvSpPr>
            <a:spLocks noGrp="1"/>
          </p:cNvSpPr>
          <p:nvPr>
            <p:ph sz="quarter" idx="1"/>
          </p:nvPr>
        </p:nvSpPr>
        <p:spPr>
          <a:xfrm>
            <a:off x="496346" y="943897"/>
            <a:ext cx="4761454" cy="4893023"/>
          </a:xfrm>
        </p:spPr>
        <p:txBody>
          <a:bodyPr/>
          <a:lstStyle/>
          <a:p>
            <a:pPr marL="0" indent="0">
              <a:buNone/>
            </a:pPr>
            <a:r>
              <a:rPr lang="en-US" b="1" dirty="0"/>
              <a:t>Unit test for Grid halo cell fill</a:t>
            </a:r>
          </a:p>
          <a:p>
            <a:r>
              <a:rPr lang="en-US" dirty="0"/>
              <a:t>Verification of guard/ghost/halo  cell fill</a:t>
            </a:r>
          </a:p>
          <a:p>
            <a:r>
              <a:rPr lang="en-US" dirty="0"/>
              <a:t>Initialize field on interior cells (red)</a:t>
            </a:r>
          </a:p>
          <a:p>
            <a:r>
              <a:rPr lang="en-US" dirty="0"/>
              <a:t>Apply guard cell fill</a:t>
            </a:r>
          </a:p>
          <a:p>
            <a:r>
              <a:rPr lang="en-US" dirty="0"/>
              <a:t>Check for equivalence with known fill pattern</a:t>
            </a:r>
          </a:p>
        </p:txBody>
      </p:sp>
      <p:sp>
        <p:nvSpPr>
          <p:cNvPr id="6" name="Donut 5">
            <a:extLst>
              <a:ext uri="{FF2B5EF4-FFF2-40B4-BE49-F238E27FC236}">
                <a16:creationId xmlns:a16="http://schemas.microsoft.com/office/drawing/2014/main" id="{AF11DFE6-1CA6-7B47-BB91-0A4FD7EE6189}"/>
              </a:ext>
            </a:extLst>
          </p:cNvPr>
          <p:cNvSpPr/>
          <p:nvPr/>
        </p:nvSpPr>
        <p:spPr>
          <a:xfrm>
            <a:off x="164373" y="446100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grpSp>
        <p:nvGrpSpPr>
          <p:cNvPr id="9" name="Group 8">
            <a:extLst>
              <a:ext uri="{FF2B5EF4-FFF2-40B4-BE49-F238E27FC236}">
                <a16:creationId xmlns:a16="http://schemas.microsoft.com/office/drawing/2014/main" id="{85793508-B53B-654E-95B1-E2E34F1DE3B4}"/>
              </a:ext>
            </a:extLst>
          </p:cNvPr>
          <p:cNvGrpSpPr/>
          <p:nvPr/>
        </p:nvGrpSpPr>
        <p:grpSpPr>
          <a:xfrm>
            <a:off x="6505642" y="2237359"/>
            <a:ext cx="2079986" cy="1631092"/>
            <a:chOff x="9658247" y="3805881"/>
            <a:chExt cx="2079986" cy="1631092"/>
          </a:xfrm>
        </p:grpSpPr>
        <p:sp>
          <p:nvSpPr>
            <p:cNvPr id="10" name="Rectangle 9">
              <a:extLst>
                <a:ext uri="{FF2B5EF4-FFF2-40B4-BE49-F238E27FC236}">
                  <a16:creationId xmlns:a16="http://schemas.microsoft.com/office/drawing/2014/main" id="{F1BC5DAF-FB6C-E846-8754-C13ADB909601}"/>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674E4AB0-5EBC-A14F-93BE-2A60B4418EA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12" name="Group 11">
            <a:extLst>
              <a:ext uri="{FF2B5EF4-FFF2-40B4-BE49-F238E27FC236}">
                <a16:creationId xmlns:a16="http://schemas.microsoft.com/office/drawing/2014/main" id="{2348CE2A-6110-8E44-A7B1-762FE7CAAC53}"/>
              </a:ext>
            </a:extLst>
          </p:cNvPr>
          <p:cNvGrpSpPr/>
          <p:nvPr/>
        </p:nvGrpSpPr>
        <p:grpSpPr>
          <a:xfrm>
            <a:off x="7789106" y="1180370"/>
            <a:ext cx="2079986" cy="1631092"/>
            <a:chOff x="9658247" y="3805881"/>
            <a:chExt cx="2079986" cy="1631092"/>
          </a:xfrm>
        </p:grpSpPr>
        <p:sp>
          <p:nvSpPr>
            <p:cNvPr id="13" name="Rectangle 12">
              <a:extLst>
                <a:ext uri="{FF2B5EF4-FFF2-40B4-BE49-F238E27FC236}">
                  <a16:creationId xmlns:a16="http://schemas.microsoft.com/office/drawing/2014/main" id="{18E08F0C-3C42-FE43-817A-850D8252FDA8}"/>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4" name="Rectangle 13">
              <a:extLst>
                <a:ext uri="{FF2B5EF4-FFF2-40B4-BE49-F238E27FC236}">
                  <a16:creationId xmlns:a16="http://schemas.microsoft.com/office/drawing/2014/main" id="{8E56C841-8950-C544-BBEF-292FA2BFD703}"/>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5" name="TextBox 14">
            <a:extLst>
              <a:ext uri="{FF2B5EF4-FFF2-40B4-BE49-F238E27FC236}">
                <a16:creationId xmlns:a16="http://schemas.microsoft.com/office/drawing/2014/main" id="{A8555D94-28CA-8244-A3F4-18ED0B844E35}"/>
              </a:ext>
            </a:extLst>
          </p:cNvPr>
          <p:cNvSpPr txBox="1"/>
          <p:nvPr/>
        </p:nvSpPr>
        <p:spPr>
          <a:xfrm>
            <a:off x="8626426" y="2902167"/>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custDataLst>
      <p:tags r:id="rId1"/>
    </p:custDataLst>
    <p:extLst>
      <p:ext uri="{BB962C8B-B14F-4D97-AF65-F5344CB8AC3E}">
        <p14:creationId xmlns:p14="http://schemas.microsoft.com/office/powerpoint/2010/main" val="3582748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Structured Testing</a:t>
            </a:r>
          </a:p>
        </p:txBody>
      </p:sp>
      <p:sp>
        <p:nvSpPr>
          <p:cNvPr id="5" name="Content Placeholder 4"/>
          <p:cNvSpPr>
            <a:spLocks noGrp="1"/>
          </p:cNvSpPr>
          <p:nvPr>
            <p:ph sz="quarter" idx="1"/>
          </p:nvPr>
        </p:nvSpPr>
        <p:spPr>
          <a:xfrm>
            <a:off x="496346" y="943897"/>
            <a:ext cx="4761454" cy="4893023"/>
          </a:xfrm>
        </p:spPr>
        <p:txBody>
          <a:bodyPr/>
          <a:lstStyle/>
          <a:p>
            <a:pPr marL="0" indent="0">
              <a:buNone/>
            </a:pPr>
            <a:r>
              <a:rPr lang="en-US" b="1" dirty="0"/>
              <a:t>Unit test for Grid halo cell fill</a:t>
            </a:r>
          </a:p>
          <a:p>
            <a:r>
              <a:rPr lang="en-US" dirty="0"/>
              <a:t>Verification of guard/ghost/halo  cell fill</a:t>
            </a:r>
          </a:p>
          <a:p>
            <a:r>
              <a:rPr lang="en-US" dirty="0"/>
              <a:t>Initialize field on interior cells (red)</a:t>
            </a:r>
          </a:p>
          <a:p>
            <a:r>
              <a:rPr lang="en-US" dirty="0"/>
              <a:t>Apply guard cell fill</a:t>
            </a:r>
          </a:p>
          <a:p>
            <a:r>
              <a:rPr lang="en-US" dirty="0"/>
              <a:t>Check for equivalence with known fill pattern</a:t>
            </a:r>
          </a:p>
        </p:txBody>
      </p:sp>
      <p:sp>
        <p:nvSpPr>
          <p:cNvPr id="6" name="Donut 5">
            <a:extLst>
              <a:ext uri="{FF2B5EF4-FFF2-40B4-BE49-F238E27FC236}">
                <a16:creationId xmlns:a16="http://schemas.microsoft.com/office/drawing/2014/main" id="{AF11DFE6-1CA6-7B47-BB91-0A4FD7EE6189}"/>
              </a:ext>
            </a:extLst>
          </p:cNvPr>
          <p:cNvSpPr/>
          <p:nvPr/>
        </p:nvSpPr>
        <p:spPr>
          <a:xfrm>
            <a:off x="164373" y="446100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8" name="Donut 7">
            <a:extLst>
              <a:ext uri="{FF2B5EF4-FFF2-40B4-BE49-F238E27FC236}">
                <a16:creationId xmlns:a16="http://schemas.microsoft.com/office/drawing/2014/main" id="{C8782544-B531-1D40-A502-BF7E9615BCB6}"/>
              </a:ext>
            </a:extLst>
          </p:cNvPr>
          <p:cNvSpPr/>
          <p:nvPr/>
        </p:nvSpPr>
        <p:spPr>
          <a:xfrm>
            <a:off x="2578899" y="4460999"/>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3" name="TextBox 2">
            <a:extLst>
              <a:ext uri="{FF2B5EF4-FFF2-40B4-BE49-F238E27FC236}">
                <a16:creationId xmlns:a16="http://schemas.microsoft.com/office/drawing/2014/main" id="{EA2BEC30-2CA8-E946-81D4-8C60BCD9EF89}"/>
              </a:ext>
            </a:extLst>
          </p:cNvPr>
          <p:cNvSpPr txBox="1"/>
          <p:nvPr/>
        </p:nvSpPr>
        <p:spPr>
          <a:xfrm>
            <a:off x="4880156" y="4969802"/>
            <a:ext cx="6229334" cy="433965"/>
          </a:xfrm>
          <a:prstGeom prst="rect">
            <a:avLst/>
          </a:prstGeom>
          <a:noFill/>
        </p:spPr>
        <p:txBody>
          <a:bodyPr wrap="none" lIns="118872" tIns="91440" rIns="118872" bIns="91440" rtlCol="0" anchor="ctr" anchorCtr="0">
            <a:spAutoFit/>
          </a:bodyPr>
          <a:lstStyle/>
          <a:p>
            <a:pPr algn="l">
              <a:lnSpc>
                <a:spcPct val="90000"/>
              </a:lnSpc>
            </a:pPr>
            <a:r>
              <a:rPr lang="en-US" dirty="0"/>
              <a:t>Next, build an EOS Test – is E(V,T) consistent with P(V,T)?</a:t>
            </a:r>
          </a:p>
        </p:txBody>
      </p:sp>
      <p:grpSp>
        <p:nvGrpSpPr>
          <p:cNvPr id="9" name="Group 8">
            <a:extLst>
              <a:ext uri="{FF2B5EF4-FFF2-40B4-BE49-F238E27FC236}">
                <a16:creationId xmlns:a16="http://schemas.microsoft.com/office/drawing/2014/main" id="{85793508-B53B-654E-95B1-E2E34F1DE3B4}"/>
              </a:ext>
            </a:extLst>
          </p:cNvPr>
          <p:cNvGrpSpPr/>
          <p:nvPr/>
        </p:nvGrpSpPr>
        <p:grpSpPr>
          <a:xfrm>
            <a:off x="6505642" y="2237359"/>
            <a:ext cx="2079986" cy="1631092"/>
            <a:chOff x="9658247" y="3805881"/>
            <a:chExt cx="2079986" cy="1631092"/>
          </a:xfrm>
        </p:grpSpPr>
        <p:sp>
          <p:nvSpPr>
            <p:cNvPr id="10" name="Rectangle 9">
              <a:extLst>
                <a:ext uri="{FF2B5EF4-FFF2-40B4-BE49-F238E27FC236}">
                  <a16:creationId xmlns:a16="http://schemas.microsoft.com/office/drawing/2014/main" id="{F1BC5DAF-FB6C-E846-8754-C13ADB909601}"/>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674E4AB0-5EBC-A14F-93BE-2A60B4418EA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12" name="Group 11">
            <a:extLst>
              <a:ext uri="{FF2B5EF4-FFF2-40B4-BE49-F238E27FC236}">
                <a16:creationId xmlns:a16="http://schemas.microsoft.com/office/drawing/2014/main" id="{2348CE2A-6110-8E44-A7B1-762FE7CAAC53}"/>
              </a:ext>
            </a:extLst>
          </p:cNvPr>
          <p:cNvGrpSpPr/>
          <p:nvPr/>
        </p:nvGrpSpPr>
        <p:grpSpPr>
          <a:xfrm>
            <a:off x="7789106" y="1180370"/>
            <a:ext cx="2079986" cy="1631092"/>
            <a:chOff x="9658247" y="3805881"/>
            <a:chExt cx="2079986" cy="1631092"/>
          </a:xfrm>
        </p:grpSpPr>
        <p:sp>
          <p:nvSpPr>
            <p:cNvPr id="13" name="Rectangle 12">
              <a:extLst>
                <a:ext uri="{FF2B5EF4-FFF2-40B4-BE49-F238E27FC236}">
                  <a16:creationId xmlns:a16="http://schemas.microsoft.com/office/drawing/2014/main" id="{18E08F0C-3C42-FE43-817A-850D8252FDA8}"/>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4" name="Rectangle 13">
              <a:extLst>
                <a:ext uri="{FF2B5EF4-FFF2-40B4-BE49-F238E27FC236}">
                  <a16:creationId xmlns:a16="http://schemas.microsoft.com/office/drawing/2014/main" id="{8E56C841-8950-C544-BBEF-292FA2BFD703}"/>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5" name="TextBox 14">
            <a:extLst>
              <a:ext uri="{FF2B5EF4-FFF2-40B4-BE49-F238E27FC236}">
                <a16:creationId xmlns:a16="http://schemas.microsoft.com/office/drawing/2014/main" id="{A8555D94-28CA-8244-A3F4-18ED0B844E35}"/>
              </a:ext>
            </a:extLst>
          </p:cNvPr>
          <p:cNvSpPr txBox="1"/>
          <p:nvPr/>
        </p:nvSpPr>
        <p:spPr>
          <a:xfrm>
            <a:off x="8626426" y="2902167"/>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custDataLst>
      <p:tags r:id="rId1"/>
    </p:custDataLst>
    <p:extLst>
      <p:ext uri="{BB962C8B-B14F-4D97-AF65-F5344CB8AC3E}">
        <p14:creationId xmlns:p14="http://schemas.microsoft.com/office/powerpoint/2010/main" val="2442379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1146456"/>
            <a:ext cx="8224271" cy="3529325"/>
          </a:xfrm>
        </p:spPr>
        <p:txBody>
          <a:bodyPr/>
          <a:lstStyle/>
          <a:p>
            <a:pPr marL="0" indent="0">
              <a:buNone/>
            </a:pPr>
            <a:r>
              <a:rPr lang="en-US" b="1" dirty="0"/>
              <a:t>Unit test for Hydrodynamics</a:t>
            </a:r>
          </a:p>
          <a:p>
            <a:r>
              <a:rPr lang="en-US" dirty="0" err="1"/>
              <a:t>Sedov</a:t>
            </a:r>
            <a:r>
              <a:rPr lang="en-US" dirty="0"/>
              <a:t> blast wave</a:t>
            </a:r>
          </a:p>
          <a:p>
            <a:r>
              <a:rPr lang="en-US" dirty="0"/>
              <a:t>High pressure at the center</a:t>
            </a:r>
          </a:p>
          <a:p>
            <a:r>
              <a:rPr lang="en-US" dirty="0"/>
              <a:t>Shock moves out spherically</a:t>
            </a:r>
          </a:p>
          <a:p>
            <a:r>
              <a:rPr lang="en-US" dirty="0"/>
              <a:t>Known analytical solution</a:t>
            </a:r>
          </a:p>
          <a:p>
            <a:endParaRPr lang="en-US" dirty="0"/>
          </a:p>
          <a:p>
            <a:endParaRPr lang="en-US" dirty="0"/>
          </a:p>
        </p:txBody>
      </p:sp>
      <p:pic>
        <p:nvPicPr>
          <p:cNvPr id="6" name="Picture 17" descr="&#10;sedov_pm3.png                                                  00238215Macintosh HD                   B746699A:"/>
          <p:cNvPicPr>
            <a:picLocks noChangeAspect="1" noChangeArrowheads="1"/>
          </p:cNvPicPr>
          <p:nvPr/>
        </p:nvPicPr>
        <p:blipFill>
          <a:blip r:embed="rId4" cstate="email">
            <a:extLst>
              <a:ext uri="{28A0092B-C50C-407E-A947-70E740481C1C}">
                <a14:useLocalDpi xmlns:a14="http://schemas.microsoft.com/office/drawing/2010/main" val="0"/>
              </a:ext>
            </a:extLst>
          </a:blip>
          <a:srcRect l="10492" t="8498" r="26555" b="9293"/>
          <a:stretch>
            <a:fillRect/>
          </a:stretch>
        </p:blipFill>
        <p:spPr bwMode="auto">
          <a:xfrm>
            <a:off x="4784902" y="1160311"/>
            <a:ext cx="3209089" cy="314243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404507" y="4530956"/>
            <a:ext cx="8760790" cy="130596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799" dirty="0"/>
              <a:t>Though it exercises mesh, hydro and </a:t>
            </a:r>
            <a:r>
              <a:rPr lang="en-US" sz="2799" dirty="0" err="1"/>
              <a:t>eos</a:t>
            </a:r>
            <a:r>
              <a:rPr lang="en-US" sz="2799" dirty="0"/>
              <a:t>, if mesh and </a:t>
            </a:r>
            <a:r>
              <a:rPr lang="en-US" sz="2799" dirty="0" err="1"/>
              <a:t>eos</a:t>
            </a:r>
            <a:r>
              <a:rPr lang="en-US" sz="2799" dirty="0"/>
              <a:t> are verified first, then this test verifies hydro </a:t>
            </a:r>
          </a:p>
        </p:txBody>
      </p:sp>
      <p:sp>
        <p:nvSpPr>
          <p:cNvPr id="8" name="Donut 7">
            <a:extLst>
              <a:ext uri="{FF2B5EF4-FFF2-40B4-BE49-F238E27FC236}">
                <a16:creationId xmlns:a16="http://schemas.microsoft.com/office/drawing/2014/main" id="{08232819-788F-2F42-B6A3-E85E5A6FB5D4}"/>
              </a:ext>
            </a:extLst>
          </p:cNvPr>
          <p:cNvSpPr/>
          <p:nvPr/>
        </p:nvSpPr>
        <p:spPr>
          <a:xfrm>
            <a:off x="7993991" y="261171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9" name="Donut 8">
            <a:extLst>
              <a:ext uri="{FF2B5EF4-FFF2-40B4-BE49-F238E27FC236}">
                <a16:creationId xmlns:a16="http://schemas.microsoft.com/office/drawing/2014/main" id="{DDE60849-9D3A-0D4F-A19D-D98CF794022E}"/>
              </a:ext>
            </a:extLst>
          </p:cNvPr>
          <p:cNvSpPr/>
          <p:nvPr/>
        </p:nvSpPr>
        <p:spPr>
          <a:xfrm>
            <a:off x="9951920" y="261171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10" name="Donut 9">
            <a:extLst>
              <a:ext uri="{FF2B5EF4-FFF2-40B4-BE49-F238E27FC236}">
                <a16:creationId xmlns:a16="http://schemas.microsoft.com/office/drawing/2014/main" id="{9F26FE2B-5311-2746-90F8-AEF69966A256}"/>
              </a:ext>
            </a:extLst>
          </p:cNvPr>
          <p:cNvSpPr/>
          <p:nvPr/>
        </p:nvSpPr>
        <p:spPr>
          <a:xfrm>
            <a:off x="8781369" y="868680"/>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Hydro test</a:t>
            </a:r>
          </a:p>
        </p:txBody>
      </p:sp>
      <p:sp>
        <p:nvSpPr>
          <p:cNvPr id="3" name="Rectangle 2">
            <a:extLst>
              <a:ext uri="{FF2B5EF4-FFF2-40B4-BE49-F238E27FC236}">
                <a16:creationId xmlns:a16="http://schemas.microsoft.com/office/drawing/2014/main" id="{E2ED8C3F-0057-064B-83AF-0316849A5C6A}"/>
              </a:ext>
            </a:extLst>
          </p:cNvPr>
          <p:cNvSpPr/>
          <p:nvPr/>
        </p:nvSpPr>
        <p:spPr>
          <a:xfrm>
            <a:off x="2544257" y="5977243"/>
            <a:ext cx="6092825" cy="646331"/>
          </a:xfrm>
          <a:prstGeom prst="rect">
            <a:avLst/>
          </a:prstGeom>
        </p:spPr>
        <p:txBody>
          <a:bodyPr>
            <a:spAutoFit/>
          </a:bodyPr>
          <a:lstStyle/>
          <a:p>
            <a:r>
              <a:rPr lang="en-US" b="1" dirty="0">
                <a:solidFill>
                  <a:schemeClr val="accent4">
                    <a:lumMod val="75000"/>
                  </a:schemeClr>
                </a:solidFill>
              </a:rPr>
              <a:t>More testing needed for Grid using AMR</a:t>
            </a:r>
          </a:p>
          <a:p>
            <a:pPr lvl="1"/>
            <a:r>
              <a:rPr lang="en-US" b="1" dirty="0">
                <a:solidFill>
                  <a:schemeClr val="accent4">
                    <a:lumMod val="75000"/>
                  </a:schemeClr>
                </a:solidFill>
              </a:rPr>
              <a:t>Flux correction and </a:t>
            </a:r>
            <a:r>
              <a:rPr lang="en-US" b="1" dirty="0" err="1">
                <a:solidFill>
                  <a:schemeClr val="accent4">
                    <a:lumMod val="75000"/>
                  </a:schemeClr>
                </a:solidFill>
              </a:rPr>
              <a:t>regridding</a:t>
            </a:r>
            <a:endParaRPr lang="en-US" b="1" dirty="0">
              <a:solidFill>
                <a:schemeClr val="accent4">
                  <a:lumMod val="75000"/>
                </a:schemeClr>
              </a:solidFill>
            </a:endParaRP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3: Structured Testing</a:t>
            </a:r>
          </a:p>
        </p:txBody>
      </p:sp>
    </p:spTree>
    <p:custDataLst>
      <p:tags r:id="rId1"/>
    </p:custDataLst>
    <p:extLst>
      <p:ext uri="{BB962C8B-B14F-4D97-AF65-F5344CB8AC3E}">
        <p14:creationId xmlns:p14="http://schemas.microsoft.com/office/powerpoint/2010/main" val="21778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1066800"/>
            <a:ext cx="1169077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For AMR, correct behavior of flux conservation and </a:t>
            </a:r>
            <a:r>
              <a:rPr lang="en-US" b="1" dirty="0" err="1"/>
              <a:t>regridding</a:t>
            </a:r>
            <a:r>
              <a:rPr lang="en-US" b="1" dirty="0"/>
              <a:t> should also be verified.</a:t>
            </a:r>
          </a:p>
          <a:p>
            <a:pPr marL="395287" lvl="1" indent="0">
              <a:buNone/>
            </a:pPr>
            <a:r>
              <a:rPr lang="en-US" b="1" dirty="0"/>
              <a:t>Reason about correctness for testing Flux correction and </a:t>
            </a:r>
            <a:r>
              <a:rPr lang="en-US" b="1" dirty="0" err="1"/>
              <a:t>regridding</a:t>
            </a:r>
            <a:endParaRPr lang="en-US" b="1" dirty="0"/>
          </a:p>
          <a:p>
            <a:pPr marL="0" indent="0">
              <a:buFont typeface="Arial" charset="0"/>
              <a:buNone/>
            </a:pPr>
            <a:r>
              <a:rPr lang="en-US" dirty="0"/>
              <a:t>IF </a:t>
            </a:r>
            <a:r>
              <a:rPr lang="en-US" dirty="0" err="1"/>
              <a:t>Guardcell</a:t>
            </a:r>
            <a:r>
              <a:rPr lang="en-US" dirty="0"/>
              <a:t> fill and EOS unit tests passed</a:t>
            </a:r>
          </a:p>
          <a:p>
            <a:r>
              <a:rPr lang="en-US" dirty="0"/>
              <a:t>Run Hydro without AMR</a:t>
            </a:r>
          </a:p>
          <a:p>
            <a:pPr lvl="1"/>
            <a:r>
              <a:rPr lang="en-US" dirty="0"/>
              <a:t>If failed fault is in Hydro</a:t>
            </a:r>
          </a:p>
          <a:p>
            <a:r>
              <a:rPr lang="en-US" dirty="0"/>
              <a:t>Run Hydro with AMR, but no dynamic refinement</a:t>
            </a:r>
          </a:p>
          <a:p>
            <a:pPr lvl="1"/>
            <a:r>
              <a:rPr lang="en-US" dirty="0"/>
              <a:t>If failed fault is in flux correction</a:t>
            </a:r>
          </a:p>
          <a:p>
            <a:r>
              <a:rPr lang="en-US" dirty="0"/>
              <a:t>Run Hydro with AMR and dynamic refinement</a:t>
            </a:r>
          </a:p>
          <a:p>
            <a:pPr lvl="1"/>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Example 3: Structured Testing</a:t>
            </a:r>
          </a:p>
        </p:txBody>
      </p:sp>
    </p:spTree>
    <p:extLst>
      <p:ext uri="{BB962C8B-B14F-4D97-AF65-F5344CB8AC3E}">
        <p14:creationId xmlns:p14="http://schemas.microsoft.com/office/powerpoint/2010/main" val="2981466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Coverage Matrix (</a:t>
            </a:r>
            <a:r>
              <a:rPr lang="en-US" dirty="0" err="1"/>
              <a:t>Interoperabilities</a:t>
            </a:r>
            <a:r>
              <a:rPr lang="en-US" dirty="0"/>
              <a:t>)</a:t>
            </a:r>
          </a:p>
        </p:txBody>
      </p:sp>
      <p:sp>
        <p:nvSpPr>
          <p:cNvPr id="5" name="Content Placeholder 4"/>
          <p:cNvSpPr>
            <a:spLocks noGrp="1"/>
          </p:cNvSpPr>
          <p:nvPr>
            <p:ph sz="quarter" idx="1"/>
          </p:nvPr>
        </p:nvSpPr>
        <p:spPr>
          <a:xfrm>
            <a:off x="171849" y="1629057"/>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578749" y="3611769"/>
            <a:ext cx="7980149" cy="252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Map your tests and examples – what do they do?</a:t>
            </a:r>
          </a:p>
          <a:p>
            <a:r>
              <a:rPr lang="en-US" dirty="0"/>
              <a:t>Follow the order</a:t>
            </a:r>
          </a:p>
          <a:p>
            <a:pPr lvl="1"/>
            <a:r>
              <a:rPr lang="en-US" dirty="0"/>
              <a:t>All unit tests – including full module tests (e.g. CL)</a:t>
            </a:r>
          </a:p>
          <a:p>
            <a:pPr lvl="1"/>
            <a:r>
              <a:rPr lang="en-US" dirty="0"/>
              <a:t>Tests sensitive to perturbations (e.g. SV)</a:t>
            </a:r>
          </a:p>
          <a:p>
            <a:pPr lvl="1"/>
            <a:r>
              <a:rPr lang="en-US" dirty="0"/>
              <a:t>Most stringent tests for solvers (e.g. WD, PT)</a:t>
            </a:r>
          </a:p>
          <a:p>
            <a:pPr lvl="1"/>
            <a:r>
              <a:rPr lang="en-US" dirty="0"/>
              <a:t>Least complex test to cover remaining spots (</a:t>
            </a:r>
            <a:r>
              <a:rPr lang="en-US" b="1" dirty="0"/>
              <a:t>Aha!</a:t>
            </a:r>
            <a:r>
              <a:rPr lang="en-US" dirty="0"/>
              <a:t>)</a:t>
            </a:r>
          </a:p>
          <a:p>
            <a:pPr lvl="1"/>
            <a:endParaRPr lang="en-US" dirty="0"/>
          </a:p>
          <a:p>
            <a:pPr lvl="1"/>
            <a:endParaRPr lang="en-US" dirty="0"/>
          </a:p>
        </p:txBody>
      </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a:t>
            </a:r>
          </a:p>
          <a:p>
            <a:pPr marL="346075" lvl="1" indent="0">
              <a:buNone/>
            </a:pPr>
            <a:endParaRPr lang="en-US" b="1" dirty="0"/>
          </a:p>
          <a:p>
            <a:pPr lvl="1"/>
            <a:endParaRPr lang="en-US" dirty="0"/>
          </a:p>
        </p:txBody>
      </p:sp>
      <p:grpSp>
        <p:nvGrpSpPr>
          <p:cNvPr id="10" name="Group 9">
            <a:extLst>
              <a:ext uri="{FF2B5EF4-FFF2-40B4-BE49-F238E27FC236}">
                <a16:creationId xmlns:a16="http://schemas.microsoft.com/office/drawing/2014/main" id="{71D4329D-3DF2-D84E-AB29-ACD0D4BCEFB0}"/>
              </a:ext>
            </a:extLst>
          </p:cNvPr>
          <p:cNvGrpSpPr/>
          <p:nvPr/>
        </p:nvGrpSpPr>
        <p:grpSpPr>
          <a:xfrm>
            <a:off x="3294356" y="1412064"/>
            <a:ext cx="8690163" cy="2254933"/>
            <a:chOff x="0" y="1600200"/>
            <a:chExt cx="8692427" cy="2255520"/>
          </a:xfrm>
        </p:grpSpPr>
        <p:grpSp>
          <p:nvGrpSpPr>
            <p:cNvPr id="11" name="Group 10">
              <a:extLst>
                <a:ext uri="{FF2B5EF4-FFF2-40B4-BE49-F238E27FC236}">
                  <a16:creationId xmlns:a16="http://schemas.microsoft.com/office/drawing/2014/main" id="{CC21C9AB-2567-BD4B-ACAB-600C244E625A}"/>
                </a:ext>
              </a:extLst>
            </p:cNvPr>
            <p:cNvGrpSpPr/>
            <p:nvPr/>
          </p:nvGrpSpPr>
          <p:grpSpPr>
            <a:xfrm>
              <a:off x="228600" y="1892808"/>
              <a:ext cx="8093964" cy="1706880"/>
              <a:chOff x="228600" y="1892808"/>
              <a:chExt cx="8093964" cy="1706880"/>
            </a:xfrm>
          </p:grpSpPr>
          <p:sp>
            <p:nvSpPr>
              <p:cNvPr id="13" name="Rectangle 12">
                <a:extLst>
                  <a:ext uri="{FF2B5EF4-FFF2-40B4-BE49-F238E27FC236}">
                    <a16:creationId xmlns:a16="http://schemas.microsoft.com/office/drawing/2014/main" id="{CEC722A6-5656-9D44-B705-4199FF95069F}"/>
                  </a:ext>
                </a:extLst>
              </p:cNvPr>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14" name="Straight Connector 13">
                <a:extLst>
                  <a:ext uri="{FF2B5EF4-FFF2-40B4-BE49-F238E27FC236}">
                    <a16:creationId xmlns:a16="http://schemas.microsoft.com/office/drawing/2014/main" id="{B3D04860-1C56-D440-93D3-B9E5B8E0E0DA}"/>
                  </a:ext>
                </a:extLst>
              </p:cNvPr>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6DCCFA4-FB00-3040-A14D-A9C481E644C6}"/>
                  </a:ext>
                </a:extLst>
              </p:cNvPr>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EB15F2-3B88-AC4F-BCE9-511D1017C946}"/>
                  </a:ext>
                </a:extLst>
              </p:cNvPr>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76F48E8-709F-D74E-9378-428FCF24E3DB}"/>
                  </a:ext>
                </a:extLst>
              </p:cNvPr>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BCA3B3-625F-2947-8526-BD834454454C}"/>
                  </a:ext>
                </a:extLst>
              </p:cNvPr>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096176-04DA-424F-B625-7C07455E7B0C}"/>
                  </a:ext>
                </a:extLst>
              </p:cNvPr>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47C377-0E3E-D24B-9FB6-C6D7184BD8AB}"/>
                  </a:ext>
                </a:extLst>
              </p:cNvPr>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DF331EF-21BB-404C-AE0F-34AF9B7E56DA}"/>
                  </a:ext>
                </a:extLst>
              </p:cNvPr>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648848-C694-ED4E-8277-A1A007340ABA}"/>
                  </a:ext>
                </a:extLst>
              </p:cNvPr>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Picture 11" descr="testTable.pdf">
              <a:extLst>
                <a:ext uri="{FF2B5EF4-FFF2-40B4-BE49-F238E27FC236}">
                  <a16:creationId xmlns:a16="http://schemas.microsoft.com/office/drawing/2014/main" id="{69AE9584-6B99-9F40-A744-1F1EE0D6770F}"/>
                </a:ext>
              </a:extLst>
            </p:cNvPr>
            <p:cNvPicPr>
              <a:picLocks noChangeAspect="1"/>
            </p:cNvPicPr>
            <p:nvPr/>
          </p:nvPicPr>
          <p:blipFill rotWithShape="1">
            <a:blip r:embed="rId3">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spTree>
    <p:extLst>
      <p:ext uri="{BB962C8B-B14F-4D97-AF65-F5344CB8AC3E}">
        <p14:creationId xmlns:p14="http://schemas.microsoft.com/office/powerpoint/2010/main" val="2920270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4CA9EB-43C1-42C5-96E8-92A150169E08}"/>
              </a:ext>
            </a:extLst>
          </p:cNvPr>
          <p:cNvSpPr>
            <a:spLocks noGrp="1"/>
          </p:cNvSpPr>
          <p:nvPr>
            <p:ph type="title"/>
          </p:nvPr>
        </p:nvSpPr>
        <p:spPr/>
        <p:txBody>
          <a:bodyPr/>
          <a:lstStyle/>
          <a:p>
            <a:r>
              <a:rPr lang="en-US" dirty="0"/>
              <a:t>Incentives for Paying Attention to Reproducibility</a:t>
            </a:r>
          </a:p>
        </p:txBody>
      </p:sp>
      <p:sp>
        <p:nvSpPr>
          <p:cNvPr id="2" name="Content Placeholder 1">
            <a:extLst>
              <a:ext uri="{FF2B5EF4-FFF2-40B4-BE49-F238E27FC236}">
                <a16:creationId xmlns:a16="http://schemas.microsoft.com/office/drawing/2014/main" id="{E9507A47-4449-4A96-A0BA-021FE928EE24}"/>
              </a:ext>
            </a:extLst>
          </p:cNvPr>
          <p:cNvSpPr>
            <a:spLocks noGrp="1"/>
          </p:cNvSpPr>
          <p:nvPr>
            <p:ph idx="1"/>
          </p:nvPr>
        </p:nvSpPr>
        <p:spPr>
          <a:xfrm>
            <a:off x="365760" y="1007714"/>
            <a:ext cx="11673840" cy="4047778"/>
          </a:xfrm>
        </p:spPr>
        <p:txBody>
          <a:bodyPr/>
          <a:lstStyle/>
          <a:p>
            <a:pPr marL="0" indent="0">
              <a:buNone/>
            </a:pPr>
            <a:r>
              <a:rPr lang="en-US" dirty="0"/>
              <a:t>Common statement: “I would love to do a better job on my software, but I need to..."</a:t>
            </a:r>
          </a:p>
          <a:p>
            <a:pPr marL="342900" indent="-342900"/>
            <a:r>
              <a:rPr lang="en-US" dirty="0"/>
              <a:t>Get this paper submitted</a:t>
            </a:r>
          </a:p>
          <a:p>
            <a:pPr marL="342900" indent="-342900"/>
            <a:r>
              <a:rPr lang="en-US" dirty="0"/>
              <a:t>Complete this project task</a:t>
            </a:r>
          </a:p>
          <a:p>
            <a:pPr marL="342900" indent="-342900"/>
            <a:r>
              <a:rPr lang="en-US" dirty="0"/>
              <a:t>Do something my employer values more</a:t>
            </a:r>
          </a:p>
          <a:p>
            <a:pPr marL="0" indent="0">
              <a:buNone/>
            </a:pPr>
            <a:endParaRPr lang="en-US" dirty="0"/>
          </a:p>
          <a:p>
            <a:pPr marL="0" indent="0">
              <a:buNone/>
            </a:pPr>
            <a:endParaRPr lang="en-US" dirty="0"/>
          </a:p>
          <a:p>
            <a:pPr marL="0" indent="0">
              <a:buNone/>
            </a:pPr>
            <a:endParaRPr lang="en-US" sz="1200" dirty="0"/>
          </a:p>
          <a:p>
            <a:pPr marL="0" indent="0">
              <a:buNone/>
            </a:pPr>
            <a:endParaRPr lang="en-US" dirty="0"/>
          </a:p>
          <a:p>
            <a:pPr marL="0" indent="0">
              <a:buNone/>
            </a:pPr>
            <a:r>
              <a:rPr lang="en-US" b="1" dirty="0"/>
              <a:t>Goal</a:t>
            </a:r>
            <a:r>
              <a:rPr lang="en-US" dirty="0"/>
              <a:t>: Change incentives to include valuing of better software, better science</a:t>
            </a:r>
          </a:p>
          <a:p>
            <a:pPr marL="0" indent="0">
              <a:buNone/>
            </a:pPr>
            <a:r>
              <a:rPr lang="en-US" dirty="0"/>
              <a:t>This is a long-term goal, requiring a culture change in (computational) science which in the early stages</a:t>
            </a:r>
          </a:p>
        </p:txBody>
      </p:sp>
      <p:grpSp>
        <p:nvGrpSpPr>
          <p:cNvPr id="5" name="Group 4">
            <a:extLst>
              <a:ext uri="{FF2B5EF4-FFF2-40B4-BE49-F238E27FC236}">
                <a16:creationId xmlns:a16="http://schemas.microsoft.com/office/drawing/2014/main" id="{7115AEAB-62C9-D74A-8BA9-B47CDAE50E96}"/>
              </a:ext>
            </a:extLst>
          </p:cNvPr>
          <p:cNvGrpSpPr/>
          <p:nvPr/>
        </p:nvGrpSpPr>
        <p:grpSpPr>
          <a:xfrm>
            <a:off x="6051996" y="2581358"/>
            <a:ext cx="5593094" cy="2165018"/>
            <a:chOff x="1797837" y="1338521"/>
            <a:chExt cx="8175230" cy="3619638"/>
          </a:xfrm>
        </p:grpSpPr>
        <p:grpSp>
          <p:nvGrpSpPr>
            <p:cNvPr id="6" name="Group 5">
              <a:extLst>
                <a:ext uri="{FF2B5EF4-FFF2-40B4-BE49-F238E27FC236}">
                  <a16:creationId xmlns:a16="http://schemas.microsoft.com/office/drawing/2014/main" id="{2EDD6819-E4AF-CB46-8BD1-16C5D38F2EA2}"/>
                </a:ext>
              </a:extLst>
            </p:cNvPr>
            <p:cNvGrpSpPr/>
            <p:nvPr/>
          </p:nvGrpSpPr>
          <p:grpSpPr>
            <a:xfrm>
              <a:off x="1797837" y="1424300"/>
              <a:ext cx="8175230" cy="3252646"/>
              <a:chOff x="-137156" y="1484784"/>
              <a:chExt cx="8175230" cy="2729235"/>
            </a:xfrm>
          </p:grpSpPr>
          <p:sp>
            <p:nvSpPr>
              <p:cNvPr id="9" name="TextBox 8">
                <a:extLst>
                  <a:ext uri="{FF2B5EF4-FFF2-40B4-BE49-F238E27FC236}">
                    <a16:creationId xmlns:a16="http://schemas.microsoft.com/office/drawing/2014/main" id="{19235107-EE62-4D44-BD45-BDBDE944FA38}"/>
                  </a:ext>
                </a:extLst>
              </p:cNvPr>
              <p:cNvSpPr txBox="1"/>
              <p:nvPr/>
            </p:nvSpPr>
            <p:spPr>
              <a:xfrm>
                <a:off x="-137156" y="2189647"/>
                <a:ext cx="4146622" cy="129528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dirty="0">
                    <a:solidFill>
                      <a:prstClr val="black"/>
                    </a:solidFill>
                    <a:latin typeface="Arial"/>
                  </a:rPr>
                  <a:t>Transparency &amp; Reproducibility Requirements</a:t>
                </a:r>
              </a:p>
            </p:txBody>
          </p:sp>
          <p:sp>
            <p:nvSpPr>
              <p:cNvPr id="10" name="TextBox 9">
                <a:extLst>
                  <a:ext uri="{FF2B5EF4-FFF2-40B4-BE49-F238E27FC236}">
                    <a16:creationId xmlns:a16="http://schemas.microsoft.com/office/drawing/2014/main" id="{9FD21479-CA6E-C14D-906E-8105E19B9C7B}"/>
                  </a:ext>
                </a:extLst>
              </p:cNvPr>
              <p:cNvSpPr txBox="1"/>
              <p:nvPr/>
            </p:nvSpPr>
            <p:spPr>
              <a:xfrm>
                <a:off x="4239340" y="2171467"/>
                <a:ext cx="3798734" cy="116575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1600" dirty="0">
                    <a:solidFill>
                      <a:prstClr val="black"/>
                    </a:solidFill>
                    <a:latin typeface="Arial"/>
                  </a:rPr>
                  <a:t>Productivity &amp; Sustainability </a:t>
                </a:r>
                <a:br>
                  <a:rPr lang="en-US" sz="1600" dirty="0">
                    <a:solidFill>
                      <a:prstClr val="black"/>
                    </a:solidFill>
                    <a:latin typeface="Arial"/>
                  </a:rPr>
                </a:br>
                <a:r>
                  <a:rPr lang="en-US" sz="1600" dirty="0">
                    <a:solidFill>
                      <a:prstClr val="black"/>
                    </a:solidFill>
                    <a:latin typeface="Arial"/>
                  </a:rPr>
                  <a:t>Investments</a:t>
                </a:r>
              </a:p>
            </p:txBody>
          </p:sp>
          <p:sp>
            <p:nvSpPr>
              <p:cNvPr id="11" name="U-Turn Arrow 10">
                <a:extLst>
                  <a:ext uri="{FF2B5EF4-FFF2-40B4-BE49-F238E27FC236}">
                    <a16:creationId xmlns:a16="http://schemas.microsoft.com/office/drawing/2014/main" id="{2C491B3C-F320-3440-9979-4C5A287DD54E}"/>
                  </a:ext>
                </a:extLst>
              </p:cNvPr>
              <p:cNvSpPr/>
              <p:nvPr/>
            </p:nvSpPr>
            <p:spPr>
              <a:xfrm>
                <a:off x="1979712" y="1484784"/>
                <a:ext cx="3960440" cy="658859"/>
              </a:xfrm>
              <a:prstGeom prst="uturnArrow">
                <a:avLst>
                  <a:gd name="adj1" fmla="val 25000"/>
                  <a:gd name="adj2" fmla="val 25000"/>
                  <a:gd name="adj3" fmla="val 26485"/>
                  <a:gd name="adj4" fmla="val 43750"/>
                  <a:gd name="adj5" fmla="val 10000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sp>
            <p:nvSpPr>
              <p:cNvPr id="12" name="U-Turn Arrow 11">
                <a:extLst>
                  <a:ext uri="{FF2B5EF4-FFF2-40B4-BE49-F238E27FC236}">
                    <a16:creationId xmlns:a16="http://schemas.microsoft.com/office/drawing/2014/main" id="{2FF8331C-0630-674F-B639-447A7E0CF58F}"/>
                  </a:ext>
                </a:extLst>
              </p:cNvPr>
              <p:cNvSpPr/>
              <p:nvPr/>
            </p:nvSpPr>
            <p:spPr>
              <a:xfrm flipH="1" flipV="1">
                <a:off x="1859372" y="3484930"/>
                <a:ext cx="4080780" cy="729089"/>
              </a:xfrm>
              <a:prstGeom prst="uturnArrow">
                <a:avLst>
                  <a:gd name="adj1" fmla="val 25000"/>
                  <a:gd name="adj2" fmla="val 25000"/>
                  <a:gd name="adj3" fmla="val 25000"/>
                  <a:gd name="adj4" fmla="val 43750"/>
                  <a:gd name="adj5" fmla="val 9994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grpSp>
        <p:sp>
          <p:nvSpPr>
            <p:cNvPr id="7" name="TextBox 6">
              <a:extLst>
                <a:ext uri="{FF2B5EF4-FFF2-40B4-BE49-F238E27FC236}">
                  <a16:creationId xmlns:a16="http://schemas.microsoft.com/office/drawing/2014/main" id="{B6FEE048-DE35-BB4B-8080-94706CCABF73}"/>
                </a:ext>
              </a:extLst>
            </p:cNvPr>
            <p:cNvSpPr txBox="1"/>
            <p:nvPr/>
          </p:nvSpPr>
          <p:spPr>
            <a:xfrm>
              <a:off x="5194312" y="1338521"/>
              <a:ext cx="1771238" cy="6174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dirty="0">
                  <a:solidFill>
                    <a:prstClr val="black"/>
                  </a:solidFill>
                  <a:latin typeface="Arial"/>
                </a:rPr>
                <a:t>Demand</a:t>
              </a:r>
            </a:p>
          </p:txBody>
        </p:sp>
        <p:sp>
          <p:nvSpPr>
            <p:cNvPr id="8" name="TextBox 7">
              <a:extLst>
                <a:ext uri="{FF2B5EF4-FFF2-40B4-BE49-F238E27FC236}">
                  <a16:creationId xmlns:a16="http://schemas.microsoft.com/office/drawing/2014/main" id="{AC6366E1-EFFB-7742-BCF0-C0631CFECC7A}"/>
                </a:ext>
              </a:extLst>
            </p:cNvPr>
            <p:cNvSpPr txBox="1"/>
            <p:nvPr/>
          </p:nvSpPr>
          <p:spPr>
            <a:xfrm>
              <a:off x="5194312" y="4392139"/>
              <a:ext cx="1224136" cy="5660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1600" dirty="0">
                  <a:solidFill>
                    <a:prstClr val="black"/>
                  </a:solidFill>
                  <a:latin typeface="Arial"/>
                </a:rPr>
                <a:t>Enable</a:t>
              </a:r>
            </a:p>
          </p:txBody>
        </p:sp>
      </p:grpSp>
    </p:spTree>
    <p:extLst>
      <p:ext uri="{BB962C8B-B14F-4D97-AF65-F5344CB8AC3E}">
        <p14:creationId xmlns:p14="http://schemas.microsoft.com/office/powerpoint/2010/main" val="1757848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8855-A57F-4215-A768-115A3708E346}"/>
              </a:ext>
            </a:extLst>
          </p:cNvPr>
          <p:cNvSpPr>
            <a:spLocks noGrp="1"/>
          </p:cNvSpPr>
          <p:nvPr>
            <p:ph type="title"/>
          </p:nvPr>
        </p:nvSpPr>
        <p:spPr/>
        <p:txBody>
          <a:bodyPr/>
          <a:lstStyle/>
          <a:p>
            <a:r>
              <a:rPr lang="en-US" dirty="0"/>
              <a:t>Additional Motivation – Testing Practices</a:t>
            </a:r>
          </a:p>
        </p:txBody>
      </p:sp>
      <p:sp>
        <p:nvSpPr>
          <p:cNvPr id="3" name="Content Placeholder 2">
            <a:extLst>
              <a:ext uri="{FF2B5EF4-FFF2-40B4-BE49-F238E27FC236}">
                <a16:creationId xmlns:a16="http://schemas.microsoft.com/office/drawing/2014/main" id="{14DD3804-D1BC-40B2-8D0D-D96BD5828410}"/>
              </a:ext>
            </a:extLst>
          </p:cNvPr>
          <p:cNvSpPr>
            <a:spLocks noGrp="1"/>
          </p:cNvSpPr>
          <p:nvPr>
            <p:ph idx="1"/>
          </p:nvPr>
        </p:nvSpPr>
        <p:spPr>
          <a:xfrm>
            <a:off x="223370" y="1596718"/>
            <a:ext cx="9543698" cy="4456839"/>
          </a:xfrm>
        </p:spPr>
        <p:txBody>
          <a:bodyPr/>
          <a:lstStyle/>
          <a:p>
            <a:r>
              <a:rPr lang="en-US" sz="2800" dirty="0"/>
              <a:t>Supercomputer Cycles are Scarce Resources</a:t>
            </a:r>
          </a:p>
          <a:p>
            <a:pPr lvl="1"/>
            <a:r>
              <a:rPr lang="en-US" sz="2400" dirty="0"/>
              <a:t>Goal = capture QA details during science runs</a:t>
            </a:r>
          </a:p>
          <a:p>
            <a:r>
              <a:rPr lang="en-US" sz="2800" dirty="0"/>
              <a:t>Many people need to have confidence</a:t>
            </a:r>
          </a:p>
          <a:p>
            <a:pPr marL="0" indent="0">
              <a:spcBef>
                <a:spcPts val="0"/>
              </a:spcBef>
              <a:buNone/>
            </a:pPr>
            <a:r>
              <a:rPr lang="en-US" sz="2800" dirty="0"/>
              <a:t>   in your results:</a:t>
            </a:r>
          </a:p>
          <a:p>
            <a:pPr lvl="1">
              <a:spcBef>
                <a:spcPts val="200"/>
              </a:spcBef>
            </a:pPr>
            <a:r>
              <a:rPr lang="en-US" sz="2400" dirty="0"/>
              <a:t>You</a:t>
            </a:r>
          </a:p>
          <a:p>
            <a:pPr lvl="1">
              <a:spcBef>
                <a:spcPts val="200"/>
              </a:spcBef>
            </a:pPr>
            <a:r>
              <a:rPr lang="en-US" sz="2400" dirty="0"/>
              <a:t>Your project lead or boss</a:t>
            </a:r>
          </a:p>
          <a:p>
            <a:pPr lvl="1">
              <a:spcBef>
                <a:spcPts val="200"/>
              </a:spcBef>
            </a:pPr>
            <a:r>
              <a:rPr lang="en-US" sz="2400" dirty="0"/>
              <a:t>Your sponsor</a:t>
            </a:r>
          </a:p>
          <a:p>
            <a:pPr lvl="1">
              <a:spcBef>
                <a:spcPts val="200"/>
              </a:spcBef>
            </a:pPr>
            <a:r>
              <a:rPr lang="en-US" sz="2400" dirty="0"/>
              <a:t>Your reviewers or referees</a:t>
            </a:r>
          </a:p>
          <a:p>
            <a:pPr lvl="1">
              <a:spcBef>
                <a:spcPts val="200"/>
              </a:spcBef>
            </a:pPr>
            <a:r>
              <a:rPr lang="en-US" sz="2400" dirty="0"/>
              <a:t>Your readers</a:t>
            </a:r>
          </a:p>
          <a:p>
            <a:r>
              <a:rPr lang="en-US" sz="2800" dirty="0"/>
              <a:t>Testing helps build credibility </a:t>
            </a:r>
            <a:r>
              <a:rPr lang="en-US" sz="2800" i="1" dirty="0"/>
              <a:t>without</a:t>
            </a:r>
            <a:r>
              <a:rPr lang="en-US" sz="2800" dirty="0"/>
              <a:t> repeating runs.</a:t>
            </a:r>
          </a:p>
        </p:txBody>
      </p:sp>
      <p:pic>
        <p:nvPicPr>
          <p:cNvPr id="4" name="Picture 4" descr="Image result for olcf frontier images">
            <a:extLst>
              <a:ext uri="{FF2B5EF4-FFF2-40B4-BE49-F238E27FC236}">
                <a16:creationId xmlns:a16="http://schemas.microsoft.com/office/drawing/2014/main" id="{99122304-45CB-4B98-BF7B-424A418D26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0783" y="544297"/>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246831D-1821-B341-A5F6-08DB7D69F54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738" b="89888" l="3789" r="94737">
                        <a14:foregroundMark x1="92211" y1="45693" x2="92211" y2="45693"/>
                        <a14:foregroundMark x1="93053" y1="57303" x2="93053" y2="57303"/>
                        <a14:foregroundMark x1="94737" y1="46067" x2="94737" y2="46067"/>
                        <a14:foregroundMark x1="8632" y1="41948" x2="8632" y2="41948"/>
                        <a14:foregroundMark x1="3789" y1="45318" x2="3789" y2="45318"/>
                        <a14:backgroundMark x1="1053" y1="26966" x2="1053" y2="26966"/>
                      </a14:backgroundRemoval>
                    </a14:imgEffect>
                  </a14:imgLayer>
                </a14:imgProps>
              </a:ext>
            </a:extLst>
          </a:blip>
          <a:stretch>
            <a:fillRect/>
          </a:stretch>
        </p:blipFill>
        <p:spPr>
          <a:xfrm>
            <a:off x="8295114" y="2087803"/>
            <a:ext cx="3893711" cy="2187478"/>
          </a:xfrm>
          <a:prstGeom prst="rect">
            <a:avLst/>
          </a:prstGeom>
          <a:ln w="25400" cap="sq">
            <a:noFill/>
            <a:prstDash val="solid"/>
            <a:miter lim="800000"/>
          </a:ln>
          <a:effectLst/>
        </p:spPr>
      </p:pic>
      <p:pic>
        <p:nvPicPr>
          <p:cNvPr id="8" name="Google Shape;533;p12">
            <a:extLst>
              <a:ext uri="{FF2B5EF4-FFF2-40B4-BE49-F238E27FC236}">
                <a16:creationId xmlns:a16="http://schemas.microsoft.com/office/drawing/2014/main" id="{2B4AEA49-ED44-C44E-A328-743CC74885E4}"/>
              </a:ext>
            </a:extLst>
          </p:cNvPr>
          <p:cNvPicPr preferRelativeResize="0"/>
          <p:nvPr/>
        </p:nvPicPr>
        <p:blipFill rotWithShape="1">
          <a:blip r:embed="rId6">
            <a:alphaModFix/>
            <a:extLst>
              <a:ext uri="{BEBA8EAE-BF5A-486C-A8C5-ECC9F3942E4B}">
                <a14:imgProps xmlns:a14="http://schemas.microsoft.com/office/drawing/2010/main">
                  <a14:imgLayer r:embed="rId7">
                    <a14:imgEffect>
                      <a14:backgroundRemoval t="297" b="98665" l="4092" r="91162">
                        <a14:foregroundMark x1="20458" y1="5490" x2="20458" y2="5490"/>
                        <a14:foregroundMark x1="14566" y1="4599" x2="14566" y2="4599"/>
                        <a14:foregroundMark x1="80360" y1="3561" x2="80360" y2="3561"/>
                        <a14:foregroundMark x1="79869" y1="4154" x2="79869" y2="4154"/>
                        <a14:foregroundMark x1="82488" y1="4154" x2="25696" y2="2671"/>
                        <a14:foregroundMark x1="25696" y1="2671" x2="11293" y2="297"/>
                        <a14:foregroundMark x1="86907" y1="12315" x2="81997" y2="17211"/>
                        <a14:foregroundMark x1="87398" y1="13353" x2="90016" y2="15727"/>
                        <a14:foregroundMark x1="53355" y1="52522" x2="57610" y2="75816"/>
                        <a14:foregroundMark x1="57610" y1="75816" x2="56628" y2="51039"/>
                        <a14:foregroundMark x1="56628" y1="51039" x2="72340" y2="70772"/>
                        <a14:foregroundMark x1="72340" y1="70772" x2="74304" y2="42582"/>
                        <a14:foregroundMark x1="74304" y1="42582" x2="76105" y2="71365"/>
                        <a14:foregroundMark x1="65794" y1="48516" x2="73322" y2="41395"/>
                        <a14:foregroundMark x1="71686" y1="99852" x2="53355" y2="85163"/>
                        <a14:foregroundMark x1="53355" y1="85163" x2="45336" y2="98813"/>
                        <a14:foregroundMark x1="7740" y1="4424" x2="8020" y2="1632"/>
                        <a14:foregroundMark x1="7369" y1="8123" x2="7726" y2="4567"/>
                        <a14:foregroundMark x1="7038" y1="11424" x2="7222" y2="9589"/>
                        <a14:foregroundMark x1="4868" y1="6083" x2="5401" y2="3116"/>
                        <a14:foregroundMark x1="4601" y1="7567" x2="4868" y2="6083"/>
                        <a14:foregroundMark x1="4255" y1="9496" x2="4601" y2="7567"/>
                        <a14:foregroundMark x1="91162" y1="12760" x2="82488" y2="16617"/>
                        <a14:foregroundMark x1="91162" y1="12760" x2="90671" y2="742"/>
                        <a14:foregroundMark x1="4910" y1="12760" x2="4255" y2="6528"/>
                        <a14:backgroundMark x1="3273" y1="6083" x2="3273" y2="6083"/>
                        <a14:backgroundMark x1="3405" y1="4180" x2="5401" y2="3116"/>
                        <a14:backgroundMark x1="2619" y1="4599" x2="3393" y2="4186"/>
                        <a14:backgroundMark x1="5326" y1="10853" x2="7038" y2="9941"/>
                        <a14:backgroundMark x1="4255" y1="11424" x2="4399" y2="11347"/>
                        <a14:backgroundMark x1="4255" y1="7567" x2="4255" y2="7567"/>
                        <a14:backgroundMark x1="5892" y1="7567" x2="6547" y2="6973"/>
                      </a14:backgroundRemoval>
                    </a14:imgEffect>
                  </a14:imgLayer>
                </a14:imgProps>
              </a:ext>
            </a:extLst>
          </a:blip>
          <a:srcRect/>
          <a:stretch/>
        </p:blipFill>
        <p:spPr>
          <a:xfrm>
            <a:off x="10132828" y="4029739"/>
            <a:ext cx="1832627" cy="2023819"/>
          </a:xfrm>
          <a:prstGeom prst="rect">
            <a:avLst/>
          </a:prstGeom>
          <a:noFill/>
          <a:ln>
            <a:noFill/>
          </a:ln>
        </p:spPr>
      </p:pic>
    </p:spTree>
    <p:extLst>
      <p:ext uri="{BB962C8B-B14F-4D97-AF65-F5344CB8AC3E}">
        <p14:creationId xmlns:p14="http://schemas.microsoft.com/office/powerpoint/2010/main" val="2672078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38994" cy="914400"/>
          </a:xfrm>
        </p:spPr>
        <p:txBody>
          <a:bodyPr/>
          <a:lstStyle/>
          <a:p>
            <a:r>
              <a:rPr lang="en-US" dirty="0"/>
              <a:t>Strategies for Improving Reproducibility</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84071" y="1219775"/>
            <a:ext cx="11369809" cy="5001465"/>
          </a:xfrm>
        </p:spPr>
        <p:txBody>
          <a:bodyPr/>
          <a:lstStyle/>
          <a:p>
            <a:r>
              <a:rPr lang="en-US" b="1" dirty="0"/>
              <a:t>Solid versioning practices are fundamental to reproducibility</a:t>
            </a:r>
          </a:p>
          <a:p>
            <a:pPr lvl="1"/>
            <a:r>
              <a:rPr lang="en-US" dirty="0"/>
              <a:t>Source code, dependencies, copy through to outputs</a:t>
            </a:r>
          </a:p>
          <a:p>
            <a:r>
              <a:rPr lang="en-US" b="1" dirty="0"/>
              <a:t>Build in quality from the start</a:t>
            </a:r>
          </a:p>
          <a:p>
            <a:pPr lvl="1"/>
            <a:r>
              <a:rPr lang="en-US" dirty="0"/>
              <a:t>Expectation for documentation and level of testing (write in-sync with code).</a:t>
            </a:r>
          </a:p>
          <a:p>
            <a:pPr lvl="1"/>
            <a:r>
              <a:rPr lang="en-US" dirty="0"/>
              <a:t>Increasing expectations as code becomes more "public"</a:t>
            </a:r>
          </a:p>
          <a:p>
            <a:pPr lvl="1"/>
            <a:r>
              <a:rPr lang="en-US" dirty="0"/>
              <a:t>Peer review / team productivity tracking meetings</a:t>
            </a:r>
          </a:p>
          <a:p>
            <a:r>
              <a:rPr lang="en-US" dirty="0"/>
              <a:t>Watch Out for Numerical Artifacts</a:t>
            </a:r>
          </a:p>
          <a:p>
            <a:pPr lvl="1"/>
            <a:r>
              <a:rPr lang="en-US" dirty="0"/>
              <a:t>Integer overflows, floating point underflows, numerical algorithm stability</a:t>
            </a:r>
          </a:p>
          <a:p>
            <a:r>
              <a:rPr lang="en-US" dirty="0"/>
              <a:t>Plan Ahead for Experimental Campaign Progression</a:t>
            </a:r>
          </a:p>
          <a:p>
            <a:pPr lvl="1"/>
            <a:r>
              <a:rPr lang="en-US" dirty="0"/>
              <a:t>How do scaling tests &amp; intermediate outputs relate to code features?</a:t>
            </a:r>
          </a:p>
          <a:p>
            <a:pPr lvl="1"/>
            <a:r>
              <a:rPr lang="en-US" dirty="0"/>
              <a:t>What in-run correctness checks exist?</a:t>
            </a:r>
          </a:p>
          <a:p>
            <a:pPr lvl="1"/>
            <a:r>
              <a:rPr lang="en-US" dirty="0"/>
              <a:t>What if a patch needs to be applied during a campaign?</a:t>
            </a:r>
          </a:p>
          <a:p>
            <a:endParaRPr lang="en-US" dirty="0"/>
          </a:p>
          <a:p>
            <a:endParaRPr lang="en-US" dirty="0"/>
          </a:p>
        </p:txBody>
      </p:sp>
    </p:spTree>
    <p:extLst>
      <p:ext uri="{BB962C8B-B14F-4D97-AF65-F5344CB8AC3E}">
        <p14:creationId xmlns:p14="http://schemas.microsoft.com/office/powerpoint/2010/main" val="993821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Testing Strategies for Improving Reproducibility</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sz="half" idx="2"/>
          </p:nvPr>
        </p:nvSpPr>
        <p:spPr>
          <a:xfrm>
            <a:off x="457200" y="1114436"/>
            <a:ext cx="5588582" cy="3373229"/>
          </a:xfrm>
          <a:ln>
            <a:noFill/>
          </a:ln>
        </p:spPr>
        <p:txBody>
          <a:bodyPr/>
          <a:lstStyle/>
          <a:p>
            <a:r>
              <a:rPr lang="en-US" sz="2000" b="1" dirty="0">
                <a:solidFill>
                  <a:schemeClr val="tx2"/>
                </a:solidFill>
              </a:rPr>
              <a:t>Testing, testing, and more testing!</a:t>
            </a:r>
          </a:p>
          <a:p>
            <a:r>
              <a:rPr lang="en-US" sz="2000" dirty="0"/>
              <a:t>Add “regression tests”</a:t>
            </a:r>
          </a:p>
          <a:p>
            <a:pPr lvl="1">
              <a:spcBef>
                <a:spcPts val="200"/>
              </a:spcBef>
            </a:pPr>
            <a:r>
              <a:rPr lang="en-US" sz="1800" dirty="0"/>
              <a:t>If you fix a bug, add a test to make sure that bug doesn’t creep back in</a:t>
            </a:r>
          </a:p>
          <a:p>
            <a:r>
              <a:rPr lang="en-US" sz="2000" dirty="0"/>
              <a:t>Add more tests</a:t>
            </a:r>
          </a:p>
          <a:p>
            <a:pPr lvl="1">
              <a:spcBef>
                <a:spcPts val="200"/>
              </a:spcBef>
            </a:pPr>
            <a:r>
              <a:rPr lang="en-US" sz="1800" dirty="0"/>
              <a:t>Be creative</a:t>
            </a:r>
          </a:p>
          <a:p>
            <a:pPr lvl="1">
              <a:spcBef>
                <a:spcPts val="200"/>
              </a:spcBef>
            </a:pPr>
            <a:r>
              <a:rPr lang="en-US" sz="1800" dirty="0"/>
              <a:t>Think about common cases, then corner cases</a:t>
            </a:r>
          </a:p>
          <a:p>
            <a:pPr lvl="1">
              <a:spcBef>
                <a:spcPts val="200"/>
              </a:spcBef>
            </a:pPr>
            <a:r>
              <a:rPr lang="en-US" sz="1800" dirty="0"/>
              <a:t>Think about misuse (unintentional or intentional)</a:t>
            </a:r>
          </a:p>
          <a:p>
            <a:pPr lvl="1">
              <a:spcBef>
                <a:spcPts val="200"/>
              </a:spcBef>
            </a:pPr>
            <a:r>
              <a:rPr lang="en-US" sz="1800" dirty="0"/>
              <a:t>Think about synthetic tests with synthetic data</a:t>
            </a:r>
          </a:p>
          <a:p>
            <a:pPr lvl="1">
              <a:spcBef>
                <a:spcPts val="200"/>
              </a:spcBef>
            </a:pPr>
            <a:r>
              <a:rPr lang="en-US" sz="1800" dirty="0"/>
              <a:t>Think about low-cost tests that can be “always on” (even if they’re not so stringent)</a:t>
            </a:r>
          </a:p>
          <a:p>
            <a:pPr lvl="1">
              <a:spcBef>
                <a:spcPts val="200"/>
              </a:spcBef>
            </a:pPr>
            <a:r>
              <a:rPr lang="en-US" sz="1800" dirty="0"/>
              <a:t>Can you detect silent data corruption?</a:t>
            </a:r>
          </a:p>
          <a:p>
            <a:pPr lvl="1">
              <a:spcBef>
                <a:spcPts val="200"/>
              </a:spcBef>
            </a:pPr>
            <a:endParaRPr lang="en-US" sz="800" dirty="0"/>
          </a:p>
          <a:p>
            <a:pPr>
              <a:spcBef>
                <a:spcPts val="200"/>
              </a:spcBef>
            </a:pPr>
            <a:r>
              <a:rPr lang="en-US" dirty="0"/>
              <a:t>Physics / Math Based Strategies</a:t>
            </a:r>
          </a:p>
          <a:p>
            <a:pPr lvl="1">
              <a:spcBef>
                <a:spcPts val="200"/>
              </a:spcBef>
            </a:pPr>
            <a:r>
              <a:rPr lang="en-US" dirty="0"/>
              <a:t>Conserved quantities, symmetries, synthetic operators</a:t>
            </a:r>
          </a:p>
          <a:p>
            <a:pPr lvl="1">
              <a:spcBef>
                <a:spcPts val="200"/>
              </a:spcBef>
            </a:pPr>
            <a:endParaRPr lang="en-US" sz="800" dirty="0"/>
          </a:p>
          <a:p>
            <a:pPr>
              <a:spcBef>
                <a:spcPts val="200"/>
              </a:spcBef>
            </a:pPr>
            <a:r>
              <a:rPr lang="en-US" dirty="0"/>
              <a:t>Design by Contract</a:t>
            </a:r>
          </a:p>
          <a:p>
            <a:pPr lvl="1">
              <a:spcBef>
                <a:spcPts val="200"/>
              </a:spcBef>
            </a:pPr>
            <a:r>
              <a:rPr lang="en-US" dirty="0"/>
              <a:t>Input / Output specifications, program invariants</a:t>
            </a:r>
          </a:p>
        </p:txBody>
      </p:sp>
      <p:sp>
        <p:nvSpPr>
          <p:cNvPr id="6" name="Content Placeholder 5">
            <a:extLst>
              <a:ext uri="{FF2B5EF4-FFF2-40B4-BE49-F238E27FC236}">
                <a16:creationId xmlns:a16="http://schemas.microsoft.com/office/drawing/2014/main" id="{A6E0D8FD-9F37-4AB6-A176-A8A84426CC7A}"/>
              </a:ext>
            </a:extLst>
          </p:cNvPr>
          <p:cNvSpPr>
            <a:spLocks noGrp="1"/>
          </p:cNvSpPr>
          <p:nvPr>
            <p:ph sz="quarter" idx="4"/>
          </p:nvPr>
        </p:nvSpPr>
        <p:spPr>
          <a:xfrm>
            <a:off x="6218914" y="1114436"/>
            <a:ext cx="5531934" cy="3373229"/>
          </a:xfrm>
          <a:ln>
            <a:noFill/>
          </a:ln>
        </p:spPr>
        <p:txBody>
          <a:bodyPr/>
          <a:lstStyle/>
          <a:p>
            <a:r>
              <a:rPr lang="en-US" sz="2000" dirty="0"/>
              <a:t>Test your third-party dependencies</a:t>
            </a:r>
          </a:p>
          <a:p>
            <a:pPr lvl="1">
              <a:spcBef>
                <a:spcPts val="200"/>
              </a:spcBef>
            </a:pPr>
            <a:r>
              <a:rPr lang="en-US" dirty="0"/>
              <a:t>Are your tools doing what you think they’re doing?</a:t>
            </a:r>
          </a:p>
          <a:p>
            <a:pPr lvl="1">
              <a:spcBef>
                <a:spcPts val="200"/>
              </a:spcBef>
            </a:pPr>
            <a:r>
              <a:rPr lang="en-US" dirty="0"/>
              <a:t>What if you’re using a new version?</a:t>
            </a:r>
          </a:p>
          <a:p>
            <a:pPr lvl="1">
              <a:spcBef>
                <a:spcPts val="200"/>
              </a:spcBef>
            </a:pPr>
            <a:r>
              <a:rPr lang="en-US" dirty="0"/>
              <a:t>How do you decide if it is okay to upgrade to a new version?</a:t>
            </a:r>
          </a:p>
          <a:p>
            <a:r>
              <a:rPr lang="en-US" sz="2000" dirty="0"/>
              <a:t>Test your tests!</a:t>
            </a:r>
          </a:p>
          <a:p>
            <a:pPr lvl="1">
              <a:spcBef>
                <a:spcPts val="200"/>
              </a:spcBef>
            </a:pPr>
            <a:r>
              <a:rPr lang="en-US" sz="1800" dirty="0"/>
              <a:t>Make sure tests fail when they’re supposed to!</a:t>
            </a:r>
          </a:p>
          <a:p>
            <a:r>
              <a:rPr lang="en-US" sz="2000" dirty="0"/>
              <a:t>Thoroughly verify the code</a:t>
            </a:r>
          </a:p>
          <a:p>
            <a:pPr lvl="1">
              <a:spcBef>
                <a:spcPts val="200"/>
              </a:spcBef>
            </a:pPr>
            <a:r>
              <a:rPr lang="en-US" sz="1800" dirty="0"/>
              <a:t>Does the code do what you intended it to do?</a:t>
            </a:r>
          </a:p>
          <a:p>
            <a:pPr lvl="1">
              <a:spcBef>
                <a:spcPts val="200"/>
              </a:spcBef>
            </a:pPr>
            <a:r>
              <a:rPr lang="en-US" sz="1800" dirty="0"/>
              <a:t>On all relevant platforms (compilers, hardware, etc.)</a:t>
            </a:r>
          </a:p>
          <a:p>
            <a:r>
              <a:rPr lang="en-US" sz="2000" dirty="0"/>
              <a:t>Test regularly</a:t>
            </a:r>
          </a:p>
          <a:p>
            <a:pPr lvl="1">
              <a:spcBef>
                <a:spcPts val="200"/>
              </a:spcBef>
            </a:pPr>
            <a:r>
              <a:rPr lang="en-US" sz="1800" dirty="0"/>
              <a:t>To identify and document where changes to the underlying </a:t>
            </a:r>
            <a:br>
              <a:rPr lang="en-US" sz="1800" dirty="0"/>
            </a:br>
            <a:r>
              <a:rPr lang="en-US" sz="1800" dirty="0"/>
              <a:t>platform change code behavior/results</a:t>
            </a:r>
          </a:p>
        </p:txBody>
      </p:sp>
    </p:spTree>
    <p:extLst>
      <p:ext uri="{BB962C8B-B14F-4D97-AF65-F5344CB8AC3E}">
        <p14:creationId xmlns:p14="http://schemas.microsoft.com/office/powerpoint/2010/main" val="2253672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Gregory R. Watson and David M. </a:t>
            </a:r>
            <a:r>
              <a:rPr lang="en-US" sz="1600" b="1"/>
              <a:t>Rogers, </a:t>
            </a:r>
            <a:r>
              <a:rPr lang="en-US" sz="1600" b="1" dirty="0"/>
              <a:t>Developing a Testing and Continuous Integration Strategy for your Team tutorial, in Exascale Computing Project Annual Meeting, online, 2022. DOI: </a:t>
            </a:r>
            <a:r>
              <a:rPr lang="en-US" sz="1600" b="1" dirty="0">
                <a:hlinkClick r:id="rId4"/>
              </a:rPr>
              <a:t>10.6084/m9.figshare.19608927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149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903D65-8FB0-400B-839C-D6202AD9B225}"/>
              </a:ext>
            </a:extLst>
          </p:cNvPr>
          <p:cNvSpPr>
            <a:spLocks noGrp="1"/>
          </p:cNvSpPr>
          <p:nvPr>
            <p:ph type="title"/>
          </p:nvPr>
        </p:nvSpPr>
        <p:spPr>
          <a:xfrm>
            <a:off x="365760" y="411480"/>
            <a:ext cx="11372473" cy="914400"/>
          </a:xfrm>
        </p:spPr>
        <p:txBody>
          <a:bodyPr/>
          <a:lstStyle/>
          <a:p>
            <a:r>
              <a:rPr lang="en-US" dirty="0"/>
              <a:t>Takeaways</a:t>
            </a:r>
          </a:p>
        </p:txBody>
      </p:sp>
      <p:sp>
        <p:nvSpPr>
          <p:cNvPr id="4" name="Content Placeholder 3">
            <a:extLst>
              <a:ext uri="{FF2B5EF4-FFF2-40B4-BE49-F238E27FC236}">
                <a16:creationId xmlns:a16="http://schemas.microsoft.com/office/drawing/2014/main" id="{06B62A54-66D8-47E6-BEFA-291A99FA5358}"/>
              </a:ext>
            </a:extLst>
          </p:cNvPr>
          <p:cNvSpPr>
            <a:spLocks noGrp="1"/>
          </p:cNvSpPr>
          <p:nvPr>
            <p:ph idx="1"/>
          </p:nvPr>
        </p:nvSpPr>
        <p:spPr>
          <a:xfrm>
            <a:off x="365760" y="1737360"/>
            <a:ext cx="11369809" cy="4047778"/>
          </a:xfrm>
        </p:spPr>
        <p:txBody>
          <a:bodyPr/>
          <a:lstStyle/>
          <a:p>
            <a:r>
              <a:rPr lang="en-US" dirty="0"/>
              <a:t>Context: understand testing needs and costs</a:t>
            </a:r>
          </a:p>
          <a:p>
            <a:r>
              <a:rPr lang="en-US" dirty="0"/>
              <a:t>Devise tests to enable quick pinpointing of errors through reasoning about their behavior</a:t>
            </a:r>
          </a:p>
          <a:p>
            <a:r>
              <a:rPr lang="en-US" dirty="0"/>
              <a:t>test at various granularities – bottom-up (UNIT/verification) through top-down (integration/validation)</a:t>
            </a:r>
          </a:p>
          <a:p>
            <a:r>
              <a:rPr lang="en-US" dirty="0"/>
              <a:t>Tests at various complexities – CI vs. regression</a:t>
            </a:r>
          </a:p>
          <a:p>
            <a:r>
              <a:rPr lang="en-US" dirty="0"/>
              <a:t>Maintain a holistic validation strategy: think globally, act locally</a:t>
            </a:r>
          </a:p>
          <a:p>
            <a:pPr marL="0" indent="0">
              <a:buNone/>
            </a:pPr>
            <a:r>
              <a:rPr lang="en-US" dirty="0"/>
              <a:t>…….Questions ?</a:t>
            </a:r>
          </a:p>
        </p:txBody>
      </p:sp>
    </p:spTree>
    <p:extLst>
      <p:ext uri="{BB962C8B-B14F-4D97-AF65-F5344CB8AC3E}">
        <p14:creationId xmlns:p14="http://schemas.microsoft.com/office/powerpoint/2010/main" val="378344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a:t>
            </a:r>
          </a:p>
        </p:txBody>
      </p:sp>
      <p:sp>
        <p:nvSpPr>
          <p:cNvPr id="21" name="Content Placeholder 4"/>
          <p:cNvSpPr>
            <a:spLocks noGrp="1"/>
          </p:cNvSpPr>
          <p:nvPr>
            <p:ph sz="quarter" idx="1"/>
          </p:nvPr>
        </p:nvSpPr>
        <p:spPr>
          <a:xfrm>
            <a:off x="880642" y="1012372"/>
            <a:ext cx="10357629" cy="4916480"/>
          </a:xfrm>
        </p:spPr>
        <p:txBody>
          <a:bodyPr numCol="2">
            <a:normAutofit/>
          </a:bodyPr>
          <a:lstStyle/>
          <a:p>
            <a:r>
              <a:rPr lang="en-US" dirty="0"/>
              <a:t>Two “levels”</a:t>
            </a:r>
          </a:p>
          <a:p>
            <a:pPr lvl="1"/>
            <a:r>
              <a:rPr lang="en-US" dirty="0"/>
              <a:t>Automated / scheduled testing </a:t>
            </a:r>
          </a:p>
          <a:p>
            <a:pPr lvl="2"/>
            <a:r>
              <a:rPr lang="en-US" dirty="0"/>
              <a:t>May be long running</a:t>
            </a:r>
          </a:p>
          <a:p>
            <a:pPr lvl="2"/>
            <a:r>
              <a:rPr lang="en-US" dirty="0"/>
              <a:t>Provide comprehensive coverage</a:t>
            </a:r>
          </a:p>
          <a:p>
            <a:pPr lvl="1"/>
            <a:r>
              <a:rPr lang="en-US" dirty="0"/>
              <a:t>Continuous integration</a:t>
            </a:r>
          </a:p>
          <a:p>
            <a:pPr lvl="2"/>
            <a:r>
              <a:rPr lang="en-US" dirty="0"/>
              <a:t>Quick diagnosis of error</a:t>
            </a:r>
          </a:p>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3"/>
              </a:rPr>
              <a:t>https://ideas-productivity.org/resources/howtos/</a:t>
            </a:r>
            <a:endParaRPr lang="en-US" dirty="0"/>
          </a:p>
        </p:txBody>
      </p:sp>
    </p:spTree>
    <p:extLst>
      <p:ext uri="{BB962C8B-B14F-4D97-AF65-F5344CB8AC3E}">
        <p14:creationId xmlns:p14="http://schemas.microsoft.com/office/powerpoint/2010/main" val="441676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pPr lvl="1"/>
            <a:endParaRPr lang="en-US" dirty="0"/>
          </a:p>
        </p:txBody>
      </p:sp>
    </p:spTree>
    <p:extLst>
      <p:ext uri="{BB962C8B-B14F-4D97-AF65-F5344CB8AC3E}">
        <p14:creationId xmlns:p14="http://schemas.microsoft.com/office/powerpoint/2010/main" val="344573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pPr marL="346075" lvl="1" indent="0">
              <a:buNone/>
            </a:pPr>
            <a:endParaRPr lang="en-US" dirty="0"/>
          </a:p>
        </p:txBody>
      </p:sp>
      <p:grpSp>
        <p:nvGrpSpPr>
          <p:cNvPr id="13" name="Group 12">
            <a:extLst>
              <a:ext uri="{FF2B5EF4-FFF2-40B4-BE49-F238E27FC236}">
                <a16:creationId xmlns:a16="http://schemas.microsoft.com/office/drawing/2014/main" id="{7AF58521-B1AC-5E47-9164-88FD3B0E02D7}"/>
              </a:ext>
            </a:extLst>
          </p:cNvPr>
          <p:cNvGrpSpPr/>
          <p:nvPr/>
        </p:nvGrpSpPr>
        <p:grpSpPr>
          <a:xfrm>
            <a:off x="7285571" y="3429000"/>
            <a:ext cx="2079986" cy="1631092"/>
            <a:chOff x="9658247" y="3805881"/>
            <a:chExt cx="2079986" cy="1631092"/>
          </a:xfrm>
        </p:grpSpPr>
        <p:sp>
          <p:nvSpPr>
            <p:cNvPr id="14" name="Rectangle 13">
              <a:extLst>
                <a:ext uri="{FF2B5EF4-FFF2-40B4-BE49-F238E27FC236}">
                  <a16:creationId xmlns:a16="http://schemas.microsoft.com/office/drawing/2014/main" id="{EE85394E-309A-F943-BDEF-2ADC56C17863}"/>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5" name="Rectangle 14">
              <a:extLst>
                <a:ext uri="{FF2B5EF4-FFF2-40B4-BE49-F238E27FC236}">
                  <a16:creationId xmlns:a16="http://schemas.microsoft.com/office/drawing/2014/main" id="{FFCDAFAD-ACE4-AD44-901D-940B38E0544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16" name="Group 15">
            <a:extLst>
              <a:ext uri="{FF2B5EF4-FFF2-40B4-BE49-F238E27FC236}">
                <a16:creationId xmlns:a16="http://schemas.microsoft.com/office/drawing/2014/main" id="{ABDDE89E-97EF-0147-AD24-787A3428E32E}"/>
              </a:ext>
            </a:extLst>
          </p:cNvPr>
          <p:cNvGrpSpPr/>
          <p:nvPr/>
        </p:nvGrpSpPr>
        <p:grpSpPr>
          <a:xfrm>
            <a:off x="8569035" y="2372011"/>
            <a:ext cx="2079986" cy="1631092"/>
            <a:chOff x="9658247" y="3805881"/>
            <a:chExt cx="2079986" cy="1631092"/>
          </a:xfrm>
        </p:grpSpPr>
        <p:sp>
          <p:nvSpPr>
            <p:cNvPr id="17" name="Rectangle 16">
              <a:extLst>
                <a:ext uri="{FF2B5EF4-FFF2-40B4-BE49-F238E27FC236}">
                  <a16:creationId xmlns:a16="http://schemas.microsoft.com/office/drawing/2014/main" id="{50DB1FE8-633C-8B44-8FD2-CD97039954E0}"/>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8" name="Rectangle 17">
              <a:extLst>
                <a:ext uri="{FF2B5EF4-FFF2-40B4-BE49-F238E27FC236}">
                  <a16:creationId xmlns:a16="http://schemas.microsoft.com/office/drawing/2014/main" id="{42B1DC2B-676A-EE4C-B7DA-36702D7B1BAA}"/>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9" name="TextBox 18">
            <a:extLst>
              <a:ext uri="{FF2B5EF4-FFF2-40B4-BE49-F238E27FC236}">
                <a16:creationId xmlns:a16="http://schemas.microsoft.com/office/drawing/2014/main" id="{6143545E-E4DC-5A46-8FC4-5C67CE9F08FD}"/>
              </a:ext>
            </a:extLst>
          </p:cNvPr>
          <p:cNvSpPr txBox="1"/>
          <p:nvPr/>
        </p:nvSpPr>
        <p:spPr>
          <a:xfrm>
            <a:off x="9406355" y="4093808"/>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extLst>
      <p:ext uri="{BB962C8B-B14F-4D97-AF65-F5344CB8AC3E}">
        <p14:creationId xmlns:p14="http://schemas.microsoft.com/office/powerpoint/2010/main" val="2798985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r>
              <a:rPr lang="en-US" dirty="0"/>
              <a:t>Evaluate project needs:</a:t>
            </a:r>
          </a:p>
          <a:p>
            <a:pPr lvl="1"/>
            <a:r>
              <a:rPr lang="en-US" dirty="0"/>
              <a:t>Objectives: expected use of the code</a:t>
            </a:r>
          </a:p>
          <a:p>
            <a:pPr lvl="1"/>
            <a:r>
              <a:rPr lang="en-US" dirty="0"/>
              <a:t>Lifecycle stage: new or production or refactoring</a:t>
            </a:r>
          </a:p>
          <a:p>
            <a:pPr lvl="1"/>
            <a:r>
              <a:rPr lang="en-US" dirty="0"/>
              <a:t>Team: size and degree of heterogeneity</a:t>
            </a:r>
          </a:p>
          <a:p>
            <a:pPr lvl="1"/>
            <a:r>
              <a:rPr lang="en-US" dirty="0"/>
              <a:t>Lifetime: one off or ongoing production</a:t>
            </a:r>
          </a:p>
          <a:p>
            <a:pPr lvl="1"/>
            <a:r>
              <a:rPr lang="en-US" dirty="0"/>
              <a:t>Complexity: modules and their interactions</a:t>
            </a:r>
          </a:p>
          <a:p>
            <a:pPr lvl="1"/>
            <a:endParaRPr lang="en-US" dirty="0"/>
          </a:p>
        </p:txBody>
      </p:sp>
      <p:grpSp>
        <p:nvGrpSpPr>
          <p:cNvPr id="13" name="Group 12">
            <a:extLst>
              <a:ext uri="{FF2B5EF4-FFF2-40B4-BE49-F238E27FC236}">
                <a16:creationId xmlns:a16="http://schemas.microsoft.com/office/drawing/2014/main" id="{7AF58521-B1AC-5E47-9164-88FD3B0E02D7}"/>
              </a:ext>
            </a:extLst>
          </p:cNvPr>
          <p:cNvGrpSpPr/>
          <p:nvPr/>
        </p:nvGrpSpPr>
        <p:grpSpPr>
          <a:xfrm>
            <a:off x="7285571" y="3429000"/>
            <a:ext cx="2079986" cy="1631092"/>
            <a:chOff x="9658247" y="3805881"/>
            <a:chExt cx="2079986" cy="1631092"/>
          </a:xfrm>
        </p:grpSpPr>
        <p:sp>
          <p:nvSpPr>
            <p:cNvPr id="14" name="Rectangle 13">
              <a:extLst>
                <a:ext uri="{FF2B5EF4-FFF2-40B4-BE49-F238E27FC236}">
                  <a16:creationId xmlns:a16="http://schemas.microsoft.com/office/drawing/2014/main" id="{EE85394E-309A-F943-BDEF-2ADC56C17863}"/>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5" name="Rectangle 14">
              <a:extLst>
                <a:ext uri="{FF2B5EF4-FFF2-40B4-BE49-F238E27FC236}">
                  <a16:creationId xmlns:a16="http://schemas.microsoft.com/office/drawing/2014/main" id="{FFCDAFAD-ACE4-AD44-901D-940B38E0544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16" name="Group 15">
            <a:extLst>
              <a:ext uri="{FF2B5EF4-FFF2-40B4-BE49-F238E27FC236}">
                <a16:creationId xmlns:a16="http://schemas.microsoft.com/office/drawing/2014/main" id="{ABDDE89E-97EF-0147-AD24-787A3428E32E}"/>
              </a:ext>
            </a:extLst>
          </p:cNvPr>
          <p:cNvGrpSpPr/>
          <p:nvPr/>
        </p:nvGrpSpPr>
        <p:grpSpPr>
          <a:xfrm>
            <a:off x="8569035" y="2372011"/>
            <a:ext cx="2079986" cy="1631092"/>
            <a:chOff x="9658247" y="3805881"/>
            <a:chExt cx="2079986" cy="1631092"/>
          </a:xfrm>
        </p:grpSpPr>
        <p:sp>
          <p:nvSpPr>
            <p:cNvPr id="17" name="Rectangle 16">
              <a:extLst>
                <a:ext uri="{FF2B5EF4-FFF2-40B4-BE49-F238E27FC236}">
                  <a16:creationId xmlns:a16="http://schemas.microsoft.com/office/drawing/2014/main" id="{50DB1FE8-633C-8B44-8FD2-CD97039954E0}"/>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8" name="Rectangle 17">
              <a:extLst>
                <a:ext uri="{FF2B5EF4-FFF2-40B4-BE49-F238E27FC236}">
                  <a16:creationId xmlns:a16="http://schemas.microsoft.com/office/drawing/2014/main" id="{42B1DC2B-676A-EE4C-B7DA-36702D7B1BAA}"/>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9" name="TextBox 18">
            <a:extLst>
              <a:ext uri="{FF2B5EF4-FFF2-40B4-BE49-F238E27FC236}">
                <a16:creationId xmlns:a16="http://schemas.microsoft.com/office/drawing/2014/main" id="{6143545E-E4DC-5A46-8FC4-5C67CE9F08FD}"/>
              </a:ext>
            </a:extLst>
          </p:cNvPr>
          <p:cNvSpPr txBox="1"/>
          <p:nvPr/>
        </p:nvSpPr>
        <p:spPr>
          <a:xfrm>
            <a:off x="9406355" y="4093808"/>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extLst>
      <p:ext uri="{BB962C8B-B14F-4D97-AF65-F5344CB8AC3E}">
        <p14:creationId xmlns:p14="http://schemas.microsoft.com/office/powerpoint/2010/main" val="1951480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Notes: Good Testing Practices</a:t>
            </a:r>
            <a:br>
              <a:rPr lang="en-US" dirty="0"/>
            </a:br>
            <a:endParaRPr lang="en-US" dirty="0"/>
          </a:p>
        </p:txBody>
      </p:sp>
      <p:sp>
        <p:nvSpPr>
          <p:cNvPr id="5" name="Content Placeholder 4"/>
          <p:cNvSpPr>
            <a:spLocks noGrp="1"/>
          </p:cNvSpPr>
          <p:nvPr>
            <p:ph sz="quarter" idx="1"/>
          </p:nvPr>
        </p:nvSpPr>
        <p:spPr>
          <a:xfrm>
            <a:off x="368424" y="1177290"/>
            <a:ext cx="11369809" cy="4047778"/>
          </a:xfrm>
        </p:spPr>
        <p:txBody>
          <a:bodyPr/>
          <a:lstStyle/>
          <a:p>
            <a:r>
              <a:rPr lang="en-US" dirty="0"/>
              <a:t>Verify Code coverage</a:t>
            </a:r>
          </a:p>
          <a:p>
            <a:r>
              <a:rPr lang="en-US" dirty="0"/>
              <a:t>Must have consistent policy on dealing with failed tests</a:t>
            </a:r>
          </a:p>
          <a:p>
            <a:pPr lvl="1"/>
            <a:r>
              <a:rPr lang="en-US" dirty="0"/>
              <a:t>Issue tracking</a:t>
            </a:r>
          </a:p>
          <a:p>
            <a:pPr lvl="2"/>
            <a:r>
              <a:rPr lang="en-US" dirty="0"/>
              <a:t>How quickly does it need to be fixed?</a:t>
            </a:r>
          </a:p>
          <a:p>
            <a:pPr lvl="2"/>
            <a:r>
              <a:rPr lang="en-US" dirty="0"/>
              <a:t>Who is responsible for fixing it?</a:t>
            </a:r>
          </a:p>
          <a:p>
            <a:r>
              <a:rPr lang="en-US" dirty="0"/>
              <a:t>Someone should be watching the test suite</a:t>
            </a:r>
          </a:p>
          <a:p>
            <a:r>
              <a:rPr lang="en-US" dirty="0"/>
              <a:t>When refactoring or adding new features, run a regression suite before check in</a:t>
            </a:r>
          </a:p>
          <a:p>
            <a:pPr lvl="1"/>
            <a:r>
              <a:rPr lang="en-US" dirty="0"/>
              <a:t>Add new regression tests or modify existing ones for the new features</a:t>
            </a:r>
          </a:p>
          <a:p>
            <a:r>
              <a:rPr lang="en-US" dirty="0"/>
              <a:t>Code review before releasing test suite is useful</a:t>
            </a:r>
          </a:p>
          <a:p>
            <a:pPr lvl="1"/>
            <a:r>
              <a:rPr lang="en-US" dirty="0"/>
              <a:t>Another person may spot issues you didn’t</a:t>
            </a:r>
          </a:p>
          <a:p>
            <a:pPr lvl="1"/>
            <a:r>
              <a:rPr lang="en-US" dirty="0"/>
              <a:t>Incredibly cost-effective</a:t>
            </a:r>
          </a:p>
          <a:p>
            <a:endParaRPr lang="en-US" dirty="0"/>
          </a:p>
        </p:txBody>
      </p:sp>
    </p:spTree>
    <p:extLst>
      <p:ext uri="{BB962C8B-B14F-4D97-AF65-F5344CB8AC3E}">
        <p14:creationId xmlns:p14="http://schemas.microsoft.com/office/powerpoint/2010/main" val="2338338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Test Development For a New Code</a:t>
            </a:r>
          </a:p>
        </p:txBody>
      </p:sp>
      <p:sp>
        <p:nvSpPr>
          <p:cNvPr id="3" name="Content Placeholder 2"/>
          <p:cNvSpPr>
            <a:spLocks noGrp="1"/>
          </p:cNvSpPr>
          <p:nvPr>
            <p:ph sz="quarter" idx="1"/>
          </p:nvPr>
        </p:nvSpPr>
        <p:spPr>
          <a:xfrm>
            <a:off x="685318" y="1494984"/>
            <a:ext cx="9192974" cy="3868031"/>
          </a:xfrm>
        </p:spPr>
        <p:txBody>
          <a:bodyPr>
            <a:normAutofit fontScale="85000" lnSpcReduction="20000"/>
          </a:bodyPr>
          <a:lstStyle/>
          <a:p>
            <a:r>
              <a:rPr lang="en-US" sz="3600" dirty="0"/>
              <a:t>Development of tests and diagnostics goes hand-in-hand with code development</a:t>
            </a:r>
          </a:p>
          <a:p>
            <a:pPr lvl="1"/>
            <a:endParaRPr lang="en-US" sz="3200" dirty="0"/>
          </a:p>
          <a:p>
            <a:pPr lvl="1"/>
            <a:r>
              <a:rPr lang="en-US" sz="3200" dirty="0"/>
              <a:t> Compare against simpler analytical or semi-analytical solutions</a:t>
            </a:r>
          </a:p>
          <a:p>
            <a:pPr lvl="1"/>
            <a:r>
              <a:rPr lang="en-US" sz="3200" dirty="0"/>
              <a:t> Build granularity into testing</a:t>
            </a:r>
          </a:p>
          <a:p>
            <a:pPr lvl="1"/>
            <a:r>
              <a:rPr lang="en-US" sz="3200" dirty="0"/>
              <a:t> Use scaffolding ideas to build confidence </a:t>
            </a:r>
          </a:p>
          <a:p>
            <a:pPr lvl="1"/>
            <a:r>
              <a:rPr lang="en-US" sz="3200" dirty="0"/>
              <a:t> Always inject errors to verify that the test is w</a:t>
            </a:r>
            <a:r>
              <a:rPr lang="en-US" sz="2800" dirty="0"/>
              <a:t>orking</a:t>
            </a:r>
          </a:p>
          <a:p>
            <a:pPr lvl="1"/>
            <a:r>
              <a:rPr lang="en-US" sz="3200" dirty="0"/>
              <a:t> Non-trivial to devise good tests, but extremely important</a:t>
            </a:r>
          </a:p>
        </p:txBody>
      </p:sp>
    </p:spTree>
    <p:extLst>
      <p:ext uri="{BB962C8B-B14F-4D97-AF65-F5344CB8AC3E}">
        <p14:creationId xmlns:p14="http://schemas.microsoft.com/office/powerpoint/2010/main" val="3446077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 name="Content Placeholder 4"/>
          <p:cNvSpPr>
            <a:spLocks noGrp="1"/>
          </p:cNvSpPr>
          <p:nvPr>
            <p:ph sz="quarter" idx="1"/>
          </p:nvPr>
        </p:nvSpPr>
        <p:spPr>
          <a:xfrm>
            <a:off x="364489" y="1459000"/>
            <a:ext cx="5594773" cy="4280215"/>
          </a:xfrm>
        </p:spPr>
        <p:txBody>
          <a:bodyPr>
            <a:normAutofit fontScale="77500" lnSpcReduction="20000"/>
          </a:bodyPr>
          <a:lstStyle/>
          <a:p>
            <a:pPr marL="0" indent="0">
              <a:buNone/>
            </a:pPr>
            <a:r>
              <a:rPr lang="en-US" dirty="0"/>
              <a:t>There may not be existing tests</a:t>
            </a:r>
          </a:p>
          <a:p>
            <a:endParaRPr lang="en-US" dirty="0"/>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a:p>
            <a:r>
              <a:rPr lang="en-US" dirty="0"/>
              <a:t>Verify correctness</a:t>
            </a:r>
          </a:p>
          <a:p>
            <a:pPr lvl="1"/>
            <a:r>
              <a:rPr lang="en-US" dirty="0"/>
              <a:t>Always inject errors to verify that the test is working</a:t>
            </a:r>
          </a:p>
          <a:p>
            <a:endParaRPr lang="en-US" dirty="0"/>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Example 2:</a:t>
            </a:r>
          </a:p>
          <a:p>
            <a:r>
              <a:rPr lang="en-US" dirty="0"/>
              <a:t>Test Development For a Legacy Code</a:t>
            </a:r>
          </a:p>
        </p:txBody>
      </p:sp>
    </p:spTree>
    <p:custDataLst>
      <p:tags r:id="rId1"/>
    </p:custDataLst>
    <p:extLst>
      <p:ext uri="{BB962C8B-B14F-4D97-AF65-F5344CB8AC3E}">
        <p14:creationId xmlns:p14="http://schemas.microsoft.com/office/powerpoint/2010/main" val="143366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ags/tag2.xml><?xml version="1.0" encoding="utf-8"?>
<p:tagLst xmlns:a="http://schemas.openxmlformats.org/drawingml/2006/main" xmlns:r="http://schemas.openxmlformats.org/officeDocument/2006/relationships" xmlns:p="http://schemas.openxmlformats.org/presentationml/2006/main">
  <p:tag name="TIMING" val="|58.4"/>
</p:tagLst>
</file>

<file path=ppt/tags/tag3.xml><?xml version="1.0" encoding="utf-8"?>
<p:tagLst xmlns:a="http://schemas.openxmlformats.org/drawingml/2006/main" xmlns:r="http://schemas.openxmlformats.org/officeDocument/2006/relationships" xmlns:p="http://schemas.openxmlformats.org/presentationml/2006/main">
  <p:tag name="TIMING" val="|102|13.3"/>
</p:tagLst>
</file>

<file path=ppt/tags/tag4.xml><?xml version="1.0" encoding="utf-8"?>
<p:tagLst xmlns:a="http://schemas.openxmlformats.org/drawingml/2006/main" xmlns:r="http://schemas.openxmlformats.org/officeDocument/2006/relationships" xmlns:p="http://schemas.openxmlformats.org/presentationml/2006/main">
  <p:tag name="TIMING" val="|102|13.3"/>
</p:tagLst>
</file>

<file path=ppt/tags/tag5.xml><?xml version="1.0" encoding="utf-8"?>
<p:tagLst xmlns:a="http://schemas.openxmlformats.org/drawingml/2006/main" xmlns:r="http://schemas.openxmlformats.org/officeDocument/2006/relationships" xmlns:p="http://schemas.openxmlformats.org/presentationml/2006/main">
  <p:tag name="TIMING" val="|87.2|3.4|1.7|15|27"/>
</p:tagLst>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2809</TotalTime>
  <Words>4202</Words>
  <Application>Microsoft Macintosh PowerPoint</Application>
  <PresentationFormat>Custom</PresentationFormat>
  <Paragraphs>300</Paragraphs>
  <Slides>20</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Arial Black</vt:lpstr>
      <vt:lpstr>Calibri</vt:lpstr>
      <vt:lpstr>Presentations (Wide Screen)</vt:lpstr>
      <vt:lpstr>Testing Complex Software</vt:lpstr>
      <vt:lpstr>License, Citation and Acknowledgements</vt:lpstr>
      <vt:lpstr>How to build your test suite?</vt:lpstr>
      <vt:lpstr>Why not always use the most stringent testing?</vt:lpstr>
      <vt:lpstr>Why not always use the most stringent testing?</vt:lpstr>
      <vt:lpstr>Why not always use the most stringent testing?</vt:lpstr>
      <vt:lpstr>Additional Notes: Good Testing Practices </vt:lpstr>
      <vt:lpstr>Example 1: Test Development For a New Code</vt:lpstr>
      <vt:lpstr>PowerPoint Presentation</vt:lpstr>
      <vt:lpstr>Example 3: Structuring Tests to pinpoint bugs </vt:lpstr>
      <vt:lpstr>Example 3: Structured Testing</vt:lpstr>
      <vt:lpstr>Example 3: Structured Testing</vt:lpstr>
      <vt:lpstr>Example 3: Structured Testing</vt:lpstr>
      <vt:lpstr>Example 3: Structured Testing</vt:lpstr>
      <vt:lpstr>Example 4: Coverage Matrix (Interoperabilities)</vt:lpstr>
      <vt:lpstr>Incentives for Paying Attention to Reproducibility</vt:lpstr>
      <vt:lpstr>Additional Motivation – Testing Practices</vt:lpstr>
      <vt:lpstr>Strategies for Improving Reproducibility</vt:lpstr>
      <vt:lpstr>Testing Strategies for Improving Reproducibility</vt:lpstr>
      <vt:lpstr>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Rogers, David</cp:lastModifiedBy>
  <cp:revision>228</cp:revision>
  <cp:lastPrinted>2017-11-02T18:35:01Z</cp:lastPrinted>
  <dcterms:created xsi:type="dcterms:W3CDTF">2018-11-06T17:28:56Z</dcterms:created>
  <dcterms:modified xsi:type="dcterms:W3CDTF">2022-04-27T17:41:19Z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