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0"/>
  </p:notesMasterIdLst>
  <p:handoutMasterIdLst>
    <p:handoutMasterId r:id="rId21"/>
  </p:handoutMasterIdLst>
  <p:sldIdLst>
    <p:sldId id="631" r:id="rId5"/>
    <p:sldId id="320" r:id="rId6"/>
    <p:sldId id="487" r:id="rId7"/>
    <p:sldId id="632" r:id="rId8"/>
    <p:sldId id="579" r:id="rId9"/>
    <p:sldId id="580" r:id="rId10"/>
    <p:sldId id="581" r:id="rId11"/>
    <p:sldId id="469" r:id="rId12"/>
    <p:sldId id="472" r:id="rId13"/>
    <p:sldId id="486" r:id="rId14"/>
    <p:sldId id="299" r:id="rId15"/>
    <p:sldId id="586" r:id="rId16"/>
    <p:sldId id="465" r:id="rId17"/>
    <p:sldId id="571" r:id="rId18"/>
    <p:sldId id="265" r:id="rId19"/>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15FF04"/>
    <a:srgbClr val="C39C2F"/>
    <a:srgbClr val="C59C27"/>
    <a:srgbClr val="D13940"/>
    <a:srgbClr val="EF9A1A"/>
    <a:srgbClr val="907262"/>
    <a:srgbClr val="B3CD1F"/>
    <a:srgbClr val="00B8BB"/>
    <a:srgbClr val="426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28" autoAdjust="0"/>
    <p:restoredTop sz="72727" autoAdjust="0"/>
  </p:normalViewPr>
  <p:slideViewPr>
    <p:cSldViewPr snapToGrid="0" showGuides="1">
      <p:cViewPr varScale="1">
        <p:scale>
          <a:sx n="87" d="100"/>
          <a:sy n="87" d="100"/>
        </p:scale>
        <p:origin x="600" y="192"/>
      </p:cViewPr>
      <p:guideLst>
        <p:guide orient="horz" pos="888"/>
        <p:guide pos="3839"/>
      </p:guideLst>
    </p:cSldViewPr>
  </p:slideViewPr>
  <p:outlineViewPr>
    <p:cViewPr>
      <p:scale>
        <a:sx n="33" d="100"/>
        <a:sy n="33" d="100"/>
      </p:scale>
      <p:origin x="0" y="0"/>
    </p:cViewPr>
  </p:outlineViewPr>
  <p:notesTextViewPr>
    <p:cViewPr>
      <p:scale>
        <a:sx n="1" d="1"/>
        <a:sy n="1" d="1"/>
      </p:scale>
      <p:origin x="0" y="-176"/>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4/6/21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4/6/21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your software's current functionality has been documented, and some initial tests are written.  Where do you go from here?  How do you improve your testing situation to the point where it's considered "done"?</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05266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As a combination of many modules, it was difficult to create an overall testing strategy.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tree represents the directory tree of the source code.  Adding new functionality used to require running the whole model every time – which took a lot of time.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focused on the question “which part of the code do you actually want to test?”</a:t>
            </a:r>
          </a:p>
          <a:p>
            <a:r>
              <a:rPr lang="en-US" sz="1200" kern="1200" dirty="0">
                <a:solidFill>
                  <a:schemeClr val="tx1"/>
                </a:solidFill>
                <a:effectLst/>
                <a:latin typeface="+mn-lt"/>
                <a:ea typeface="+mn-ea"/>
                <a:cs typeface="+mn-cs"/>
              </a:rPr>
              <a:t>I ran the whole model, then dumped the program state just before the element that was to be tested.</a:t>
            </a:r>
          </a:p>
          <a:p>
            <a:r>
              <a:rPr lang="en-US" sz="1200" kern="1200" dirty="0">
                <a:solidFill>
                  <a:schemeClr val="tx1"/>
                </a:solidFill>
                <a:effectLst/>
                <a:latin typeface="+mn-lt"/>
                <a:ea typeface="+mn-ea"/>
                <a:cs typeface="+mn-cs"/>
              </a:rPr>
              <a:t>The state became an input to the test.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E3SM has so many “use module” calls, the whole source tree got imported into every module.  We separated dependencies into actual needs and non-used imports.  The unused imports were replaced with non-functioning stubs.  Symbolic links were added to imports whenever possible.  The test driver had a nice isolated structure.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done properly (good code structure, most functionality exists), it can be done on a 2-day visit. Many codes have similar opportunities.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Separate a unit.</a:t>
            </a:r>
          </a:p>
          <a:p>
            <a:r>
              <a:rPr lang="en-US" sz="1200" kern="1200" dirty="0">
                <a:solidFill>
                  <a:schemeClr val="tx1"/>
                </a:solidFill>
                <a:effectLst/>
                <a:latin typeface="+mn-lt"/>
                <a:ea typeface="+mn-ea"/>
                <a:cs typeface="+mn-cs"/>
              </a:rPr>
              <a:t>b) Capture the state of the program inputting to that unit.</a:t>
            </a:r>
          </a:p>
          <a:p>
            <a:r>
              <a:rPr lang="en-US" sz="1200" kern="1200" dirty="0">
                <a:solidFill>
                  <a:schemeClr val="tx1"/>
                </a:solidFill>
                <a:effectLst/>
                <a:latin typeface="+mn-lt"/>
                <a:ea typeface="+mn-ea"/>
                <a:cs typeface="+mn-cs"/>
              </a:rPr>
              <a:t>c)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4128517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shows different kinds of physical models implemented in FLASH.  The y-axis shows functionalities of the code.  List out all your unit tests and example applications, and put each one in one or more squares.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"SV" exercises the hydro, EOS, and particle models on a uniform grid (UG).</a:t>
            </a:r>
          </a:p>
          <a:p>
            <a:r>
              <a:rPr lang="en-US" sz="1200" kern="1200" dirty="0">
                <a:solidFill>
                  <a:schemeClr val="tx1"/>
                </a:solidFill>
                <a:effectLst/>
                <a:latin typeface="+mn-lt"/>
                <a:ea typeface="+mn-ea"/>
                <a:cs typeface="+mn-cs"/>
              </a:rPr>
              <a:t>Similarly, the WD test uses a Multigrid solver and exercises Hydro, EOS, Gravity, and Burn is marked by WD.</a:t>
            </a:r>
          </a:p>
          <a:p>
            <a:r>
              <a:rPr lang="en-US" sz="1200" kern="1200" dirty="0">
                <a:solidFill>
                  <a:schemeClr val="tx1"/>
                </a:solidFill>
                <a:effectLst/>
                <a:latin typeface="+mn-lt"/>
                <a:ea typeface="+mn-ea"/>
                <a:cs typeface="+mn-cs"/>
              </a:rPr>
              <a:t>This type of map will show you weak-spots in your testing design.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how do we check inter-operability? coverage by line is not enough</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“order” comments: We have to pick combinations that give us most coverage for least effort.  FLASH found the following search order works well to gather tests.  We never have the resources to make a complete, absolute, stringent test suite.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we worked up a giant table spanning 3 pages – this is a short explanation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why are the table markings different from the order of tests ? A: order is to make sure payoff is maximized</a:t>
            </a:r>
          </a:p>
          <a:p>
            <a:r>
              <a:rPr lang="en-US" sz="1200" kern="1200" dirty="0">
                <a:solidFill>
                  <a:schemeClr val="tx1"/>
                </a:solidFill>
                <a:effectLst/>
                <a:latin typeface="+mn-lt"/>
                <a:ea typeface="+mn-ea"/>
                <a:cs typeface="+mn-cs"/>
              </a:rPr>
              <a:t>FYI: 96 tests run overnight and take 11 hours to run (can’t do on workstations)</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605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closely aligned with the science objectives.  Then the tests themselves provide baselines, and are motivating to create and maintain.  If testing goes too far away from that, it can distract the project away from achieving its next great features.</a:t>
            </a: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13</a:t>
            </a:fld>
            <a:endParaRPr lang="en-US"/>
          </a:p>
        </p:txBody>
      </p:sp>
    </p:spTree>
    <p:extLst>
      <p:ext uri="{BB962C8B-B14F-4D97-AF65-F5344CB8AC3E}">
        <p14:creationId xmlns:p14="http://schemas.microsoft.com/office/powerpoint/2010/main" val="346611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here are the key takeaways from this talk.  Testing requires a thoughtful plan that works in the context of your project.  You should pick tests for their ability to quickly pinpoint the source of potential errors.  This includes both unit-level and integration tests.  It also includes tests that run as quick correctness checks and longer-</a:t>
            </a:r>
            <a:r>
              <a:rPr lang="en-US" sz="1200" kern="1200" dirty="0" err="1">
                <a:solidFill>
                  <a:schemeClr val="tx1"/>
                </a:solidFill>
                <a:effectLst/>
                <a:latin typeface="+mn-lt"/>
                <a:ea typeface="+mn-ea"/>
                <a:cs typeface="+mn-cs"/>
              </a:rPr>
              <a:t>runnning</a:t>
            </a:r>
            <a:r>
              <a:rPr lang="en-US" sz="1200" kern="1200" dirty="0">
                <a:solidFill>
                  <a:schemeClr val="tx1"/>
                </a:solidFill>
                <a:effectLst/>
                <a:latin typeface="+mn-lt"/>
                <a:ea typeface="+mn-ea"/>
                <a:cs typeface="+mn-cs"/>
              </a:rPr>
              <a:t> regression testing.  Finally, testing is part of a holistic validation strategy.  As you iterate on the science problem, the importance of features changes, and the implementations can move a lot.  Time and effort spent testing should move your project forward by providing stability where it's most critical.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25 minutes: more detailed examples, structured test examples from comp. chem, </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382867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a:t>
            </a:r>
          </a:p>
          <a:p>
            <a:r>
              <a:rPr lang="en-US" sz="1200" kern="1200" dirty="0">
                <a:solidFill>
                  <a:schemeClr val="tx1"/>
                </a:solidFill>
                <a:effectLst/>
                <a:latin typeface="+mn-lt"/>
                <a:ea typeface="+mn-ea"/>
                <a:cs typeface="+mn-cs"/>
              </a:rPr>
              <a:t>CI should check that no typos have been introduced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Domain scientists tend to think of ways to compare program outputs to external measures - like known solutions and example run cases.  These tests can be long-running, and need interpretation to understand what's going on.  Such tests are often better suited for regression testing - which can be set up to run on dedicated servers on a nightly or weekly schedule.</a:t>
            </a:r>
          </a:p>
          <a:p>
            <a:r>
              <a:rPr lang="en-US" sz="1200" kern="1200" dirty="0">
                <a:solidFill>
                  <a:schemeClr val="tx1"/>
                </a:solidFill>
                <a:effectLst/>
                <a:latin typeface="+mn-lt"/>
                <a:ea typeface="+mn-ea"/>
                <a:cs typeface="+mn-cs"/>
              </a:rPr>
              <a:t>Since testing is so broad, individual tests can also vary in complexity.  As a rule of thumb, complicated tests should be avoided.  Tests should be as simple as possible, and always provide information on what went wrong.  If a test can't help to diagnose an error condition, it's not a useful test.</a:t>
            </a:r>
          </a:p>
          <a:p>
            <a:r>
              <a:rPr lang="en-US" sz="1200" kern="1200" dirty="0">
                <a:solidFill>
                  <a:schemeClr val="tx1"/>
                </a:solidFill>
                <a:effectLst/>
                <a:latin typeface="+mn-lt"/>
                <a:ea typeface="+mn-ea"/>
                <a:cs typeface="+mn-cs"/>
              </a:rPr>
              <a:t>Integration tests should be checking multiple permutations and combinations of code.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Small codes can get away with mostly CI, larger codes need more regression.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reason for 2 “levels” – objective of regression testing is to quickly pinpoint errors (test selection methodology later)</a:t>
            </a:r>
          </a:p>
          <a:p>
            <a:r>
              <a:rPr lang="en-US" sz="1200" kern="1200" dirty="0">
                <a:solidFill>
                  <a:schemeClr val="tx1"/>
                </a:solidFill>
                <a:effectLst/>
                <a:latin typeface="+mn-lt"/>
                <a:ea typeface="+mn-ea"/>
                <a:cs typeface="+mn-cs"/>
              </a:rPr>
              <a:t>CI is just a sanity check to find obvious </a:t>
            </a:r>
            <a:r>
              <a:rPr lang="en-US" sz="1200" kern="1200" dirty="0" err="1">
                <a:solidFill>
                  <a:schemeClr val="tx1"/>
                </a:solidFill>
                <a:effectLst/>
                <a:latin typeface="+mn-lt"/>
                <a:ea typeface="+mn-ea"/>
                <a:cs typeface="+mn-cs"/>
              </a:rPr>
              <a:t>errors,,does</a:t>
            </a:r>
            <a:r>
              <a:rPr lang="en-US" sz="1200" kern="1200" dirty="0">
                <a:solidFill>
                  <a:schemeClr val="tx1"/>
                </a:solidFill>
                <a:effectLst/>
                <a:latin typeface="+mn-lt"/>
                <a:ea typeface="+mn-ea"/>
                <a:cs typeface="+mn-cs"/>
              </a:rPr>
              <a:t> not</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648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closely aligned with the science objectives.  Then the tests themselves provide baselines, and are motivating to create and maintain.  If testing goes too far away from that, it can distract the project away from achieving its next great features.</a:t>
            </a: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4</a:t>
            </a:fld>
            <a:endParaRPr lang="en-US"/>
          </a:p>
        </p:txBody>
      </p:sp>
    </p:spTree>
    <p:extLst>
      <p:ext uri="{BB962C8B-B14F-4D97-AF65-F5344CB8AC3E}">
        <p14:creationId xmlns:p14="http://schemas.microsoft.com/office/powerpoint/2010/main" val="1577339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 now everyone is onboard with your testing plan, and your code is in a good place.  What happens next?  You can double-check your work using a code coverage tool.  You can create a policy on what to do with failed tests and issues marked as "bugs."  It helps to assign responsibility for the test suite - both so that things happen, and also so that you can recognize the hard work put in by that team member.  You should consider your test suite during </a:t>
            </a:r>
            <a:r>
              <a:rPr lang="en-US" sz="1200" kern="1200" dirty="0" err="1">
                <a:solidFill>
                  <a:schemeClr val="tx1"/>
                </a:solidFill>
                <a:effectLst/>
                <a:latin typeface="+mn-lt"/>
                <a:ea typeface="+mn-ea"/>
                <a:cs typeface="+mn-cs"/>
              </a:rPr>
              <a:t>refactorings</a:t>
            </a:r>
            <a:r>
              <a:rPr lang="en-US" sz="1200" kern="1200" dirty="0">
                <a:solidFill>
                  <a:schemeClr val="tx1"/>
                </a:solidFill>
                <a:effectLst/>
                <a:latin typeface="+mn-lt"/>
                <a:ea typeface="+mn-ea"/>
                <a:cs typeface="+mn-cs"/>
              </a:rPr>
              <a:t>, and use it for the code release process.  Cost-effectiveness comes in here because, if you already have defined functionalities and tests, then it's much less likely that your team will get side-tracked by maintaining fixes and patches for past releases.  That is a rabbit-hole nobody wants to go down.</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424088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those general guidelines in mind, let's get down to some specific examples from the collected experiences of our team members.  Many of these come from </a:t>
            </a:r>
            <a:r>
              <a:rPr lang="en-US" sz="1200" kern="1200" dirty="0" err="1">
                <a:solidFill>
                  <a:schemeClr val="tx1"/>
                </a:solidFill>
                <a:effectLst/>
                <a:latin typeface="+mn-lt"/>
                <a:ea typeface="+mn-ea"/>
                <a:cs typeface="+mn-cs"/>
              </a:rPr>
              <a:t>Anshu</a:t>
            </a:r>
            <a:r>
              <a:rPr lang="en-US" sz="1200" kern="1200" dirty="0">
                <a:solidFill>
                  <a:schemeClr val="tx1"/>
                </a:solidFill>
                <a:effectLst/>
                <a:latin typeface="+mn-lt"/>
                <a:ea typeface="+mn-ea"/>
                <a:cs typeface="+mn-cs"/>
              </a:rPr>
              <a:t> Dubey's work with the E3SM and Flash codes.  Example 1 is an ideal case.  You're developing a new code, and develop your diagnostics as your developing the code itself.  Taking the extra time to harden those diagnostics into a test suite will save you headaches later.  You'll likely have a lot of comparisons against known, expected solutions.  You should try and make things as granular as possible, though.  The scaffolding idea, discussed later, finds a way to "build up" a program, testing each new piece.  Remember to inject errors, so that you know your code will discover </a:t>
            </a:r>
            <a:r>
              <a:rPr lang="en-US" sz="1200" kern="1200" dirty="0" err="1">
                <a:solidFill>
                  <a:schemeClr val="tx1"/>
                </a:solidFill>
                <a:effectLst/>
                <a:latin typeface="+mn-lt"/>
                <a:ea typeface="+mn-ea"/>
                <a:cs typeface="+mn-cs"/>
              </a:rPr>
              <a:t>erroroneous</a:t>
            </a:r>
            <a:r>
              <a:rPr lang="en-US" sz="1200" kern="1200" dirty="0">
                <a:solidFill>
                  <a:schemeClr val="tx1"/>
                </a:solidFill>
                <a:effectLst/>
                <a:latin typeface="+mn-lt"/>
                <a:ea typeface="+mn-ea"/>
                <a:cs typeface="+mn-cs"/>
              </a:rPr>
              <a:t> input correctly.  As the package gets more complex, it's non-trivial to devise good tests.  Nevertheless, good tests are extremely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takeaways: tests are made to convince yourself it’s right – all diagnostics get turned into tests right away, and test creation proceeds with development!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many times: mocked up unit tests are onerous. How do I pinpoint errors quickly? </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00866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third example comes from the FLASH code, which simulates particles and fields in astrophysics, like exploding stars.  Here, the unit-testing framework was developed as a series of layers that build up from basic to advanced functionality.  For example, the cell grid can be tested by creating "fake" functions to put onto the grid, and verifying their behavior.  This mocked dependency means that the test looks directly at the cell grid implementation.  After checking the cell grid works, we are free to use it as a real dependency in subsequent tests of more complicated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gray tests = stand-alone (note key when talking about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partial blue/gray = partially “real” dependencies reduce need for extra work developing tests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blue test = test “as-is”, no mocked dependencies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potential? move after first example?</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2943802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emphasis = stand-alone unit test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 can replace this figure with earlier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key point: both GC= guard cell and EOS = eq’n of state are stand-alone.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interior </a:t>
            </a:r>
            <a:r>
              <a:rPr lang="en-US" sz="1200" kern="1200" dirty="0" err="1">
                <a:solidFill>
                  <a:schemeClr val="tx1"/>
                </a:solidFill>
                <a:effectLst/>
                <a:latin typeface="+mn-lt"/>
                <a:ea typeface="+mn-ea"/>
                <a:cs typeface="+mn-cs"/>
              </a:rPr>
              <a:t>init.</a:t>
            </a:r>
            <a:r>
              <a:rPr lang="en-US" sz="1200" kern="1200" dirty="0">
                <a:solidFill>
                  <a:schemeClr val="tx1"/>
                </a:solidFill>
                <a:effectLst/>
                <a:latin typeface="+mn-lt"/>
                <a:ea typeface="+mn-ea"/>
                <a:cs typeface="+mn-cs"/>
              </a:rPr>
              <a:t> only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 interior and halo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ghost cell exchange fills A’s halo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memcmp</a:t>
            </a:r>
            <a:r>
              <a:rPr lang="en-US" sz="1200" kern="1200" dirty="0">
                <a:solidFill>
                  <a:schemeClr val="tx1"/>
                </a:solidFill>
                <a:effectLst/>
                <a:latin typeface="+mn-lt"/>
                <a:ea typeface="+mn-ea"/>
                <a:cs typeface="+mn-cs"/>
              </a:rPr>
              <a:t> B</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514086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want a unit test for hydrodynamics – but we need a grid and equation of 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guard cell fill and equation of state both need to be working first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if both are working, this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test becomes a unit test for hydro.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[green box] even though this test is exercising all these parts, it’s a test for hydro.</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193532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Changing out the uniform grid for an adaptive mesh, or turning on options for re-gridding should reduce the errors.  If this is not the case, there is a way to quickly pinpoint the underlying cause. The thought-process for analyzing test results can work as follows...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construct your test such that each unit test builds upward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here, the logic 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first run hydro without AMR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then hydro with AMR, no refinement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then hydro with AMR and refinement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i.e. hydro -&gt; AMR -&gt; refinement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gradually add features, with the same application &amp; checks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more examples or slower progression of ideas on this slide</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249242417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4175080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8" r:id="rId9"/>
    <p:sldLayoutId id="2147483956" r:id="rId10"/>
    <p:sldLayoutId id="2147483957" r:id="rId11"/>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Software Testing – Part 2</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
        <p:nvSpPr>
          <p:cNvPr id="9" name="Google Shape;51;g60257ae959_0_0">
            <a:extLst>
              <a:ext uri="{FF2B5EF4-FFF2-40B4-BE49-F238E27FC236}">
                <a16:creationId xmlns:a16="http://schemas.microsoft.com/office/drawing/2014/main" id="{4DA5FBE5-DA1D-884D-929F-4C0D3BCD82E9}"/>
              </a:ext>
            </a:extLst>
          </p:cNvPr>
          <p:cNvSpPr txBox="1">
            <a:spLocks noGrp="1"/>
          </p:cNvSpPr>
          <p:nvPr>
            <p:ph type="subTitle" idx="1"/>
          </p:nvPr>
        </p:nvSpPr>
        <p:spPr>
          <a:xfrm>
            <a:off x="3177633" y="1856581"/>
            <a:ext cx="7226207" cy="2855400"/>
          </a:xfrm>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M. Rogers</a:t>
            </a:r>
            <a:br>
              <a:rPr lang="en-US" dirty="0">
                <a:solidFill>
                  <a:srgbClr val="000000"/>
                </a:solidFill>
              </a:rPr>
            </a:br>
            <a:r>
              <a:rPr lang="en-US" sz="2000" dirty="0">
                <a:solidFill>
                  <a:srgbClr val="000000"/>
                </a:solidFill>
              </a:rPr>
              <a:t>Oak Ridge National Laboratory</a:t>
            </a:r>
            <a:endParaRPr lang="en-US" sz="1800" dirty="0">
              <a:solidFill>
                <a:srgbClr val="000000"/>
              </a:solidFill>
            </a:endParaRPr>
          </a:p>
          <a:p>
            <a:pPr marL="0" lvl="0" indent="0" algn="l" rtl="0">
              <a:lnSpc>
                <a:spcPct val="90000"/>
              </a:lnSpc>
              <a:spcBef>
                <a:spcPts val="1400"/>
              </a:spcBef>
              <a:spcAft>
                <a:spcPts val="0"/>
              </a:spcAft>
              <a:buSzPts val="2000"/>
              <a:buNone/>
            </a:pPr>
            <a:r>
              <a:rPr lang="en-US" dirty="0">
                <a:solidFill>
                  <a:srgbClr val="000000"/>
                </a:solidFill>
              </a:rPr>
              <a:t>Anshu Dubey, Rinku Gupta</a:t>
            </a:r>
            <a:br>
              <a:rPr lang="en-US" dirty="0">
                <a:solidFill>
                  <a:srgbClr val="000000"/>
                </a:solidFill>
              </a:rPr>
            </a:br>
            <a:r>
              <a:rPr lang="en-US" sz="2000" dirty="0">
                <a:solidFill>
                  <a:srgbClr val="000000"/>
                </a:solidFill>
              </a:rPr>
              <a:t>Sandia National Laboratories</a:t>
            </a:r>
          </a:p>
          <a:p>
            <a:pPr>
              <a:lnSpc>
                <a:spcPct val="100000"/>
              </a:lnSpc>
              <a:buSzPts val="2000"/>
            </a:pPr>
            <a:r>
              <a:rPr lang="en-US" dirty="0"/>
              <a:t>Better Scientific Software Tutorial, ISS, March 2021</a:t>
            </a:r>
            <a:endParaRPr lang="en-US" sz="1400" dirty="0"/>
          </a:p>
          <a:p>
            <a:pPr marL="0" indent="0">
              <a:lnSpc>
                <a:spcPct val="100000"/>
              </a:lnSpc>
              <a:spcBef>
                <a:spcPts val="0"/>
              </a:spcBef>
              <a:buSzPts val="2000"/>
            </a:pPr>
            <a:endParaRPr lang="en-US" sz="1400" dirty="0"/>
          </a:p>
          <a:p>
            <a:pPr marL="0" lvl="0" indent="0" algn="l" rtl="0">
              <a:lnSpc>
                <a:spcPct val="90000"/>
              </a:lnSpc>
              <a:spcBef>
                <a:spcPts val="1400"/>
              </a:spcBef>
              <a:spcAft>
                <a:spcPts val="0"/>
              </a:spcAft>
              <a:buSzPts val="2000"/>
              <a:buNone/>
            </a:pPr>
            <a:endParaRPr sz="1400" dirty="0"/>
          </a:p>
          <a:p>
            <a:pPr marL="0" lvl="0" indent="0" algn="l" rtl="0">
              <a:lnSpc>
                <a:spcPct val="90000"/>
              </a:lnSpc>
              <a:spcBef>
                <a:spcPts val="1400"/>
              </a:spcBef>
              <a:spcAft>
                <a:spcPts val="0"/>
              </a:spcAft>
              <a:buSzPts val="2000"/>
              <a:buNone/>
            </a:pPr>
            <a:endParaRPr dirty="0">
              <a:solidFill>
                <a:srgbClr val="000000"/>
              </a:solidFill>
            </a:endParaRPr>
          </a:p>
          <a:p>
            <a:pPr marL="0" lvl="0" indent="0" algn="l" rtl="0">
              <a:lnSpc>
                <a:spcPct val="90000"/>
              </a:lnSpc>
              <a:spcBef>
                <a:spcPts val="1400"/>
              </a:spcBef>
              <a:spcAft>
                <a:spcPts val="0"/>
              </a:spcAft>
              <a:buSzPts val="2000"/>
              <a:buNone/>
            </a:pPr>
            <a:endParaRPr sz="2000" dirty="0"/>
          </a:p>
        </p:txBody>
      </p:sp>
    </p:spTree>
    <p:extLst>
      <p:ext uri="{BB962C8B-B14F-4D97-AF65-F5344CB8AC3E}">
        <p14:creationId xmlns:p14="http://schemas.microsoft.com/office/powerpoint/2010/main" val="1961116339"/>
      </p:ext>
    </p:extLst>
  </p:cSld>
  <p:clrMapOvr>
    <a:masterClrMapping/>
  </p:clrMapOvr>
  <mc:AlternateContent xmlns:mc="http://schemas.openxmlformats.org/markup-compatibility/2006" xmlns:p14="http://schemas.microsoft.com/office/powerpoint/2010/main">
    <mc:Choice Requires="p14">
      <p:transition spd="slow" p14:dur="2000" advTm="16243"/>
    </mc:Choice>
    <mc:Fallback xmlns="">
      <p:transition spd="slow" advTm="1624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Guard Cell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Example 2: Structured Testing</a:t>
            </a:r>
          </a:p>
        </p:txBody>
      </p:sp>
      <p:sp>
        <p:nvSpPr>
          <p:cNvPr id="2" name="TextBox 1">
            <a:extLst>
              <a:ext uri="{FF2B5EF4-FFF2-40B4-BE49-F238E27FC236}">
                <a16:creationId xmlns:a16="http://schemas.microsoft.com/office/drawing/2014/main" id="{99D9045F-5CFC-D54E-ABF7-B08F049FE029}"/>
              </a:ext>
            </a:extLst>
          </p:cNvPr>
          <p:cNvSpPr txBox="1"/>
          <p:nvPr/>
        </p:nvSpPr>
        <p:spPr>
          <a:xfrm>
            <a:off x="7669435" y="3539676"/>
            <a:ext cx="817147" cy="433965"/>
          </a:xfrm>
          <a:prstGeom prst="rect">
            <a:avLst/>
          </a:prstGeom>
          <a:noFill/>
        </p:spPr>
        <p:txBody>
          <a:bodyPr wrap="none" lIns="118872" tIns="91440" rIns="118872" bIns="91440" rtlCol="0" anchor="ctr" anchorCtr="0">
            <a:spAutoFit/>
          </a:bodyPr>
          <a:lstStyle/>
          <a:p>
            <a:pPr algn="l">
              <a:lnSpc>
                <a:spcPct val="90000"/>
              </a:lnSpc>
            </a:pPr>
            <a:r>
              <a:rPr lang="en-US" dirty="0"/>
              <a:t>hydro</a:t>
            </a:r>
          </a:p>
        </p:txBody>
      </p:sp>
      <p:sp>
        <p:nvSpPr>
          <p:cNvPr id="3" name="Oval 2">
            <a:extLst>
              <a:ext uri="{FF2B5EF4-FFF2-40B4-BE49-F238E27FC236}">
                <a16:creationId xmlns:a16="http://schemas.microsoft.com/office/drawing/2014/main" id="{C9F948B8-E038-8943-8202-93E6DDAAE263}"/>
              </a:ext>
            </a:extLst>
          </p:cNvPr>
          <p:cNvSpPr/>
          <p:nvPr/>
        </p:nvSpPr>
        <p:spPr>
          <a:xfrm>
            <a:off x="7453304" y="3216332"/>
            <a:ext cx="1446415" cy="980902"/>
          </a:xfrm>
          <a:prstGeom prst="ellipse">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Oval 4">
            <a:extLst>
              <a:ext uri="{FF2B5EF4-FFF2-40B4-BE49-F238E27FC236}">
                <a16:creationId xmlns:a16="http://schemas.microsoft.com/office/drawing/2014/main" id="{766D428C-3A8C-754A-81E8-3A89C5673A2D}"/>
              </a:ext>
            </a:extLst>
          </p:cNvPr>
          <p:cNvSpPr/>
          <p:nvPr/>
        </p:nvSpPr>
        <p:spPr>
          <a:xfrm>
            <a:off x="7106959" y="3052423"/>
            <a:ext cx="3906982" cy="1296785"/>
          </a:xfrm>
          <a:prstGeom prst="ellipse">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Oval 5">
            <a:extLst>
              <a:ext uri="{FF2B5EF4-FFF2-40B4-BE49-F238E27FC236}">
                <a16:creationId xmlns:a16="http://schemas.microsoft.com/office/drawing/2014/main" id="{5DC63502-BB4D-4444-A832-F5206BAB780D}"/>
              </a:ext>
            </a:extLst>
          </p:cNvPr>
          <p:cNvSpPr/>
          <p:nvPr/>
        </p:nvSpPr>
        <p:spPr>
          <a:xfrm>
            <a:off x="6866313" y="2781263"/>
            <a:ext cx="5322512" cy="1808553"/>
          </a:xfrm>
          <a:prstGeom prst="ellipse">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TextBox 7">
            <a:extLst>
              <a:ext uri="{FF2B5EF4-FFF2-40B4-BE49-F238E27FC236}">
                <a16:creationId xmlns:a16="http://schemas.microsoft.com/office/drawing/2014/main" id="{BCC340E3-A6A8-D946-A847-042306EBDCA0}"/>
              </a:ext>
            </a:extLst>
          </p:cNvPr>
          <p:cNvSpPr txBox="1"/>
          <p:nvPr/>
        </p:nvSpPr>
        <p:spPr>
          <a:xfrm>
            <a:off x="8964387" y="3343906"/>
            <a:ext cx="1766125" cy="683264"/>
          </a:xfrm>
          <a:prstGeom prst="rect">
            <a:avLst/>
          </a:prstGeom>
          <a:noFill/>
        </p:spPr>
        <p:txBody>
          <a:bodyPr wrap="none" lIns="118872" tIns="91440" rIns="118872" bIns="91440" rtlCol="0" anchor="ctr" anchorCtr="0">
            <a:spAutoFit/>
          </a:bodyPr>
          <a:lstStyle/>
          <a:p>
            <a:pPr algn="l">
              <a:lnSpc>
                <a:spcPct val="90000"/>
              </a:lnSpc>
            </a:pPr>
            <a:r>
              <a:rPr lang="en-US" dirty="0"/>
              <a:t>refined starting</a:t>
            </a:r>
          </a:p>
          <a:p>
            <a:pPr algn="l">
              <a:lnSpc>
                <a:spcPct val="90000"/>
              </a:lnSpc>
            </a:pPr>
            <a:r>
              <a:rPr lang="en-US" dirty="0"/>
              <a:t>grid</a:t>
            </a:r>
          </a:p>
        </p:txBody>
      </p:sp>
      <p:sp>
        <p:nvSpPr>
          <p:cNvPr id="9" name="TextBox 8">
            <a:extLst>
              <a:ext uri="{FF2B5EF4-FFF2-40B4-BE49-F238E27FC236}">
                <a16:creationId xmlns:a16="http://schemas.microsoft.com/office/drawing/2014/main" id="{38A5630F-D799-2C48-B1A1-D3A8255B9073}"/>
              </a:ext>
            </a:extLst>
          </p:cNvPr>
          <p:cNvSpPr txBox="1"/>
          <p:nvPr/>
        </p:nvSpPr>
        <p:spPr>
          <a:xfrm>
            <a:off x="10997114" y="3429000"/>
            <a:ext cx="1265988" cy="433965"/>
          </a:xfrm>
          <a:prstGeom prst="rect">
            <a:avLst/>
          </a:prstGeom>
          <a:noFill/>
        </p:spPr>
        <p:txBody>
          <a:bodyPr wrap="none" lIns="118872" tIns="91440" rIns="118872" bIns="91440" rtlCol="0" anchor="ctr" anchorCtr="0">
            <a:spAutoFit/>
          </a:bodyPr>
          <a:lstStyle/>
          <a:p>
            <a:pPr algn="l">
              <a:lnSpc>
                <a:spcPct val="90000"/>
              </a:lnSpc>
            </a:pPr>
            <a:r>
              <a:rPr lang="en-US" dirty="0" err="1"/>
              <a:t>regridding</a:t>
            </a:r>
            <a:endParaRPr lang="en-US" dirty="0"/>
          </a:p>
        </p:txBody>
      </p:sp>
    </p:spTree>
    <p:extLst>
      <p:ext uri="{BB962C8B-B14F-4D97-AF65-F5344CB8AC3E}">
        <p14:creationId xmlns:p14="http://schemas.microsoft.com/office/powerpoint/2010/main" val="2981466927"/>
      </p:ext>
    </p:extLst>
  </p:cSld>
  <p:clrMapOvr>
    <a:masterClrMapping/>
  </p:clrMapOvr>
  <mc:AlternateContent xmlns:mc="http://schemas.openxmlformats.org/markup-compatibility/2006" xmlns:p14="http://schemas.microsoft.com/office/powerpoint/2010/main">
    <mc:Choice Requires="p14">
      <p:transition spd="slow" p14:dur="2000" advTm="117439"/>
    </mc:Choice>
    <mc:Fallback xmlns="">
      <p:transition spd="slow" advTm="11743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Example 3:</a:t>
            </a:r>
          </a:p>
          <a:p>
            <a:r>
              <a:rPr lang="en-US" dirty="0"/>
              <a:t>Test Development For a Legacy Code</a:t>
            </a:r>
          </a:p>
        </p:txBody>
      </p:sp>
    </p:spTree>
    <p:custDataLst>
      <p:tags r:id="rId1"/>
    </p:custDataLst>
    <p:extLst>
      <p:ext uri="{BB962C8B-B14F-4D97-AF65-F5344CB8AC3E}">
        <p14:creationId xmlns:p14="http://schemas.microsoft.com/office/powerpoint/2010/main" val="1433666175"/>
      </p:ext>
    </p:extLst>
  </p:cSld>
  <p:clrMapOvr>
    <a:masterClrMapping/>
  </p:clrMapOvr>
  <mc:AlternateContent xmlns:mc="http://schemas.openxmlformats.org/markup-compatibility/2006" xmlns:p14="http://schemas.microsoft.com/office/powerpoint/2010/main">
    <mc:Choice Requires="p14">
      <p:transition spd="slow" p14:dur="2000" advTm="161795"/>
    </mc:Choice>
    <mc:Fallback xmlns="">
      <p:transition spd="slow" advTm="161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Coverage Matrix (physics vs. functionalities)</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Our team process: 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2920270398"/>
      </p:ext>
    </p:extLst>
  </p:cSld>
  <p:clrMapOvr>
    <a:masterClrMapping/>
  </p:clrMapOvr>
  <mc:AlternateContent xmlns:mc="http://schemas.openxmlformats.org/markup-compatibility/2006" xmlns:p14="http://schemas.microsoft.com/office/powerpoint/2010/main">
    <mc:Choice Requires="p14">
      <p:transition spd="slow" p14:dur="2000" advTm="198927"/>
    </mc:Choice>
    <mc:Fallback xmlns="">
      <p:transition spd="slow" advTm="19892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b="1" dirty="0">
                <a:solidFill>
                  <a:schemeClr val="bg1"/>
                </a:solidFill>
                <a:highlight>
                  <a:srgbClr val="43B1E5"/>
                </a:highlight>
              </a:rPr>
              <a:t>Team Meeting!</a:t>
            </a:r>
            <a:r>
              <a:rPr lang="en-US" dirty="0"/>
              <a:t> 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spTree>
    <p:extLst>
      <p:ext uri="{BB962C8B-B14F-4D97-AF65-F5344CB8AC3E}">
        <p14:creationId xmlns:p14="http://schemas.microsoft.com/office/powerpoint/2010/main" val="3607322867"/>
      </p:ext>
    </p:extLst>
  </p:cSld>
  <p:clrMapOvr>
    <a:masterClrMapping/>
  </p:clrMapOvr>
  <mc:AlternateContent xmlns:mc="http://schemas.openxmlformats.org/markup-compatibility/2006" xmlns:p14="http://schemas.microsoft.com/office/powerpoint/2010/main">
    <mc:Choice Requires="p14">
      <p:transition spd="slow" p14:dur="2000" advTm="120709"/>
    </mc:Choice>
    <mc:Fallback xmlns="">
      <p:transition spd="slow" advTm="12070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Clr>
                <a:schemeClr val="bg1"/>
              </a:buClr>
              <a:buFont typeface="Arial" panose="020B0604020202020204" pitchFamily="34" charset="0"/>
              <a:buChar char="•"/>
            </a:pPr>
            <a:r>
              <a:rPr lang="en-US" dirty="0"/>
              <a:t>Context: understand testing needs and costs</a:t>
            </a:r>
          </a:p>
          <a:p>
            <a:pPr marL="457200" indent="-457200">
              <a:buClr>
                <a:schemeClr val="bg1"/>
              </a:buClr>
              <a:buFont typeface="Arial" panose="020B0604020202020204" pitchFamily="34" charset="0"/>
              <a:buChar char="•"/>
            </a:pPr>
            <a:r>
              <a:rPr lang="en-US" dirty="0"/>
              <a:t>Devise tests to enable quick pinpointing of errors through reasoning about their behavior</a:t>
            </a:r>
          </a:p>
          <a:p>
            <a:pPr marL="457200" indent="-457200">
              <a:buClr>
                <a:schemeClr val="bg1"/>
              </a:buClr>
              <a:buFont typeface="Arial" panose="020B0604020202020204" pitchFamily="34" charset="0"/>
              <a:buChar char="•"/>
            </a:pPr>
            <a:r>
              <a:rPr lang="en-US" dirty="0"/>
              <a:t>test at various granularities – bottom-up (UNIT/verification) through top-down (integration/validation)</a:t>
            </a:r>
          </a:p>
          <a:p>
            <a:pPr marL="457200" indent="-457200">
              <a:buClr>
                <a:schemeClr val="bg1"/>
              </a:buClr>
              <a:buFont typeface="Arial" panose="020B0604020202020204" pitchFamily="34" charset="0"/>
              <a:buChar char="•"/>
            </a:pPr>
            <a:r>
              <a:rPr lang="en-US" dirty="0"/>
              <a:t>Tests at various complexities – CI vs. regression</a:t>
            </a:r>
          </a:p>
          <a:p>
            <a:pPr marL="457200" indent="-457200">
              <a:buClr>
                <a:schemeClr val="bg1"/>
              </a:buClr>
              <a:buFont typeface="Arial" panose="020B0604020202020204" pitchFamily="34" charset="0"/>
              <a:buChar char="•"/>
            </a:pPr>
            <a:r>
              <a:rPr lang="en-US" dirty="0"/>
              <a:t>Maintain a holistic validation strategy: think globally, act locally</a:t>
            </a:r>
          </a:p>
          <a:p>
            <a:r>
              <a:rPr lang="en-US" dirty="0"/>
              <a:t>…….Questions ?</a:t>
            </a:r>
          </a:p>
        </p:txBody>
      </p:sp>
    </p:spTree>
    <p:extLst>
      <p:ext uri="{BB962C8B-B14F-4D97-AF65-F5344CB8AC3E}">
        <p14:creationId xmlns:p14="http://schemas.microsoft.com/office/powerpoint/2010/main" val="275738628"/>
      </p:ext>
    </p:extLst>
  </p:cSld>
  <p:clrMapOvr>
    <a:masterClrMapping/>
  </p:clrMapOvr>
  <mc:AlternateContent xmlns:mc="http://schemas.openxmlformats.org/markup-compatibility/2006" xmlns:p14="http://schemas.microsoft.com/office/powerpoint/2010/main">
    <mc:Choice Requires="p14">
      <p:transition p14:dur="250" advTm="32916">
        <p:fade/>
      </p:transition>
    </mc:Choice>
    <mc:Fallback xmlns="">
      <p:transition advTm="32916">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1055369" y="916940"/>
          <a:ext cx="10078086" cy="5024120"/>
        </p:xfrm>
        <a:graphic>
          <a:graphicData uri="http://schemas.openxmlformats.org/drawingml/2006/table">
            <a:tbl>
              <a:tblPr firstRow="1" bandRow="1">
                <a:tableStyleId>{5C22544A-7EE6-4342-B048-85BDC9FD1C3A}</a:tableStyleId>
              </a:tblPr>
              <a:tblGrid>
                <a:gridCol w="1826183">
                  <a:extLst>
                    <a:ext uri="{9D8B030D-6E8A-4147-A177-3AD203B41FA5}">
                      <a16:colId xmlns:a16="http://schemas.microsoft.com/office/drawing/2014/main" val="3446576009"/>
                    </a:ext>
                  </a:extLst>
                </a:gridCol>
                <a:gridCol w="1003610">
                  <a:extLst>
                    <a:ext uri="{9D8B030D-6E8A-4147-A177-3AD203B41FA5}">
                      <a16:colId xmlns:a16="http://schemas.microsoft.com/office/drawing/2014/main" val="339314737"/>
                    </a:ext>
                  </a:extLst>
                </a:gridCol>
                <a:gridCol w="4293220">
                  <a:extLst>
                    <a:ext uri="{9D8B030D-6E8A-4147-A177-3AD203B41FA5}">
                      <a16:colId xmlns:a16="http://schemas.microsoft.com/office/drawing/2014/main" val="1263998808"/>
                    </a:ext>
                  </a:extLst>
                </a:gridCol>
                <a:gridCol w="2955073">
                  <a:extLst>
                    <a:ext uri="{9D8B030D-6E8A-4147-A177-3AD203B41FA5}">
                      <a16:colId xmlns:a16="http://schemas.microsoft.com/office/drawing/2014/main" val="4097899022"/>
                    </a:ext>
                  </a:extLst>
                </a:gridCol>
              </a:tblGrid>
              <a:tr h="370840">
                <a:tc>
                  <a:txBody>
                    <a:bodyPr/>
                    <a:lstStyle/>
                    <a:p>
                      <a:pPr algn="l">
                        <a:lnSpc>
                          <a:spcPct val="100000"/>
                        </a:lnSpc>
                      </a:pPr>
                      <a:r>
                        <a:rPr lang="en-US" sz="1800" dirty="0">
                          <a:latin typeface="+mn-lt"/>
                        </a:rPr>
                        <a:t>Time (MDT)</a:t>
                      </a:r>
                    </a:p>
                  </a:txBody>
                  <a:tcPr/>
                </a:tc>
                <a:tc>
                  <a:txBody>
                    <a:bodyPr/>
                    <a:lstStyle/>
                    <a:p>
                      <a:pPr>
                        <a:lnSpc>
                          <a:spcPct val="100000"/>
                        </a:lnSpc>
                      </a:pPr>
                      <a:r>
                        <a:rPr lang="en-US" sz="1800" dirty="0">
                          <a:latin typeface="+mn-lt"/>
                        </a:rPr>
                        <a:t>Module</a:t>
                      </a:r>
                    </a:p>
                  </a:txBody>
                  <a:tcPr/>
                </a:tc>
                <a:tc>
                  <a:txBody>
                    <a:bodyPr/>
                    <a:lstStyle/>
                    <a:p>
                      <a:pPr>
                        <a:lnSpc>
                          <a:spcPct val="100000"/>
                        </a:lnSpc>
                      </a:pPr>
                      <a:r>
                        <a:rPr lang="en-US" sz="1800" dirty="0">
                          <a:latin typeface="+mn-lt"/>
                        </a:rPr>
                        <a:t>Topic</a:t>
                      </a:r>
                    </a:p>
                  </a:txBody>
                  <a:tcPr/>
                </a:tc>
                <a:tc>
                  <a:txBody>
                    <a:bodyPr/>
                    <a:lstStyle/>
                    <a:p>
                      <a:pPr>
                        <a:lnSpc>
                          <a:spcPct val="100000"/>
                        </a:lnSpc>
                      </a:pPr>
                      <a:r>
                        <a:rPr lang="en-US" sz="1800" dirty="0">
                          <a:latin typeface="+mn-lt"/>
                        </a:rPr>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1:00pm-1:05pm</a:t>
                      </a:r>
                      <a:endParaRPr lang="en-US" sz="1800" dirty="0">
                        <a:effectLst/>
                        <a:latin typeface="+mn-lt"/>
                      </a:endParaRPr>
                    </a:p>
                  </a:txBody>
                  <a:tcPr marL="63500" marR="63500" marT="63500" marB="63500"/>
                </a:tc>
                <a:tc>
                  <a:txBody>
                    <a:bodyPr/>
                    <a:lstStyle/>
                    <a:p>
                      <a:pPr>
                        <a:lnSpc>
                          <a:spcPct val="100000"/>
                        </a:lnSpc>
                      </a:pPr>
                      <a:r>
                        <a:rPr lang="en-US" sz="1800" dirty="0">
                          <a:latin typeface="+mn-lt"/>
                        </a:rPr>
                        <a:t>00</a:t>
                      </a:r>
                    </a:p>
                  </a:txBody>
                  <a:tcPr/>
                </a:tc>
                <a:tc>
                  <a:txBody>
                    <a:bodyPr/>
                    <a:lstStyle/>
                    <a:p>
                      <a:pPr>
                        <a:lnSpc>
                          <a:spcPct val="100000"/>
                        </a:lnSpc>
                      </a:pPr>
                      <a:r>
                        <a:rPr lang="en-US" sz="1800" b="0" i="0" u="none" strike="noStrike" kern="1200" dirty="0">
                          <a:solidFill>
                            <a:schemeClr val="dk1"/>
                          </a:solidFill>
                          <a:effectLst/>
                          <a:latin typeface="+mn-lt"/>
                          <a:ea typeface="+mn-ea"/>
                          <a:cs typeface="+mn-cs"/>
                        </a:rPr>
                        <a:t>Introduction</a:t>
                      </a:r>
                      <a:endParaRPr lang="en-US" sz="1800" dirty="0">
                        <a:latin typeface="+mn-lt"/>
                      </a:endParaRP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1:05pm-1:15pm</a:t>
                      </a:r>
                      <a:endParaRPr lang="en-US" sz="1800" dirty="0">
                        <a:effectLst/>
                        <a:latin typeface="+mn-l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Motivation and Overview of Best Practices in HPC Software Development</a:t>
                      </a:r>
                      <a:endParaRPr lang="en-US" sz="18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David E. Bernholdt, ORNL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1:15pm-1:45pm</a:t>
                      </a:r>
                      <a:endParaRPr lang="en-US" sz="1800" dirty="0">
                        <a:effectLst/>
                        <a:latin typeface="+mn-lt"/>
                      </a:endParaRPr>
                    </a:p>
                  </a:txBody>
                  <a:tcPr marL="63500" marR="63500" marT="63500" marB="63500"/>
                </a:tc>
                <a:tc>
                  <a:txBody>
                    <a:bodyPr/>
                    <a:lstStyle/>
                    <a:p>
                      <a:pPr>
                        <a:lnSpc>
                          <a:spcPct val="100000"/>
                        </a:lnSpc>
                      </a:pPr>
                      <a:r>
                        <a:rPr lang="en-US" sz="1800" dirty="0">
                          <a:latin typeface="+mn-lt"/>
                        </a:rPr>
                        <a:t>02</a:t>
                      </a:r>
                    </a:p>
                  </a:txBody>
                  <a:tcPr/>
                </a:tc>
                <a:tc>
                  <a:txBody>
                    <a:bodyPr/>
                    <a:lstStyle/>
                    <a:p>
                      <a:pPr>
                        <a:lnSpc>
                          <a:spcPct val="100000"/>
                        </a:lnSpc>
                      </a:pPr>
                      <a:r>
                        <a:rPr lang="en-US" sz="1800" dirty="0">
                          <a:latin typeface="+mn-lt"/>
                        </a:rPr>
                        <a:t>Agile Methodologies</a:t>
                      </a:r>
                    </a:p>
                  </a:txBody>
                  <a:tcPr/>
                </a:tc>
                <a:tc>
                  <a:txBody>
                    <a:bodyPr/>
                    <a:lstStyle/>
                    <a:p>
                      <a:pPr>
                        <a:lnSpc>
                          <a:spcPct val="100000"/>
                        </a:lnSpc>
                      </a:pPr>
                      <a:r>
                        <a:rPr lang="en-US" sz="1800" dirty="0">
                          <a:latin typeface="+mn-lt"/>
                        </a:rPr>
                        <a:t>Rinku K. Gupta, ANL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800" dirty="0">
                          <a:effectLst/>
                          <a:latin typeface="+mn-lt"/>
                        </a:rPr>
                        <a:t>1:45pm-2:00pm</a:t>
                      </a:r>
                    </a:p>
                  </a:txBody>
                  <a:tcPr marL="63500" marR="63500" marT="63500" marB="63500"/>
                </a:tc>
                <a:tc>
                  <a:txBody>
                    <a:bodyPr/>
                    <a:lstStyle/>
                    <a:p>
                      <a:pPr>
                        <a:lnSpc>
                          <a:spcPct val="100000"/>
                        </a:lnSpc>
                      </a:pPr>
                      <a:r>
                        <a:rPr lang="en-US" sz="1800" i="0" dirty="0">
                          <a:solidFill>
                            <a:schemeClr val="tx1"/>
                          </a:solidFill>
                          <a:latin typeface="+mn-lt"/>
                        </a:rPr>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Git Workflows</a:t>
                      </a:r>
                      <a:endParaRPr lang="en-US" sz="1800" dirty="0">
                        <a:latin typeface="+mn-lt"/>
                      </a:endParaRPr>
                    </a:p>
                  </a:txBody>
                  <a:tcPr/>
                </a:tc>
                <a:tc>
                  <a:txBody>
                    <a:bodyPr/>
                    <a:lstStyle/>
                    <a:p>
                      <a:pPr>
                        <a:lnSpc>
                          <a:spcPct val="100000"/>
                        </a:lnSpc>
                      </a:pPr>
                      <a:r>
                        <a:rPr lang="en-US" sz="1800" dirty="0">
                          <a:latin typeface="+mn-lt"/>
                        </a:rPr>
                        <a:t>Rinku K. Gupta, ANL</a:t>
                      </a:r>
                    </a:p>
                  </a:txBody>
                  <a:tcPr/>
                </a:tc>
                <a:extLst>
                  <a:ext uri="{0D108BD9-81ED-4DB2-BD59-A6C34878D82A}">
                    <a16:rowId xmlns:a16="http://schemas.microsoft.com/office/drawing/2014/main" val="1350023114"/>
                  </a:ext>
                </a:extLst>
              </a:tr>
              <a:tr h="370840">
                <a:tc>
                  <a:txBody>
                    <a:bodyPr/>
                    <a:lstStyle/>
                    <a:p>
                      <a:pPr rtl="0" fontAlgn="t">
                        <a:spcBef>
                          <a:spcPts val="0"/>
                        </a:spcBef>
                        <a:spcAft>
                          <a:spcPts val="0"/>
                        </a:spcAft>
                      </a:pPr>
                      <a:r>
                        <a:rPr lang="en-US" sz="1800" b="0" i="0" u="none" strike="noStrike" dirty="0">
                          <a:solidFill>
                            <a:schemeClr val="tx1"/>
                          </a:solidFill>
                          <a:effectLst/>
                          <a:latin typeface="+mn-lt"/>
                        </a:rPr>
                        <a:t>2:00pm-2:20pm</a:t>
                      </a:r>
                      <a:endParaRPr lang="en-US" sz="1800" i="0" dirty="0">
                        <a:solidFill>
                          <a:schemeClr val="tx1"/>
                        </a:solidFill>
                        <a:effectLst/>
                        <a:latin typeface="+mn-lt"/>
                      </a:endParaRPr>
                    </a:p>
                  </a:txBody>
                  <a:tcPr marL="63500" marR="63500" marT="63500" marB="63500"/>
                </a:tc>
                <a:tc>
                  <a:txBody>
                    <a:bodyPr/>
                    <a:lstStyle/>
                    <a:p>
                      <a:pPr>
                        <a:lnSpc>
                          <a:spcPct val="100000"/>
                        </a:lnSpc>
                      </a:pPr>
                      <a:r>
                        <a:rPr lang="en-US" sz="1800" i="0" dirty="0">
                          <a:solidFill>
                            <a:schemeClr val="tx1"/>
                          </a:solidFill>
                          <a:latin typeface="+mn-lt"/>
                        </a:rPr>
                        <a:t>04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Software Testing 1</a:t>
                      </a:r>
                    </a:p>
                  </a:txBody>
                  <a:tcPr/>
                </a:tc>
                <a:tc>
                  <a:txBody>
                    <a:bodyPr/>
                    <a:lstStyle/>
                    <a:p>
                      <a:pPr>
                        <a:lnSpc>
                          <a:spcPct val="100000"/>
                        </a:lnSpc>
                      </a:pPr>
                      <a:r>
                        <a:rPr lang="en-US" sz="1800" i="0" dirty="0">
                          <a:solidFill>
                            <a:schemeClr val="tx1"/>
                          </a:solidFill>
                          <a:latin typeface="+mn-lt"/>
                        </a:rPr>
                        <a:t>David M. Rogers, ORNL</a:t>
                      </a: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800" b="0" i="1" u="none" strike="noStrike" dirty="0">
                          <a:solidFill>
                            <a:schemeClr val="tx2"/>
                          </a:solidFill>
                          <a:effectLst/>
                          <a:latin typeface="+mn-lt"/>
                        </a:rPr>
                        <a:t>2:20pm-2:40pm</a:t>
                      </a:r>
                      <a:endParaRPr lang="en-US" sz="1800" i="1" dirty="0">
                        <a:solidFill>
                          <a:schemeClr val="tx2"/>
                        </a:solidFill>
                        <a:effectLst/>
                        <a:latin typeface="+mn-lt"/>
                      </a:endParaRPr>
                    </a:p>
                  </a:txBody>
                  <a:tcPr marL="63500" marR="63500" marT="63500" marB="63500"/>
                </a:tc>
                <a:tc>
                  <a:txBody>
                    <a:bodyPr/>
                    <a:lstStyle/>
                    <a:p>
                      <a:pPr>
                        <a:lnSpc>
                          <a:spcPct val="100000"/>
                        </a:lnSpc>
                      </a:pPr>
                      <a:endParaRPr lang="en-US" sz="1800" i="1" dirty="0">
                        <a:solidFill>
                          <a:schemeClr val="tx2"/>
                        </a:solidFill>
                        <a:latin typeface="+mn-lt"/>
                      </a:endParaRPr>
                    </a:p>
                  </a:txBody>
                  <a:tcPr/>
                </a:tc>
                <a:tc>
                  <a:txBody>
                    <a:bodyPr/>
                    <a:lstStyle/>
                    <a:p>
                      <a:pPr>
                        <a:lnSpc>
                          <a:spcPct val="100000"/>
                        </a:lnSpc>
                      </a:pPr>
                      <a:r>
                        <a:rPr lang="en-US" sz="1800" i="1" dirty="0">
                          <a:solidFill>
                            <a:schemeClr val="tx2"/>
                          </a:solidFill>
                          <a:latin typeface="+mn-lt"/>
                        </a:rPr>
                        <a:t>Break (optional Q&amp;A)</a:t>
                      </a:r>
                    </a:p>
                  </a:txBody>
                  <a:tcPr/>
                </a:tc>
                <a:tc>
                  <a:txBody>
                    <a:bodyPr/>
                    <a:lstStyle/>
                    <a:p>
                      <a:pPr>
                        <a:lnSpc>
                          <a:spcPct val="100000"/>
                        </a:lnSpc>
                      </a:pPr>
                      <a:r>
                        <a:rPr lang="en-US" sz="1800" i="1" dirty="0">
                          <a:solidFill>
                            <a:schemeClr val="tx2"/>
                          </a:solidFill>
                          <a:latin typeface="+mn-lt"/>
                        </a:rPr>
                        <a:t>All</a:t>
                      </a: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2:40pm-3:00pm</a:t>
                      </a:r>
                      <a:endParaRPr lang="en-US" sz="1800" dirty="0">
                        <a:effectLst/>
                        <a:latin typeface="+mn-lt"/>
                      </a:endParaRPr>
                    </a:p>
                  </a:txBody>
                  <a:tcPr marL="63500" marR="63500" marT="63500" marB="63500"/>
                </a:tc>
                <a:tc>
                  <a:txBody>
                    <a:bodyPr/>
                    <a:lstStyle/>
                    <a:p>
                      <a:pPr>
                        <a:lnSpc>
                          <a:spcPct val="100000"/>
                        </a:lnSpc>
                      </a:pPr>
                      <a:r>
                        <a:rPr lang="en-US" sz="1800" i="0" dirty="0">
                          <a:latin typeface="+mn-lt"/>
                        </a:rPr>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tx1"/>
                          </a:solidFill>
                          <a:effectLst/>
                          <a:latin typeface="+mn-lt"/>
                          <a:ea typeface="+mn-ea"/>
                          <a:cs typeface="+mn-cs"/>
                        </a:rPr>
                        <a:t>Software Design</a:t>
                      </a:r>
                    </a:p>
                  </a:txBody>
                  <a:tcPr/>
                </a:tc>
                <a:tc>
                  <a:txBody>
                    <a:bodyPr/>
                    <a:lstStyle/>
                    <a:p>
                      <a:pPr>
                        <a:lnSpc>
                          <a:spcPct val="100000"/>
                        </a:lnSpc>
                      </a:pPr>
                      <a:r>
                        <a:rPr lang="en-US" sz="1800" dirty="0">
                          <a:latin typeface="+mn-lt"/>
                        </a:rPr>
                        <a:t>Anshu Dubey, ANL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800" dirty="0">
                          <a:effectLst/>
                          <a:latin typeface="+mn-lt"/>
                        </a:rPr>
                        <a:t>3:00pm-3:15pm</a:t>
                      </a:r>
                    </a:p>
                  </a:txBody>
                  <a:tcPr marL="63500" marR="63500" marT="63500" marB="63500"/>
                </a:tc>
                <a:tc>
                  <a:txBody>
                    <a:bodyPr/>
                    <a:lstStyle/>
                    <a:p>
                      <a:pPr>
                        <a:lnSpc>
                          <a:spcPct val="100000"/>
                        </a:lnSpc>
                      </a:pPr>
                      <a:r>
                        <a:rPr lang="en-US" sz="1800" i="0" dirty="0">
                          <a:latin typeface="+mn-lt"/>
                        </a:rPr>
                        <a:t>06</a:t>
                      </a:r>
                    </a:p>
                  </a:txBody>
                  <a:tcPr/>
                </a:tc>
                <a:tc>
                  <a:txBody>
                    <a:bodyPr/>
                    <a:lstStyle/>
                    <a:p>
                      <a:pPr>
                        <a:lnSpc>
                          <a:spcPct val="100000"/>
                        </a:lnSpc>
                      </a:pPr>
                      <a:r>
                        <a:rPr lang="en-US" sz="1800" i="0" dirty="0">
                          <a:latin typeface="+mn-lt"/>
                        </a:rPr>
                        <a:t>Software Testing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David M. Rogers</a:t>
                      </a:r>
                    </a:p>
                  </a:txBody>
                  <a:tcPr/>
                </a:tc>
                <a:extLst>
                  <a:ext uri="{0D108BD9-81ED-4DB2-BD59-A6C34878D82A}">
                    <a16:rowId xmlns:a16="http://schemas.microsoft.com/office/drawing/2014/main" val="387858574"/>
                  </a:ext>
                </a:extLst>
              </a:tr>
              <a:tr h="370840">
                <a:tc>
                  <a:txBody>
                    <a:bodyPr/>
                    <a:lstStyle/>
                    <a:p>
                      <a:pPr rtl="0" fontAlgn="t">
                        <a:spcBef>
                          <a:spcPts val="0"/>
                        </a:spcBef>
                        <a:spcAft>
                          <a:spcPts val="0"/>
                        </a:spcAft>
                      </a:pPr>
                      <a:r>
                        <a:rPr lang="en-US" sz="1800" dirty="0">
                          <a:effectLst/>
                          <a:latin typeface="+mn-lt"/>
                        </a:rPr>
                        <a:t>3:15pm-3:40pm</a:t>
                      </a:r>
                    </a:p>
                  </a:txBody>
                  <a:tcPr marL="63500" marR="63500" marT="63500" marB="63500"/>
                </a:tc>
                <a:tc>
                  <a:txBody>
                    <a:bodyPr/>
                    <a:lstStyle/>
                    <a:p>
                      <a:pPr>
                        <a:lnSpc>
                          <a:spcPct val="100000"/>
                        </a:lnSpc>
                      </a:pPr>
                      <a:r>
                        <a:rPr lang="en-US" sz="1800" i="0" dirty="0">
                          <a:latin typeface="+mn-lt"/>
                        </a:rPr>
                        <a:t>07</a:t>
                      </a:r>
                    </a:p>
                  </a:txBody>
                  <a:tcPr/>
                </a:tc>
                <a:tc>
                  <a:txBody>
                    <a:bodyPr/>
                    <a:lstStyle/>
                    <a:p>
                      <a:pPr>
                        <a:lnSpc>
                          <a:spcPct val="100000"/>
                        </a:lnSpc>
                      </a:pPr>
                      <a:r>
                        <a:rPr lang="en-US" sz="1800" i="0" dirty="0">
                          <a:latin typeface="+mn-lt"/>
                        </a:rPr>
                        <a:t>Refactoring</a:t>
                      </a:r>
                    </a:p>
                  </a:txBody>
                  <a:tcPr/>
                </a:tc>
                <a:tc>
                  <a:txBody>
                    <a:bodyPr/>
                    <a:lstStyle/>
                    <a:p>
                      <a:pPr>
                        <a:lnSpc>
                          <a:spcPct val="100000"/>
                        </a:lnSpc>
                      </a:pPr>
                      <a:r>
                        <a:rPr lang="en-US" sz="1800" dirty="0">
                          <a:latin typeface="+mn-lt"/>
                        </a:rPr>
                        <a:t>Anshu Dubey, ANL</a:t>
                      </a:r>
                    </a:p>
                  </a:txBody>
                  <a:tcPr/>
                </a:tc>
                <a:extLst>
                  <a:ext uri="{0D108BD9-81ED-4DB2-BD59-A6C34878D82A}">
                    <a16:rowId xmlns:a16="http://schemas.microsoft.com/office/drawing/2014/main" val="2446830301"/>
                  </a:ext>
                </a:extLst>
              </a:tr>
              <a:tr h="370840">
                <a:tc>
                  <a:txBody>
                    <a:bodyPr/>
                    <a:lstStyle/>
                    <a:p>
                      <a:pPr rtl="0" fontAlgn="t">
                        <a:spcBef>
                          <a:spcPts val="0"/>
                        </a:spcBef>
                        <a:spcAft>
                          <a:spcPts val="0"/>
                        </a:spcAft>
                      </a:pPr>
                      <a:r>
                        <a:rPr lang="en-US" sz="1800" dirty="0">
                          <a:effectLst/>
                          <a:latin typeface="+mn-lt"/>
                        </a:rPr>
                        <a:t>3:40pm-3:55pm</a:t>
                      </a:r>
                    </a:p>
                  </a:txBody>
                  <a:tcPr marL="63500" marR="63500" marT="63500" marB="63500"/>
                </a:tc>
                <a:tc>
                  <a:txBody>
                    <a:bodyPr/>
                    <a:lstStyle/>
                    <a:p>
                      <a:pPr>
                        <a:lnSpc>
                          <a:spcPct val="100000"/>
                        </a:lnSpc>
                      </a:pPr>
                      <a:r>
                        <a:rPr lang="en-US" sz="1800" i="0" dirty="0">
                          <a:latin typeface="+mn-lt"/>
                        </a:rPr>
                        <a:t>08</a:t>
                      </a:r>
                    </a:p>
                  </a:txBody>
                  <a:tcPr/>
                </a:tc>
                <a:tc>
                  <a:txBody>
                    <a:bodyPr/>
                    <a:lstStyle/>
                    <a:p>
                      <a:pPr>
                        <a:lnSpc>
                          <a:spcPct val="100000"/>
                        </a:lnSpc>
                      </a:pPr>
                      <a:r>
                        <a:rPr lang="en-US" sz="1800" i="0" dirty="0">
                          <a:latin typeface="+mn-lt"/>
                        </a:rPr>
                        <a:t>Reproducibility</a:t>
                      </a: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1746784610"/>
                  </a:ext>
                </a:extLst>
              </a:tr>
              <a:tr h="370840">
                <a:tc>
                  <a:txBody>
                    <a:bodyPr/>
                    <a:lstStyle/>
                    <a:p>
                      <a:pPr rtl="0" fontAlgn="t">
                        <a:spcBef>
                          <a:spcPts val="0"/>
                        </a:spcBef>
                        <a:spcAft>
                          <a:spcPts val="0"/>
                        </a:spcAft>
                      </a:pPr>
                      <a:r>
                        <a:rPr lang="en-US" sz="1800" dirty="0">
                          <a:effectLst/>
                          <a:latin typeface="+mn-lt"/>
                        </a:rPr>
                        <a:t>3:55pm-4:00pm</a:t>
                      </a:r>
                    </a:p>
                  </a:txBody>
                  <a:tcPr marL="63500" marR="63500" marT="63500" marB="63500"/>
                </a:tc>
                <a:tc>
                  <a:txBody>
                    <a:bodyPr/>
                    <a:lstStyle/>
                    <a:p>
                      <a:pPr>
                        <a:lnSpc>
                          <a:spcPct val="100000"/>
                        </a:lnSpc>
                      </a:pPr>
                      <a:r>
                        <a:rPr lang="en-US" sz="1800" i="0" dirty="0">
                          <a:latin typeface="+mn-lt"/>
                        </a:rPr>
                        <a:t>09</a:t>
                      </a:r>
                    </a:p>
                  </a:txBody>
                  <a:tcPr/>
                </a:tc>
                <a:tc>
                  <a:txBody>
                    <a:bodyPr/>
                    <a:lstStyle/>
                    <a:p>
                      <a:pPr>
                        <a:lnSpc>
                          <a:spcPct val="100000"/>
                        </a:lnSpc>
                      </a:pPr>
                      <a:r>
                        <a:rPr lang="en-US" sz="1800" i="0" dirty="0">
                          <a:latin typeface="+mn-lt"/>
                        </a:rPr>
                        <a:t>Summary</a:t>
                      </a: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127038030"/>
                  </a:ext>
                </a:extLst>
              </a:tr>
            </a:tbl>
          </a:graphicData>
        </a:graphic>
      </p:graphicFrame>
      <p:grpSp>
        <p:nvGrpSpPr>
          <p:cNvPr id="5" name="Group 4">
            <a:extLst>
              <a:ext uri="{FF2B5EF4-FFF2-40B4-BE49-F238E27FC236}">
                <a16:creationId xmlns:a16="http://schemas.microsoft.com/office/drawing/2014/main" id="{E481C384-B67A-4E1A-9712-8751F487059D}"/>
              </a:ext>
            </a:extLst>
          </p:cNvPr>
          <p:cNvGrpSpPr/>
          <p:nvPr/>
        </p:nvGrpSpPr>
        <p:grpSpPr>
          <a:xfrm>
            <a:off x="649538" y="4506322"/>
            <a:ext cx="10909739" cy="390939"/>
            <a:chOff x="79513" y="1653208"/>
            <a:chExt cx="12029799" cy="390939"/>
          </a:xfrm>
        </p:grpSpPr>
        <p:cxnSp>
          <p:nvCxnSpPr>
            <p:cNvPr id="6" name="Straight Connector 5">
              <a:extLst>
                <a:ext uri="{FF2B5EF4-FFF2-40B4-BE49-F238E27FC236}">
                  <a16:creationId xmlns:a16="http://schemas.microsoft.com/office/drawing/2014/main" id="{81FDDF4F-CEBB-4DB2-B54C-DBAC5A6EF985}"/>
                </a:ext>
              </a:extLst>
            </p:cNvPr>
            <p:cNvCxnSpPr>
              <a:cxnSpLocks/>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7844F343-E894-4FE0-A6FA-018D93AF813D}"/>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BBFB6C66-6CBA-4D40-8622-561E8F751365}"/>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135406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“levels”</a:t>
            </a:r>
          </a:p>
          <a:p>
            <a:pPr lvl="1"/>
            <a:r>
              <a:rPr lang="en-US" dirty="0"/>
              <a:t>Regression testing </a:t>
            </a:r>
          </a:p>
          <a:p>
            <a:pPr lvl="2"/>
            <a:r>
              <a:rPr lang="en-US" dirty="0"/>
              <a:t>May be long running</a:t>
            </a:r>
          </a:p>
          <a:p>
            <a:pPr lvl="2"/>
            <a:r>
              <a:rPr lang="en-US" dirty="0"/>
              <a:t>Provide comprehensive coverage</a:t>
            </a:r>
          </a:p>
          <a:p>
            <a:pPr lvl="1"/>
            <a:r>
              <a:rPr lang="en-US" dirty="0"/>
              <a:t>Continuous integration</a:t>
            </a:r>
          </a:p>
          <a:p>
            <a:pPr lvl="2"/>
            <a:r>
              <a:rPr lang="en-US" dirty="0"/>
              <a:t>Sanity check</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mc:AlternateContent xmlns:mc="http://schemas.openxmlformats.org/markup-compatibility/2006" xmlns:p14="http://schemas.microsoft.com/office/powerpoint/2010/main">
    <mc:Choice Requires="p14">
      <p:transition spd="slow" p14:dur="2000" advTm="138898"/>
    </mc:Choice>
    <mc:Fallback xmlns="">
      <p:transition spd="slow" advTm="138898"/>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b="1" dirty="0">
                <a:solidFill>
                  <a:schemeClr val="bg1"/>
                </a:solidFill>
                <a:highlight>
                  <a:srgbClr val="43B1E5"/>
                </a:highlight>
              </a:rPr>
              <a:t>Team Meeting!</a:t>
            </a:r>
            <a:r>
              <a:rPr lang="en-US" dirty="0"/>
              <a:t> 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grpSp>
        <p:nvGrpSpPr>
          <p:cNvPr id="8" name="Group 7">
            <a:extLst>
              <a:ext uri="{FF2B5EF4-FFF2-40B4-BE49-F238E27FC236}">
                <a16:creationId xmlns:a16="http://schemas.microsoft.com/office/drawing/2014/main" id="{4F52AD71-49C7-F743-AB85-85CD4BA5138B}"/>
              </a:ext>
            </a:extLst>
          </p:cNvPr>
          <p:cNvGrpSpPr/>
          <p:nvPr/>
        </p:nvGrpSpPr>
        <p:grpSpPr>
          <a:xfrm>
            <a:off x="8374783" y="4201194"/>
            <a:ext cx="2079986" cy="1631092"/>
            <a:chOff x="9658247" y="3805881"/>
            <a:chExt cx="2079986" cy="1631092"/>
          </a:xfrm>
        </p:grpSpPr>
        <p:sp>
          <p:nvSpPr>
            <p:cNvPr id="7" name="Rectangle 6">
              <a:extLst>
                <a:ext uri="{FF2B5EF4-FFF2-40B4-BE49-F238E27FC236}">
                  <a16:creationId xmlns:a16="http://schemas.microsoft.com/office/drawing/2014/main" id="{21CD3229-5C0E-644A-9E27-95DBEE5BDB8C}"/>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Rectangle 3">
              <a:extLst>
                <a:ext uri="{FF2B5EF4-FFF2-40B4-BE49-F238E27FC236}">
                  <a16:creationId xmlns:a16="http://schemas.microsoft.com/office/drawing/2014/main" id="{C391ED94-7A5C-414B-8853-D5F0C063BB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9" name="Group 8">
            <a:extLst>
              <a:ext uri="{FF2B5EF4-FFF2-40B4-BE49-F238E27FC236}">
                <a16:creationId xmlns:a16="http://schemas.microsoft.com/office/drawing/2014/main" id="{9D9D52F9-164F-C14E-AF03-DD3B5FF29853}"/>
              </a:ext>
            </a:extLst>
          </p:cNvPr>
          <p:cNvGrpSpPr/>
          <p:nvPr/>
        </p:nvGrpSpPr>
        <p:grpSpPr>
          <a:xfrm>
            <a:off x="9658247" y="3144205"/>
            <a:ext cx="2079986" cy="1631092"/>
            <a:chOff x="9658247" y="3805881"/>
            <a:chExt cx="2079986" cy="1631092"/>
          </a:xfrm>
        </p:grpSpPr>
        <p:sp>
          <p:nvSpPr>
            <p:cNvPr id="10" name="Rectangle 9">
              <a:extLst>
                <a:ext uri="{FF2B5EF4-FFF2-40B4-BE49-F238E27FC236}">
                  <a16:creationId xmlns:a16="http://schemas.microsoft.com/office/drawing/2014/main" id="{77CCBD93-666E-C549-9297-51219A2BBC1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4505E698-532E-6E49-A9DB-2E823F84AF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2" name="TextBox 11">
            <a:extLst>
              <a:ext uri="{FF2B5EF4-FFF2-40B4-BE49-F238E27FC236}">
                <a16:creationId xmlns:a16="http://schemas.microsoft.com/office/drawing/2014/main" id="{4DFF52E9-D81A-FC4B-A3C2-D1EA25461CDB}"/>
              </a:ext>
            </a:extLst>
          </p:cNvPr>
          <p:cNvSpPr txBox="1"/>
          <p:nvPr/>
        </p:nvSpPr>
        <p:spPr>
          <a:xfrm>
            <a:off x="10077604" y="4424679"/>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2079579827"/>
      </p:ext>
    </p:extLst>
  </p:cSld>
  <p:clrMapOvr>
    <a:masterClrMapping/>
  </p:clrMapOvr>
  <mc:AlternateContent xmlns:mc="http://schemas.openxmlformats.org/markup-compatibility/2006">
    <mc:Choice xmlns:p14="http://schemas.microsoft.com/office/powerpoint/2010/main" Requires="p14">
      <p:transition spd="slow" p14:dur="2000" advTm="120709"/>
    </mc:Choice>
    <mc:Fallback>
      <p:transition spd="slow" advTm="12070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Good Testing Practices</a:t>
            </a:r>
            <a:br>
              <a:rPr lang="en-US" dirty="0"/>
            </a:br>
            <a:endParaRPr lang="en-US" dirty="0"/>
          </a:p>
        </p:txBody>
      </p:sp>
      <p:sp>
        <p:nvSpPr>
          <p:cNvPr id="5" name="Content Placeholder 4"/>
          <p:cNvSpPr>
            <a:spLocks noGrp="1"/>
          </p:cNvSpPr>
          <p:nvPr>
            <p:ph sz="quarter" idx="1"/>
          </p:nvPr>
        </p:nvSpPr>
        <p:spPr>
          <a:xfrm>
            <a:off x="368424" y="1177290"/>
            <a:ext cx="11369809" cy="4047778"/>
          </a:xfrm>
        </p:spPr>
        <p:txBody>
          <a:bodyPr/>
          <a:lstStyle/>
          <a:p>
            <a:r>
              <a:rPr lang="en-US" dirty="0"/>
              <a:t>Verify Code coverage</a:t>
            </a:r>
          </a:p>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mc:AlternateContent xmlns:mc="http://schemas.openxmlformats.org/markup-compatibility/2006" xmlns:p14="http://schemas.microsoft.com/office/powerpoint/2010/main">
    <mc:Choice Requires="p14">
      <p:transition spd="slow" p14:dur="2000" advTm="50364"/>
    </mc:Choice>
    <mc:Fallback xmlns="">
      <p:transition spd="slow" advTm="5036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Test Development For a New Code</a:t>
            </a:r>
          </a:p>
        </p:txBody>
      </p:sp>
      <p:sp>
        <p:nvSpPr>
          <p:cNvPr id="3" name="Content Placeholder 2"/>
          <p:cNvSpPr>
            <a:spLocks noGrp="1"/>
          </p:cNvSpPr>
          <p:nvPr>
            <p:ph sz="quarter" idx="1"/>
          </p:nvPr>
        </p:nvSpPr>
        <p:spPr>
          <a:xfrm>
            <a:off x="574481" y="1078042"/>
            <a:ext cx="9953475" cy="4803773"/>
          </a:xfrm>
        </p:spPr>
        <p:txBody>
          <a:bodyPr>
            <a:normAutofit fontScale="92500" lnSpcReduction="10000"/>
          </a:bodyPr>
          <a:lstStyle/>
          <a:p>
            <a:r>
              <a:rPr lang="en-US" sz="3600" dirty="0"/>
              <a:t>Development of tests and diagnostics goes hand-in-hand with code development</a:t>
            </a:r>
          </a:p>
          <a:p>
            <a:pPr lvl="1"/>
            <a:endParaRPr lang="en-US" sz="3200" dirty="0"/>
          </a:p>
          <a:p>
            <a:pPr lvl="1"/>
            <a:r>
              <a:rPr lang="en-US" sz="3200" dirty="0"/>
              <a:t> Compare against simpler analytical or semi-analytical solutions</a:t>
            </a:r>
          </a:p>
          <a:p>
            <a:pPr lvl="1"/>
            <a:r>
              <a:rPr lang="en-US" sz="3200" dirty="0"/>
              <a:t> Build granularity into testing</a:t>
            </a:r>
          </a:p>
          <a:p>
            <a:pPr lvl="1"/>
            <a:r>
              <a:rPr lang="en-US" sz="3200" dirty="0"/>
              <a:t> Use scaffolding ideas to build confidence </a:t>
            </a:r>
          </a:p>
          <a:p>
            <a:pPr lvl="1"/>
            <a:r>
              <a:rPr lang="en-US" sz="3200" dirty="0"/>
              <a:t> Always inject errors to verify that the test is w</a:t>
            </a:r>
            <a:r>
              <a:rPr lang="en-US" sz="2800" dirty="0"/>
              <a:t>orking</a:t>
            </a:r>
          </a:p>
          <a:p>
            <a:pPr lvl="1"/>
            <a:r>
              <a:rPr lang="en-US" sz="3200" dirty="0"/>
              <a:t> Non-trivial to devise good tests, but extremely important</a:t>
            </a:r>
          </a:p>
        </p:txBody>
      </p:sp>
    </p:spTree>
    <p:extLst>
      <p:ext uri="{BB962C8B-B14F-4D97-AF65-F5344CB8AC3E}">
        <p14:creationId xmlns:p14="http://schemas.microsoft.com/office/powerpoint/2010/main" val="3446077621"/>
      </p:ext>
    </p:extLst>
  </p:cSld>
  <p:clrMapOvr>
    <a:masterClrMapping/>
  </p:clrMapOvr>
  <mc:AlternateContent xmlns:mc="http://schemas.openxmlformats.org/markup-compatibility/2006" xmlns:p14="http://schemas.microsoft.com/office/powerpoint/2010/main">
    <mc:Choice Requires="p14">
      <p:transition spd="slow" p14:dur="2000" advTm="77038"/>
    </mc:Choice>
    <mc:Fallback xmlns="">
      <p:transition spd="slow" advTm="7703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Example 2: Structuring Tests to pinpoint bugs</a:t>
            </a:r>
            <a:br>
              <a:rPr lang="en-US" dirty="0"/>
            </a:br>
            <a:endParaRPr lang="en-US" dirty="0"/>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Bottom-up picture (shim if needed)</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63136704"/>
      </p:ext>
    </p:extLst>
  </p:cSld>
  <p:clrMapOvr>
    <a:masterClrMapping/>
  </p:clrMapOvr>
  <mc:AlternateContent xmlns:mc="http://schemas.openxmlformats.org/markup-compatibility/2006" xmlns:p14="http://schemas.microsoft.com/office/powerpoint/2010/main">
    <mc:Choice Requires="p14">
      <p:transition spd="slow" p14:dur="2000" advTm="197886"/>
    </mc:Choice>
    <mc:Fallback xmlns="">
      <p:transition spd="slow" advTm="1978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pic>
        <p:nvPicPr>
          <p:cNvPr id="7" name="Picture 3"/>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460999"/>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1471938" y="6350589"/>
            <a:ext cx="6233758" cy="433965"/>
          </a:xfrm>
          <a:prstGeom prst="rect">
            <a:avLst/>
          </a:prstGeom>
          <a:noFill/>
        </p:spPr>
        <p:txBody>
          <a:bodyPr wrap="none" lIns="118872" tIns="91440" rIns="118872" bIns="91440" rtlCol="0" anchor="ctr" anchorCtr="0">
            <a:spAutoFit/>
          </a:bodyPr>
          <a:lstStyle/>
          <a:p>
            <a:pPr algn="l">
              <a:lnSpc>
                <a:spcPct val="90000"/>
              </a:lnSpc>
            </a:pPr>
            <a:r>
              <a:rPr lang="en-US" dirty="0"/>
              <a:t>Next, build an EOS Test – is E(V,T) consistent with P(V,T)?</a:t>
            </a:r>
          </a:p>
        </p:txBody>
      </p:sp>
    </p:spTree>
    <p:custDataLst>
      <p:tags r:id="rId1"/>
    </p:custDataLst>
    <p:extLst>
      <p:ext uri="{BB962C8B-B14F-4D97-AF65-F5344CB8AC3E}">
        <p14:creationId xmlns:p14="http://schemas.microsoft.com/office/powerpoint/2010/main" val="2442379966"/>
      </p:ext>
    </p:extLst>
  </p:cSld>
  <p:clrMapOvr>
    <a:masterClrMapping/>
  </p:clrMapOvr>
  <mc:AlternateContent xmlns:mc="http://schemas.openxmlformats.org/markup-compatibility/2006" xmlns:p14="http://schemas.microsoft.com/office/powerpoint/2010/main">
    <mc:Choice Requires="p14">
      <p:transition spd="slow" p14:dur="2000" advTm="126757"/>
    </mc:Choice>
    <mc:Fallback xmlns="">
      <p:transition spd="slow" advTm="1267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2: Structured Testing</a:t>
            </a:r>
          </a:p>
        </p:txBody>
      </p:sp>
    </p:spTree>
    <p:custDataLst>
      <p:tags r:id="rId1"/>
    </p:custDataLst>
    <p:extLst>
      <p:ext uri="{BB962C8B-B14F-4D97-AF65-F5344CB8AC3E}">
        <p14:creationId xmlns:p14="http://schemas.microsoft.com/office/powerpoint/2010/main" val="217788325"/>
      </p:ext>
    </p:extLst>
  </p:cSld>
  <p:clrMapOvr>
    <a:masterClrMapping/>
  </p:clrMapOvr>
  <mc:AlternateContent xmlns:mc="http://schemas.openxmlformats.org/markup-compatibility/2006" xmlns:p14="http://schemas.microsoft.com/office/powerpoint/2010/main">
    <mc:Choice Requires="p14">
      <p:transition spd="slow" p14:dur="2000" advTm="181081"/>
    </mc:Choice>
    <mc:Fallback xmlns="">
      <p:transition spd="slow" advTm="1810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8.4"/>
</p:tagLst>
</file>

<file path=ppt/tags/tag2.xml><?xml version="1.0" encoding="utf-8"?>
<p:tagLst xmlns:a="http://schemas.openxmlformats.org/drawingml/2006/main" xmlns:r="http://schemas.openxmlformats.org/officeDocument/2006/relationships" xmlns:p="http://schemas.openxmlformats.org/presentationml/2006/main">
  <p:tag name="TIMING" val="|102|13.3"/>
</p:tagLst>
</file>

<file path=ppt/tags/tag3.xml><?xml version="1.0" encoding="utf-8"?>
<p:tagLst xmlns:a="http://schemas.openxmlformats.org/drawingml/2006/main" xmlns:r="http://schemas.openxmlformats.org/officeDocument/2006/relationships" xmlns:p="http://schemas.openxmlformats.org/presentationml/2006/main">
  <p:tag name="TIMING" val="|87.2|3.4|1.7|15|27"/>
</p:tagLst>
</file>

<file path=ppt/tags/tag4.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10570</TotalTime>
  <Words>3966</Words>
  <Application>Microsoft Macintosh PowerPoint</Application>
  <PresentationFormat>Custom</PresentationFormat>
  <Paragraphs>322</Paragraphs>
  <Slides>15</Slides>
  <Notes>13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Arial Black</vt:lpstr>
      <vt:lpstr>Calibri</vt:lpstr>
      <vt:lpstr>Presentations (Wide Screen)</vt:lpstr>
      <vt:lpstr>Software Testing – Part 2</vt:lpstr>
      <vt:lpstr>License, Citation and Acknowledgements</vt:lpstr>
      <vt:lpstr>How to build your test suite?</vt:lpstr>
      <vt:lpstr>Why not always use the most stringent testing?</vt:lpstr>
      <vt:lpstr>Additional Notes: Good Testing Practices </vt:lpstr>
      <vt:lpstr>Example 1: Test Development For a New Code</vt:lpstr>
      <vt:lpstr>Example 2: Structuring Tests to pinpoint bugs </vt:lpstr>
      <vt:lpstr>Example 2: Structured Testing</vt:lpstr>
      <vt:lpstr>Example 2: Structured Testing</vt:lpstr>
      <vt:lpstr>Example 2: Structured Testing</vt:lpstr>
      <vt:lpstr>PowerPoint Presentation</vt:lpstr>
      <vt:lpstr>Example 4: Coverage Matrix (physics vs. functionalities)</vt:lpstr>
      <vt:lpstr>Why not always use the most stringent testing?</vt:lpstr>
      <vt:lpstr>PowerPoint Presentation</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Rogers, David</cp:lastModifiedBy>
  <cp:revision>424</cp:revision>
  <cp:lastPrinted>2017-11-02T18:35:01Z</cp:lastPrinted>
  <dcterms:created xsi:type="dcterms:W3CDTF">2018-11-06T17:28:56Z</dcterms:created>
  <dcterms:modified xsi:type="dcterms:W3CDTF">2021-04-06T21:57:56Z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