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29"/>
  </p:notesMasterIdLst>
  <p:handoutMasterIdLst>
    <p:handoutMasterId r:id="rId30"/>
  </p:handoutMasterIdLst>
  <p:sldIdLst>
    <p:sldId id="256" r:id="rId5"/>
    <p:sldId id="321" r:id="rId6"/>
    <p:sldId id="322" r:id="rId7"/>
    <p:sldId id="323" r:id="rId8"/>
    <p:sldId id="349" r:id="rId9"/>
    <p:sldId id="325" r:id="rId10"/>
    <p:sldId id="326" r:id="rId11"/>
    <p:sldId id="327" r:id="rId12"/>
    <p:sldId id="328" r:id="rId13"/>
    <p:sldId id="329" r:id="rId14"/>
    <p:sldId id="330" r:id="rId15"/>
    <p:sldId id="332" r:id="rId16"/>
    <p:sldId id="331" r:id="rId17"/>
    <p:sldId id="336" r:id="rId18"/>
    <p:sldId id="346" r:id="rId19"/>
    <p:sldId id="338" r:id="rId20"/>
    <p:sldId id="345" r:id="rId21"/>
    <p:sldId id="335" r:id="rId22"/>
    <p:sldId id="342" r:id="rId23"/>
    <p:sldId id="343" r:id="rId24"/>
    <p:sldId id="339" r:id="rId25"/>
    <p:sldId id="344" r:id="rId26"/>
    <p:sldId id="348" r:id="rId27"/>
    <p:sldId id="347" r:id="rId28"/>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324" autoAdjust="0"/>
    <p:restoredTop sz="75600" autoAdjust="0"/>
  </p:normalViewPr>
  <p:slideViewPr>
    <p:cSldViewPr snapToGrid="0" showGuides="1">
      <p:cViewPr varScale="1">
        <p:scale>
          <a:sx n="167" d="100"/>
          <a:sy n="167" d="100"/>
        </p:scale>
        <p:origin x="3480" y="176"/>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7/25/22</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7/25/22</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talk was designed for 45 minutes</a:t>
            </a:r>
          </a:p>
          <a:p>
            <a:endParaRPr lang="en-US" dirty="0"/>
          </a:p>
          <a:p>
            <a:r>
              <a:rPr lang="en-US" dirty="0"/>
              <a:t>This is a journey because we ramp up from fundamental, high-level concepts, through documentation to a concrete example of documentation.  </a:t>
            </a:r>
            <a:r>
              <a:rPr lang="en-US" dirty="0" err="1"/>
              <a:t>Anshu</a:t>
            </a:r>
            <a:r>
              <a:rPr lang="en-US" dirty="0"/>
              <a:t> and I have designed this talk and the talk on lab environments that follows it so that one is the extension of the other.  The second acknowledges that lab notebooks don’t exist as a single entity but must be baked into a larger lab env.  </a:t>
            </a:r>
            <a:r>
              <a:rPr lang="en-US" dirty="0" err="1"/>
              <a:t>Anshu</a:t>
            </a:r>
            <a:r>
              <a:rPr lang="en-US" dirty="0"/>
              <a:t> caps it all off by discussing how to use a lab env in the larger scale of a research campaign.  In this case, we have structured the journey as a long, sustained bottom-up crescendo toward discussing the importance of scientific rigor in computational sciences in a way that will hopefully be immediately relatable to the audience’s life.  Hopefully, this will help them appreciate retroactively the mundane low-level details discussed earlier.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talk has grown from many interesting conversations that I have had with a variety of different computational sciences.  This includes different disciplines and different experience levels.  When I have these conversations, all parties generally tend to learn something.  This module will continue along those lines.  I am not here to convince anyone of anything.  I am not here to preach.  I am just here to present a novel experience. </a:t>
            </a:r>
            <a:endParaRPr lang="en-US" dirty="0"/>
          </a:p>
          <a:p>
            <a:endParaRPr lang="en-US" dirty="0"/>
          </a:p>
          <a:p>
            <a:r>
              <a:rPr lang="en-US" dirty="0"/>
              <a:t>If you look at the content of this </a:t>
            </a:r>
            <a:r>
              <a:rPr lang="en-US" dirty="0" err="1"/>
              <a:t>slidedeck</a:t>
            </a:r>
            <a:r>
              <a:rPr lang="en-US" dirty="0"/>
              <a:t> alone, the content fizzles out.  In particular, it just raises questions at the end.  Therefore, it should be stated up front that</a:t>
            </a:r>
          </a:p>
          <a:p>
            <a:pPr marL="171450" indent="-171450">
              <a:buFont typeface="Arial" panose="020B0604020202020204" pitchFamily="34" charset="0"/>
              <a:buChar char="•"/>
            </a:pPr>
            <a:r>
              <a:rPr lang="en-US" dirty="0"/>
              <a:t>There is no single format for a lab notebook.  It will depend on each user, on a team, on a project.  Also, the tools and needs will change with time.  Therefore, this is not a talk designed to inform or instruct.  It is a discussion and its intent is to get people thinking.</a:t>
            </a:r>
          </a:p>
          <a:p>
            <a:pPr marL="171450" indent="-171450">
              <a:buFont typeface="Arial" panose="020B0604020202020204" pitchFamily="34" charset="0"/>
              <a:buChar char="•"/>
            </a:pPr>
            <a:r>
              <a:rPr lang="en-US" dirty="0"/>
              <a:t>That this journey doesn’t end with this talk.  It flows into the next talk.</a:t>
            </a:r>
          </a:p>
        </p:txBody>
      </p:sp>
      <p:sp>
        <p:nvSpPr>
          <p:cNvPr id="4" name="Slide Number Placeholder 3"/>
          <p:cNvSpPr>
            <a:spLocks noGrp="1"/>
          </p:cNvSpPr>
          <p:nvPr>
            <p:ph type="sldNum" sz="quarter" idx="5"/>
          </p:nvPr>
        </p:nvSpPr>
        <p:spPr/>
        <p:txBody>
          <a:bodyPr/>
          <a:lstStyle/>
          <a:p>
            <a:fld id="{54E672D7-8E2D-4611-973D-F4591A707C34}" type="slidenum">
              <a:rPr lang="en-US" smtClean="0"/>
              <a:t>1</a:t>
            </a:fld>
            <a:endParaRPr lang="en-US"/>
          </a:p>
        </p:txBody>
      </p:sp>
    </p:spTree>
    <p:extLst>
      <p:ext uri="{BB962C8B-B14F-4D97-AF65-F5344CB8AC3E}">
        <p14:creationId xmlns:p14="http://schemas.microsoft.com/office/powerpoint/2010/main" val="41343986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Really most any project benefits from some sort of knowledge management.  </a:t>
            </a:r>
          </a:p>
          <a:p>
            <a:endParaRPr lang="en-US" dirty="0"/>
          </a:p>
          <a:p>
            <a:r>
              <a:rPr lang="en-US" dirty="0"/>
              <a:t>The key is first to recognize when knowledge is generated.  Once I became aware of this classification and began to think in terms of it, it became easier for me to recognize knowledge generation.  It’s as if a bell goes off in my brain that indicates we need to record what was just said.</a:t>
            </a:r>
          </a:p>
          <a:p>
            <a:endParaRPr lang="en-US" dirty="0"/>
          </a:p>
          <a:p>
            <a:r>
              <a:rPr lang="en-US" dirty="0"/>
              <a:t>The answer to the question is ”clearly no”,  We need to communicate to our future selves for the sake of productivity and reproducible research.</a:t>
            </a:r>
          </a:p>
        </p:txBody>
      </p:sp>
      <p:sp>
        <p:nvSpPr>
          <p:cNvPr id="4" name="Slide Number Placeholder 3"/>
          <p:cNvSpPr>
            <a:spLocks noGrp="1"/>
          </p:cNvSpPr>
          <p:nvPr>
            <p:ph type="sldNum" sz="quarter" idx="5"/>
          </p:nvPr>
        </p:nvSpPr>
        <p:spPr/>
        <p:txBody>
          <a:bodyPr/>
          <a:lstStyle/>
          <a:p>
            <a:fld id="{54E672D7-8E2D-4611-973D-F4591A707C34}" type="slidenum">
              <a:rPr lang="en-US" smtClean="0"/>
              <a:t>11</a:t>
            </a:fld>
            <a:endParaRPr lang="en-US"/>
          </a:p>
        </p:txBody>
      </p:sp>
    </p:spTree>
    <p:extLst>
      <p:ext uri="{BB962C8B-B14F-4D97-AF65-F5344CB8AC3E}">
        <p14:creationId xmlns:p14="http://schemas.microsoft.com/office/powerpoint/2010/main" val="13992771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believe that this is also known as debriefing.</a:t>
            </a:r>
          </a:p>
          <a:p>
            <a:endParaRPr lang="en-US" dirty="0"/>
          </a:p>
          <a:p>
            <a:r>
              <a:rPr lang="en-US" dirty="0"/>
              <a:t>When we go through experiences we can grow and improve.  But processes exist to help us maximize that growth and improvement.</a:t>
            </a:r>
          </a:p>
        </p:txBody>
      </p:sp>
      <p:sp>
        <p:nvSpPr>
          <p:cNvPr id="4" name="Slide Number Placeholder 3"/>
          <p:cNvSpPr>
            <a:spLocks noGrp="1"/>
          </p:cNvSpPr>
          <p:nvPr>
            <p:ph type="sldNum" sz="quarter" idx="5"/>
          </p:nvPr>
        </p:nvSpPr>
        <p:spPr/>
        <p:txBody>
          <a:bodyPr/>
          <a:lstStyle/>
          <a:p>
            <a:fld id="{54E672D7-8E2D-4611-973D-F4591A707C34}" type="slidenum">
              <a:rPr lang="en-US" smtClean="0"/>
              <a:t>12</a:t>
            </a:fld>
            <a:endParaRPr lang="en-US"/>
          </a:p>
        </p:txBody>
      </p:sp>
    </p:spTree>
    <p:extLst>
      <p:ext uri="{BB962C8B-B14F-4D97-AF65-F5344CB8AC3E}">
        <p14:creationId xmlns:p14="http://schemas.microsoft.com/office/powerpoint/2010/main" val="31523592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all documents are alike.</a:t>
            </a:r>
          </a:p>
        </p:txBody>
      </p:sp>
      <p:sp>
        <p:nvSpPr>
          <p:cNvPr id="4" name="Slide Number Placeholder 3"/>
          <p:cNvSpPr>
            <a:spLocks noGrp="1"/>
          </p:cNvSpPr>
          <p:nvPr>
            <p:ph type="sldNum" sz="quarter" idx="5"/>
          </p:nvPr>
        </p:nvSpPr>
        <p:spPr/>
        <p:txBody>
          <a:bodyPr/>
          <a:lstStyle/>
          <a:p>
            <a:fld id="{54E672D7-8E2D-4611-973D-F4591A707C34}" type="slidenum">
              <a:rPr lang="en-US" smtClean="0"/>
              <a:t>13</a:t>
            </a:fld>
            <a:endParaRPr lang="en-US"/>
          </a:p>
        </p:txBody>
      </p:sp>
    </p:spTree>
    <p:extLst>
      <p:ext uri="{BB962C8B-B14F-4D97-AF65-F5344CB8AC3E}">
        <p14:creationId xmlns:p14="http://schemas.microsoft.com/office/powerpoint/2010/main" val="41572600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Automated is in quotes because the TIOs and astronomers still needed to input information into a system.  But there was a process for them to input such data into tools that aggregated their input with other notes.</a:t>
            </a:r>
          </a:p>
        </p:txBody>
      </p:sp>
      <p:sp>
        <p:nvSpPr>
          <p:cNvPr id="4" name="Slide Number Placeholder 3"/>
          <p:cNvSpPr>
            <a:spLocks noGrp="1"/>
          </p:cNvSpPr>
          <p:nvPr>
            <p:ph type="sldNum" sz="quarter" idx="5"/>
          </p:nvPr>
        </p:nvSpPr>
        <p:spPr/>
        <p:txBody>
          <a:bodyPr/>
          <a:lstStyle/>
          <a:p>
            <a:fld id="{54E672D7-8E2D-4611-973D-F4591A707C34}" type="slidenum">
              <a:rPr lang="en-US" smtClean="0"/>
              <a:t>14</a:t>
            </a:fld>
            <a:endParaRPr lang="en-US"/>
          </a:p>
        </p:txBody>
      </p:sp>
    </p:spTree>
    <p:extLst>
      <p:ext uri="{BB962C8B-B14F-4D97-AF65-F5344CB8AC3E}">
        <p14:creationId xmlns:p14="http://schemas.microsoft.com/office/powerpoint/2010/main" val="21411504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Reasons why the bad is indeed bad.</a:t>
            </a:r>
          </a:p>
          <a:p>
            <a:pPr marL="171450" indent="-171450">
              <a:buFont typeface="Arial" panose="020B0604020202020204" pitchFamily="34" charset="0"/>
              <a:buChar char="•"/>
            </a:pPr>
            <a:r>
              <a:rPr lang="en-US" dirty="0"/>
              <a:t>Not at all comprehensive.</a:t>
            </a:r>
          </a:p>
          <a:p>
            <a:pPr marL="171450" indent="-171450">
              <a:buFont typeface="Arial" panose="020B0604020202020204" pitchFamily="34" charset="0"/>
              <a:buChar char="•"/>
            </a:pPr>
            <a:r>
              <a:rPr lang="en-US" dirty="0"/>
              <a:t>Don’t explain what the bug is.</a:t>
            </a:r>
          </a:p>
          <a:p>
            <a:pPr marL="171450" indent="-171450">
              <a:buFont typeface="Arial" panose="020B0604020202020204" pitchFamily="34" charset="0"/>
              <a:buChar char="•"/>
            </a:pPr>
            <a:r>
              <a:rPr lang="en-US" dirty="0"/>
              <a:t>Didn’t explain what library nor what the issue was with the bug.</a:t>
            </a:r>
          </a:p>
          <a:p>
            <a:pPr marL="171450" indent="-171450">
              <a:buFont typeface="Arial" panose="020B0604020202020204" pitchFamily="34" charset="0"/>
              <a:buChar char="•"/>
            </a:pPr>
            <a:r>
              <a:rPr lang="en-US" dirty="0"/>
              <a:t>Didn’t explain if tests were failing before and if so, which and how.</a:t>
            </a:r>
          </a:p>
          <a:p>
            <a:pPr marL="171450" indent="-171450">
              <a:buFont typeface="Arial" panose="020B0604020202020204" pitchFamily="34" charset="0"/>
              <a:buChar char="•"/>
            </a:pPr>
            <a:r>
              <a:rPr lang="en-US" dirty="0"/>
              <a:t>It was a lot of work.  Some details about how the debugging progressed my be useful for others or for future me.  If we had done this well, such notes might serve as a procedure for finding similar bugs in the future.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Doesn’t need to be exhaustive.  I can just leave myself some bread crumbs with the expectation that writing notes is easier, but recreating notes could be time consuming should I ever need to do so.</a:t>
            </a:r>
          </a:p>
          <a:p>
            <a:pPr marL="171450" indent="-171450">
              <a:buFont typeface="Arial" panose="020B0604020202020204" pitchFamily="34" charset="0"/>
              <a:buChar char="•"/>
            </a:pPr>
            <a:r>
              <a:rPr lang="en-US" dirty="0"/>
              <a:t>Are the bread crumbs enough?  Can they determine what flags are implied by debug version?  What about the full SW stack?  What about the SW stack for the analysis?  Is such detail needed for this stage of work and if not, is that filtering?</a:t>
            </a:r>
          </a:p>
          <a:p>
            <a:pPr marL="171450" indent="-171450">
              <a:buFont typeface="Arial" panose="020B0604020202020204" pitchFamily="34" charset="0"/>
              <a:buChar char="•"/>
            </a:pPr>
            <a:r>
              <a:rPr lang="en-US" dirty="0"/>
              <a:t>Note that the build logs are acting as lab notes.</a:t>
            </a:r>
          </a:p>
          <a:p>
            <a:pPr marL="171450" indent="-171450">
              <a:buFont typeface="Arial" panose="020B0604020202020204" pitchFamily="34" charset="0"/>
              <a:buChar char="•"/>
            </a:pPr>
            <a:r>
              <a:rPr lang="en-US" dirty="0"/>
              <a:t>Note also, that we could have included git information in the build logs to make things simpler.</a:t>
            </a:r>
          </a:p>
          <a:p>
            <a:pPr marL="171450" indent="-171450">
              <a:buFont typeface="Arial" panose="020B0604020202020204" pitchFamily="34" charset="0"/>
              <a:buChar char="•"/>
            </a:pPr>
            <a:r>
              <a:rPr lang="en-US" dirty="0"/>
              <a:t>We likely should have included a graphic that points out missing peak.  Annotating the graphic with what was expected would be nice.</a:t>
            </a:r>
          </a:p>
          <a:p>
            <a:pPr marL="171450" indent="-171450">
              <a:buFont typeface="Arial" panose="020B0604020202020204" pitchFamily="34" charset="0"/>
              <a:buChar char="•"/>
            </a:pPr>
            <a:r>
              <a:rPr lang="en-US" dirty="0"/>
              <a:t>The better example is also not great.</a:t>
            </a:r>
          </a:p>
        </p:txBody>
      </p:sp>
      <p:sp>
        <p:nvSpPr>
          <p:cNvPr id="4" name="Slide Number Placeholder 3"/>
          <p:cNvSpPr>
            <a:spLocks noGrp="1"/>
          </p:cNvSpPr>
          <p:nvPr>
            <p:ph type="sldNum" sz="quarter" idx="5"/>
          </p:nvPr>
        </p:nvSpPr>
        <p:spPr/>
        <p:txBody>
          <a:bodyPr/>
          <a:lstStyle/>
          <a:p>
            <a:fld id="{54E672D7-8E2D-4611-973D-F4591A707C34}" type="slidenum">
              <a:rPr lang="en-US" smtClean="0"/>
              <a:t>15</a:t>
            </a:fld>
            <a:endParaRPr lang="en-US"/>
          </a:p>
        </p:txBody>
      </p:sp>
    </p:spTree>
    <p:extLst>
      <p:ext uri="{BB962C8B-B14F-4D97-AF65-F5344CB8AC3E}">
        <p14:creationId xmlns:p14="http://schemas.microsoft.com/office/powerpoint/2010/main" val="16368675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filtered lab notebook is from the instrument CRIRES+.  You have a team that has worked on the science verification and interfacing with public (user manual, tools), a team that works on data analysis pipelines (pipeline changes), a distributed team that works on the hardware.  We can imagine that each team maintained a true lab notebook for their work.  These were then filtered and merged for the consumption by public.  </a:t>
            </a:r>
          </a:p>
          <a:p>
            <a:endParaRPr lang="en-US" dirty="0"/>
          </a:p>
          <a:p>
            <a:r>
              <a:rPr lang="en-US" dirty="0"/>
              <a:t>The filtering should not be too strong as one cannot know what details are necessary for all the public scientists to do their work.</a:t>
            </a:r>
          </a:p>
        </p:txBody>
      </p:sp>
      <p:sp>
        <p:nvSpPr>
          <p:cNvPr id="4" name="Slide Number Placeholder 3"/>
          <p:cNvSpPr>
            <a:spLocks noGrp="1"/>
          </p:cNvSpPr>
          <p:nvPr>
            <p:ph type="sldNum" sz="quarter" idx="5"/>
          </p:nvPr>
        </p:nvSpPr>
        <p:spPr/>
        <p:txBody>
          <a:bodyPr/>
          <a:lstStyle/>
          <a:p>
            <a:fld id="{54E672D7-8E2D-4611-973D-F4591A707C34}" type="slidenum">
              <a:rPr lang="en-US" smtClean="0"/>
              <a:t>16</a:t>
            </a:fld>
            <a:endParaRPr lang="en-US"/>
          </a:p>
        </p:txBody>
      </p:sp>
    </p:spTree>
    <p:extLst>
      <p:ext uri="{BB962C8B-B14F-4D97-AF65-F5344CB8AC3E}">
        <p14:creationId xmlns:p14="http://schemas.microsoft.com/office/powerpoint/2010/main" val="22133787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if any of the attendees ever sensed in their gut that things were not being done sufficiently cleanly or well.  Does this notion of inventing techniques resonate with them?  Have you reinvented the wheel?</a:t>
            </a:r>
          </a:p>
          <a:p>
            <a:endParaRPr lang="en-US" dirty="0"/>
          </a:p>
          <a:p>
            <a:r>
              <a:rPr lang="en-US" dirty="0"/>
              <a:t>Is this surprising to anyone?  Does anyone already use something akin to a lab notebook?</a:t>
            </a:r>
          </a:p>
        </p:txBody>
      </p:sp>
      <p:sp>
        <p:nvSpPr>
          <p:cNvPr id="4" name="Slide Number Placeholder 3"/>
          <p:cNvSpPr>
            <a:spLocks noGrp="1"/>
          </p:cNvSpPr>
          <p:nvPr>
            <p:ph type="sldNum" sz="quarter" idx="5"/>
          </p:nvPr>
        </p:nvSpPr>
        <p:spPr/>
        <p:txBody>
          <a:bodyPr/>
          <a:lstStyle/>
          <a:p>
            <a:fld id="{54E672D7-8E2D-4611-973D-F4591A707C34}" type="slidenum">
              <a:rPr lang="en-US" smtClean="0"/>
              <a:t>18</a:t>
            </a:fld>
            <a:endParaRPr lang="en-US"/>
          </a:p>
        </p:txBody>
      </p:sp>
    </p:spTree>
    <p:extLst>
      <p:ext uri="{BB962C8B-B14F-4D97-AF65-F5344CB8AC3E}">
        <p14:creationId xmlns:p14="http://schemas.microsoft.com/office/powerpoint/2010/main" val="37858049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Mention that the next three slides are a review of what is done and what could be done.  The point is to start to understand what we want and what we don’t want.  It’s also to understand some of the difficulties that we face.</a:t>
            </a:r>
          </a:p>
        </p:txBody>
      </p:sp>
      <p:sp>
        <p:nvSpPr>
          <p:cNvPr id="4" name="Slide Number Placeholder 3"/>
          <p:cNvSpPr>
            <a:spLocks noGrp="1"/>
          </p:cNvSpPr>
          <p:nvPr>
            <p:ph type="sldNum" sz="quarter" idx="5"/>
          </p:nvPr>
        </p:nvSpPr>
        <p:spPr/>
        <p:txBody>
          <a:bodyPr/>
          <a:lstStyle/>
          <a:p>
            <a:fld id="{54E672D7-8E2D-4611-973D-F4591A707C34}" type="slidenum">
              <a:rPr lang="en-US" smtClean="0"/>
              <a:t>19</a:t>
            </a:fld>
            <a:endParaRPr lang="en-US"/>
          </a:p>
        </p:txBody>
      </p:sp>
    </p:spTree>
    <p:extLst>
      <p:ext uri="{BB962C8B-B14F-4D97-AF65-F5344CB8AC3E}">
        <p14:creationId xmlns:p14="http://schemas.microsoft.com/office/powerpoint/2010/main" val="20211610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have tried playing around with multiple different non-ELN tools to adapt them to my needs.  To date, Microsoft OneNote was the closest to what I expect and need, but still fell short.</a:t>
            </a:r>
          </a:p>
          <a:p>
            <a:endParaRPr lang="en-US" dirty="0"/>
          </a:p>
          <a:p>
            <a:r>
              <a:rPr lang="en-US" dirty="0"/>
              <a:t>I, and I have seen others, end up jumping around, which might work if done well, but could make life harder.</a:t>
            </a:r>
          </a:p>
        </p:txBody>
      </p:sp>
      <p:sp>
        <p:nvSpPr>
          <p:cNvPr id="4" name="Slide Number Placeholder 3"/>
          <p:cNvSpPr>
            <a:spLocks noGrp="1"/>
          </p:cNvSpPr>
          <p:nvPr>
            <p:ph type="sldNum" sz="quarter" idx="5"/>
          </p:nvPr>
        </p:nvSpPr>
        <p:spPr/>
        <p:txBody>
          <a:bodyPr/>
          <a:lstStyle/>
          <a:p>
            <a:fld id="{54E672D7-8E2D-4611-973D-F4591A707C34}" type="slidenum">
              <a:rPr lang="en-US" smtClean="0"/>
              <a:t>20</a:t>
            </a:fld>
            <a:endParaRPr lang="en-US"/>
          </a:p>
        </p:txBody>
      </p:sp>
    </p:spTree>
    <p:extLst>
      <p:ext uri="{BB962C8B-B14F-4D97-AF65-F5344CB8AC3E}">
        <p14:creationId xmlns:p14="http://schemas.microsoft.com/office/powerpoint/2010/main" val="36753727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that this slide is a cliffhanger.  We will explore this topic and attempt to answer these questions in the next talk.  Also, be frank and explain that I am presently in the process of re-inventing the wheel and don’t necessarily know the answers to these questions.</a:t>
            </a:r>
          </a:p>
          <a:p>
            <a:endParaRPr lang="en-US" dirty="0"/>
          </a:p>
          <a:p>
            <a:r>
              <a:rPr lang="en-US" dirty="0"/>
              <a:t>If we scatter notes across multiple tools, how do we and should we be able to combine them into something that looks like an actual lab notebook?</a:t>
            </a:r>
          </a:p>
          <a:p>
            <a:endParaRPr lang="en-US" dirty="0"/>
          </a:p>
          <a:p>
            <a:r>
              <a:rPr lang="en-US" dirty="0"/>
              <a:t>I would imagine that many SW engineers would say that this commit message is not great.  In fact GitHub and GitLab often tell me that my messages don’t conform to best practices.</a:t>
            </a:r>
          </a:p>
          <a:p>
            <a:endParaRPr lang="en-US" dirty="0"/>
          </a:p>
          <a:p>
            <a:r>
              <a:rPr lang="en-US" dirty="0"/>
              <a:t>The git commit message is not just about recording changes.  I want it to encapsulate the state of my brain a bit so that I can reload it into my brain if I need to study or revisit the commit.  If I’m hunting for a bug, I want to know how I tested code to understand how a bug was undetected.  These messages can also help me design a set of manual testing in the future.  Therefore, this is as much of a communication to other developers as it is a communication to myself.</a:t>
            </a:r>
          </a:p>
          <a:p>
            <a:endParaRPr lang="en-US" dirty="0"/>
          </a:p>
          <a:p>
            <a:r>
              <a:rPr lang="en-US" dirty="0"/>
              <a:t>Rereading my commit messages as a first part of a code review helps me load the chronology and the big picture.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assume that there are areas of computational science (e.g., nuclear science and engineering, simulations that aid in designing life critical systems such as planes).  This is what I mentioned at the beginning of the talk.  Rather than search out differences, we need to search out </a:t>
            </a:r>
            <a:r>
              <a:rPr lang="en-US" dirty="0" err="1"/>
              <a:t>similiarities</a:t>
            </a:r>
            <a:r>
              <a:rPr lang="en-US" dirty="0"/>
              <a:t> when we talk with people from different disciplines and sub-disciplines.  Ask them about the pain points related to doing low-level foundational science and how they try to overcome them.   Yes, we are reinventing the wheel, but hopefully we can do so quickly and successfully by sharing with and learning from others.</a:t>
            </a:r>
          </a:p>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21</a:t>
            </a:fld>
            <a:endParaRPr lang="en-US"/>
          </a:p>
        </p:txBody>
      </p:sp>
    </p:spTree>
    <p:extLst>
      <p:ext uri="{BB962C8B-B14F-4D97-AF65-F5344CB8AC3E}">
        <p14:creationId xmlns:p14="http://schemas.microsoft.com/office/powerpoint/2010/main" val="1908684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Emphasize that Katherine’s quote has three main points, each of which resonates with me.</a:t>
            </a:r>
          </a:p>
          <a:p>
            <a:pPr marL="171450" indent="-171450">
              <a:buFont typeface="Arial" panose="020B0604020202020204" pitchFamily="34" charset="0"/>
              <a:buChar char="•"/>
            </a:pPr>
            <a:r>
              <a:rPr lang="en-US" dirty="0"/>
              <a:t>low-level science practices are required to do rigorous, reproducible science</a:t>
            </a:r>
          </a:p>
          <a:p>
            <a:pPr marL="171450" indent="-171450">
              <a:buFont typeface="Arial" panose="020B0604020202020204" pitchFamily="34" charset="0"/>
              <a:buChar char="•"/>
            </a:pPr>
            <a:r>
              <a:rPr lang="en-US" dirty="0"/>
              <a:t>Experimentalists do understand this</a:t>
            </a:r>
          </a:p>
          <a:p>
            <a:pPr marL="171450" indent="-171450">
              <a:buFont typeface="Arial" panose="020B0604020202020204" pitchFamily="34" charset="0"/>
              <a:buChar char="•"/>
            </a:pPr>
            <a:r>
              <a:rPr lang="en-US" dirty="0"/>
              <a:t>Computational science not so much</a:t>
            </a:r>
          </a:p>
          <a:p>
            <a:endParaRPr lang="en-US" dirty="0"/>
          </a:p>
          <a:p>
            <a:r>
              <a:rPr lang="en-US" dirty="0"/>
              <a:t>What does she mean by software practices</a:t>
            </a:r>
          </a:p>
          <a:p>
            <a:pPr marL="171450" indent="-171450">
              <a:buFont typeface="Arial" panose="020B0604020202020204" pitchFamily="34" charset="0"/>
              <a:buChar char="•"/>
            </a:pPr>
            <a:r>
              <a:rPr lang="en-US" dirty="0"/>
              <a:t>Design and implement software following best practices</a:t>
            </a:r>
          </a:p>
          <a:p>
            <a:pPr marL="171450" indent="-171450">
              <a:buFont typeface="Arial" panose="020B0604020202020204" pitchFamily="34" charset="0"/>
              <a:buChar char="•"/>
            </a:pPr>
            <a:r>
              <a:rPr lang="en-US" dirty="0"/>
              <a:t>Test your code</a:t>
            </a:r>
          </a:p>
          <a:p>
            <a:pPr marL="171450" indent="-171450">
              <a:buFont typeface="Arial" panose="020B0604020202020204" pitchFamily="34" charset="0"/>
              <a:buChar char="•"/>
            </a:pPr>
            <a:r>
              <a:rPr lang="en-US" dirty="0"/>
              <a:t>Use version control and use it well</a:t>
            </a:r>
          </a:p>
          <a:p>
            <a:pPr marL="171450" indent="-171450">
              <a:buFont typeface="Arial" panose="020B0604020202020204" pitchFamily="34" charset="0"/>
              <a:buChar char="•"/>
            </a:pPr>
            <a:r>
              <a:rPr lang="en-US" dirty="0"/>
              <a:t>Code reviews</a:t>
            </a:r>
          </a:p>
          <a:p>
            <a:pPr marL="171450" indent="-171450">
              <a:buFont typeface="Arial" panose="020B0604020202020204" pitchFamily="34" charset="0"/>
              <a:buChar char="•"/>
            </a:pPr>
            <a:r>
              <a:rPr lang="en-US" dirty="0"/>
              <a:t>Documentation (e.g., document your assumptions)</a:t>
            </a:r>
          </a:p>
          <a:p>
            <a:endParaRPr lang="en-US" dirty="0"/>
          </a:p>
          <a:p>
            <a:r>
              <a:rPr lang="en-US" dirty="0"/>
              <a:t>Many people refer to software practices as “software engineering”.  I whole-heartedly disagree with this.  I understand this work to be foundational, bedrock science that is required to do high-quality trustworthy high-level science.  But, we need not reinvent the wheel.  We can learn from the SW </a:t>
            </a:r>
            <a:r>
              <a:rPr lang="en-US" dirty="0" err="1"/>
              <a:t>Eng</a:t>
            </a:r>
            <a:r>
              <a:rPr lang="en-US" dirty="0"/>
              <a:t> community and adapt what they know and use.</a:t>
            </a:r>
          </a:p>
        </p:txBody>
      </p:sp>
      <p:sp>
        <p:nvSpPr>
          <p:cNvPr id="4" name="Slide Number Placeholder 3"/>
          <p:cNvSpPr>
            <a:spLocks noGrp="1"/>
          </p:cNvSpPr>
          <p:nvPr>
            <p:ph type="sldNum" sz="quarter" idx="5"/>
          </p:nvPr>
        </p:nvSpPr>
        <p:spPr/>
        <p:txBody>
          <a:bodyPr/>
          <a:lstStyle/>
          <a:p>
            <a:fld id="{54E672D7-8E2D-4611-973D-F4591A707C34}" type="slidenum">
              <a:rPr lang="en-US" smtClean="0"/>
              <a:t>3</a:t>
            </a:fld>
            <a:endParaRPr lang="en-US"/>
          </a:p>
        </p:txBody>
      </p:sp>
    </p:spTree>
    <p:extLst>
      <p:ext uri="{BB962C8B-B14F-4D97-AF65-F5344CB8AC3E}">
        <p14:creationId xmlns:p14="http://schemas.microsoft.com/office/powerpoint/2010/main" val="19367052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23</a:t>
            </a:fld>
            <a:endParaRPr lang="en-US"/>
          </a:p>
        </p:txBody>
      </p:sp>
    </p:spTree>
    <p:extLst>
      <p:ext uri="{BB962C8B-B14F-4D97-AF65-F5344CB8AC3E}">
        <p14:creationId xmlns:p14="http://schemas.microsoft.com/office/powerpoint/2010/main" val="2226181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slide should give them context for understanding my point of view.  Emphasize that one main point of this talk is to maintain an open mind when talking to people whose work is slightly different.  Therefore, if role is different from yours, don’t assume that what I will say is useless.  Rather, search out similarities rather than differences.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Physics was mostly about designing, constructing, all aspects of scientific data including data analysis.</a:t>
            </a:r>
          </a:p>
          <a:p>
            <a:pPr marL="171450" indent="-171450">
              <a:buFont typeface="Arial" panose="020B0604020202020204" pitchFamily="34" charset="0"/>
              <a:buChar cha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Observatory was working to ensure high-quality results with full context so that public can do science</a:t>
            </a:r>
          </a:p>
          <a:p>
            <a:endParaRPr lang="en-US" dirty="0"/>
          </a:p>
          <a:p>
            <a:pPr marL="171450" indent="-171450">
              <a:buFont typeface="Arial" panose="020B0604020202020204" pitchFamily="34" charset="0"/>
              <a:buChar char="•"/>
            </a:pPr>
            <a:r>
              <a:rPr lang="en-US" dirty="0"/>
              <a:t>While my experimental background was closer to R&amp;D, the laboratory work was clearly more about operations - Paranal is a science factory.  This is different in some ways, very rigorous, and at a very large scale.  To adapt ideas/tips/tricks/tools for observatory, there needs to be some simplification.</a:t>
            </a:r>
          </a:p>
          <a:p>
            <a:pPr marL="171450" indent="-171450">
              <a:buFont typeface="Arial" panose="020B0604020202020204" pitchFamily="34" charset="0"/>
              <a:buChar cha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Part of working on scientific instrumentation is understanding how the data is generated and therefore understanding how to correctly and rigorously analyze data and draw conclusions from data.</a:t>
            </a:r>
          </a:p>
          <a:p>
            <a:pPr marL="171450" indent="-171450">
              <a:buFont typeface="Arial" panose="020B0604020202020204" pitchFamily="34" charset="0"/>
              <a:buChar cha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Emphasize that implicit in this is my belief that developing scientific software is developing a scientific instrument.  How many people share this view?  If not, how do people view their software and how they use it?</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4</a:t>
            </a:fld>
            <a:endParaRPr lang="en-US"/>
          </a:p>
        </p:txBody>
      </p:sp>
    </p:spTree>
    <p:extLst>
      <p:ext uri="{BB962C8B-B14F-4D97-AF65-F5344CB8AC3E}">
        <p14:creationId xmlns:p14="http://schemas.microsoft.com/office/powerpoint/2010/main" val="7957296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Module designed with the expectation that attendees have a basic idea of what a lab notebook is as well as some experience (e.g., in university lab classes).</a:t>
            </a:r>
          </a:p>
          <a:p>
            <a:endParaRPr lang="en-US" dirty="0"/>
          </a:p>
          <a:p>
            <a:r>
              <a:rPr lang="en-US" dirty="0"/>
              <a:t>This is just a moment to confirm this and understand the bare minimum of what a lab notebook should do.  Put this up front so that people can relate slides to what they understand of lab notes.</a:t>
            </a:r>
          </a:p>
        </p:txBody>
      </p:sp>
      <p:sp>
        <p:nvSpPr>
          <p:cNvPr id="4" name="Slide Number Placeholder 3"/>
          <p:cNvSpPr>
            <a:spLocks noGrp="1"/>
          </p:cNvSpPr>
          <p:nvPr>
            <p:ph type="sldNum" sz="quarter" idx="5"/>
          </p:nvPr>
        </p:nvSpPr>
        <p:spPr/>
        <p:txBody>
          <a:bodyPr/>
          <a:lstStyle/>
          <a:p>
            <a:fld id="{54E672D7-8E2D-4611-973D-F4591A707C34}" type="slidenum">
              <a:rPr lang="en-US" smtClean="0"/>
              <a:t>5</a:t>
            </a:fld>
            <a:endParaRPr lang="en-US"/>
          </a:p>
        </p:txBody>
      </p:sp>
    </p:spTree>
    <p:extLst>
      <p:ext uri="{BB962C8B-B14F-4D97-AF65-F5344CB8AC3E}">
        <p14:creationId xmlns:p14="http://schemas.microsoft.com/office/powerpoint/2010/main" val="953025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Point out that if they search for this, they will find many pages.  Those pages have changed over time – it used to be DIKUW, not it’s the DIKW pyramid.  For instance, I often times no longer see understanding included.  I don’t know much beyond this classification, but find the classification to be quite useful.</a:t>
            </a:r>
          </a:p>
          <a:p>
            <a:endParaRPr lang="en-US" dirty="0"/>
          </a:p>
          <a:p>
            <a:r>
              <a:rPr lang="en-US" dirty="0"/>
              <a:t>We won’t be defining these terms exactly as that is likely quite hard.  We will go through examples to gain an intuitive understanding of these concepts.</a:t>
            </a:r>
          </a:p>
        </p:txBody>
      </p:sp>
      <p:sp>
        <p:nvSpPr>
          <p:cNvPr id="4" name="Slide Number Placeholder 3"/>
          <p:cNvSpPr>
            <a:spLocks noGrp="1"/>
          </p:cNvSpPr>
          <p:nvPr>
            <p:ph type="sldNum" sz="quarter" idx="5"/>
          </p:nvPr>
        </p:nvSpPr>
        <p:spPr/>
        <p:txBody>
          <a:bodyPr/>
          <a:lstStyle/>
          <a:p>
            <a:fld id="{54E672D7-8E2D-4611-973D-F4591A707C34}" type="slidenum">
              <a:rPr lang="en-US" smtClean="0"/>
              <a:t>6</a:t>
            </a:fld>
            <a:endParaRPr lang="en-US"/>
          </a:p>
        </p:txBody>
      </p:sp>
    </p:spTree>
    <p:extLst>
      <p:ext uri="{BB962C8B-B14F-4D97-AF65-F5344CB8AC3E}">
        <p14:creationId xmlns:p14="http://schemas.microsoft.com/office/powerpoint/2010/main" val="29584824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understanding is that data is *not* facts, as some claim.  Rather, data can be flawed and noisy.  Information is facts that are true relative to the potentially flawed data.</a:t>
            </a:r>
          </a:p>
          <a:p>
            <a:endParaRPr lang="en-US" dirty="0"/>
          </a:p>
          <a:p>
            <a:r>
              <a:rPr lang="en-US" dirty="0"/>
              <a:t>Data is valuable because it helps us make decisions.</a:t>
            </a:r>
          </a:p>
          <a:p>
            <a:endParaRPr lang="en-US" dirty="0"/>
          </a:p>
          <a:p>
            <a:r>
              <a:rPr lang="en-US" dirty="0"/>
              <a:t>Information is data made (hopefully) useful.</a:t>
            </a:r>
          </a:p>
        </p:txBody>
      </p:sp>
      <p:sp>
        <p:nvSpPr>
          <p:cNvPr id="4" name="Slide Number Placeholder 3"/>
          <p:cNvSpPr>
            <a:spLocks noGrp="1"/>
          </p:cNvSpPr>
          <p:nvPr>
            <p:ph type="sldNum" sz="quarter" idx="5"/>
          </p:nvPr>
        </p:nvSpPr>
        <p:spPr/>
        <p:txBody>
          <a:bodyPr/>
          <a:lstStyle/>
          <a:p>
            <a:fld id="{54E672D7-8E2D-4611-973D-F4591A707C34}" type="slidenum">
              <a:rPr lang="en-US" smtClean="0"/>
              <a:t>7</a:t>
            </a:fld>
            <a:endParaRPr lang="en-US"/>
          </a:p>
        </p:txBody>
      </p:sp>
    </p:spTree>
    <p:extLst>
      <p:ext uri="{BB962C8B-B14F-4D97-AF65-F5344CB8AC3E}">
        <p14:creationId xmlns:p14="http://schemas.microsoft.com/office/powerpoint/2010/main" val="7203667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Knowledge is generated by a process in such a way that it is an educated best guess.  But, it should be a solid and justifiable educated guess.  In this sense, it is not true but our best current guess at what is true.</a:t>
            </a:r>
          </a:p>
          <a:p>
            <a:endParaRPr lang="en-US" dirty="0"/>
          </a:p>
          <a:p>
            <a:r>
              <a:rPr lang="en-US" dirty="0"/>
              <a:t>It’s hard to define understanding.  I have just written down my best guesses.</a:t>
            </a:r>
          </a:p>
          <a:p>
            <a:endParaRPr lang="en-US" dirty="0"/>
          </a:p>
          <a:p>
            <a:r>
              <a:rPr lang="en-US" dirty="0"/>
              <a:t>I didn’t use the given timeseries information to derive this knowledge.  Someone with understanding of meteorology did. </a:t>
            </a:r>
            <a:r>
              <a:rPr lang="en-US" dirty="0" err="1"/>
              <a:t>Tthey</a:t>
            </a:r>
            <a:r>
              <a:rPr lang="en-US" dirty="0"/>
              <a:t> have a deep understanding derived from years of study and experience. However, that person presented and communicated the knowledge for consumption by those without understanding.</a:t>
            </a:r>
          </a:p>
          <a:p>
            <a:endParaRPr lang="en-US" dirty="0"/>
          </a:p>
          <a:p>
            <a:r>
              <a:rPr lang="en-US" dirty="0"/>
              <a:t>When you go to school, are your teachers and professors putting understanding in your head or do they share knowledge and create an environment in which one can generate understanding?</a:t>
            </a:r>
          </a:p>
          <a:p>
            <a:endParaRPr lang="en-US" dirty="0"/>
          </a:p>
          <a:p>
            <a:r>
              <a:rPr lang="en-US" dirty="0"/>
              <a:t>Understanding is built on the shoulders of giants.  You read an article that helps you generate understanding.  But the author of that article generated it from understanding he developed from taking classes with other </a:t>
            </a:r>
          </a:p>
        </p:txBody>
      </p:sp>
      <p:sp>
        <p:nvSpPr>
          <p:cNvPr id="4" name="Slide Number Placeholder 3"/>
          <p:cNvSpPr>
            <a:spLocks noGrp="1"/>
          </p:cNvSpPr>
          <p:nvPr>
            <p:ph type="sldNum" sz="quarter" idx="5"/>
          </p:nvPr>
        </p:nvSpPr>
        <p:spPr/>
        <p:txBody>
          <a:bodyPr/>
          <a:lstStyle/>
          <a:p>
            <a:fld id="{54E672D7-8E2D-4611-973D-F4591A707C34}" type="slidenum">
              <a:rPr lang="en-US" smtClean="0"/>
              <a:t>8</a:t>
            </a:fld>
            <a:endParaRPr lang="en-US"/>
          </a:p>
        </p:txBody>
      </p:sp>
    </p:spTree>
    <p:extLst>
      <p:ext uri="{BB962C8B-B14F-4D97-AF65-F5344CB8AC3E}">
        <p14:creationId xmlns:p14="http://schemas.microsoft.com/office/powerpoint/2010/main" val="26388891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extreme is trying to understand all aspects of the work that we do.  Is that feasible or even achievable?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other extreme is in choosing how we use the internet: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you read the internet are you gaining knowledge of understanding?  Is it possible to build understanding by only accessing bits of knowledge scattered across the internet?  I believe that Elaine’s work would say no.  You need someone with understanding to collect knowledge sources across the internet, organize these, and present them in such a way that the novice can generate understanding.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different, modern way to approach this same question: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an ML/DL code had generated the knowledge given in the example but in such a way that interpretability is low, are we OK with inexpressible or inaccessible understanding?</a:t>
            </a:r>
          </a:p>
        </p:txBody>
      </p:sp>
      <p:sp>
        <p:nvSpPr>
          <p:cNvPr id="4" name="Slide Number Placeholder 3"/>
          <p:cNvSpPr>
            <a:spLocks noGrp="1"/>
          </p:cNvSpPr>
          <p:nvPr>
            <p:ph type="sldNum" sz="quarter" idx="5"/>
          </p:nvPr>
        </p:nvSpPr>
        <p:spPr/>
        <p:txBody>
          <a:bodyPr/>
          <a:lstStyle/>
          <a:p>
            <a:fld id="{54E672D7-8E2D-4611-973D-F4591A707C34}" type="slidenum">
              <a:rPr lang="en-US" smtClean="0"/>
              <a:t>9</a:t>
            </a:fld>
            <a:endParaRPr lang="en-US"/>
          </a:p>
        </p:txBody>
      </p:sp>
    </p:spTree>
    <p:extLst>
      <p:ext uri="{BB962C8B-B14F-4D97-AF65-F5344CB8AC3E}">
        <p14:creationId xmlns:p14="http://schemas.microsoft.com/office/powerpoint/2010/main" val="293869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can explain some of the difficulties that occur when a git expert is forced to use a workflow designed for a team with only git knowledge.  They aren’t allowed to work in a more powerful, efficient, and effective way.  If they do work in their powerful, they can upset all those with insufficient understanding.</a:t>
            </a:r>
          </a:p>
        </p:txBody>
      </p:sp>
      <p:sp>
        <p:nvSpPr>
          <p:cNvPr id="4" name="Slide Number Placeholder 3"/>
          <p:cNvSpPr>
            <a:spLocks noGrp="1"/>
          </p:cNvSpPr>
          <p:nvPr>
            <p:ph type="sldNum" sz="quarter" idx="5"/>
          </p:nvPr>
        </p:nvSpPr>
        <p:spPr/>
        <p:txBody>
          <a:bodyPr/>
          <a:lstStyle/>
          <a:p>
            <a:fld id="{54E672D7-8E2D-4611-973D-F4591A707C34}" type="slidenum">
              <a:rPr lang="en-US" smtClean="0"/>
              <a:t>10</a:t>
            </a:fld>
            <a:endParaRPr lang="en-US"/>
          </a:p>
        </p:txBody>
      </p:sp>
    </p:spTree>
    <p:extLst>
      <p:ext uri="{BB962C8B-B14F-4D97-AF65-F5344CB8AC3E}">
        <p14:creationId xmlns:p14="http://schemas.microsoft.com/office/powerpoint/2010/main" val="153949558"/>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9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dirty="0"/>
              <a:t>Click to edit Master title style</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
        <p:nvSpPr>
          <p:cNvPr id="6" name="Text Placeholder 5">
            <a:extLst>
              <a:ext uri="{FF2B5EF4-FFF2-40B4-BE49-F238E27FC236}">
                <a16:creationId xmlns:a16="http://schemas.microsoft.com/office/drawing/2014/main" id="{516372F2-F09E-4139-B638-4F1B290B77B9}"/>
              </a:ext>
            </a:extLst>
          </p:cNvPr>
          <p:cNvSpPr>
            <a:spLocks noGrp="1"/>
          </p:cNvSpPr>
          <p:nvPr>
            <p:ph type="body" sz="quarter" idx="10" hasCustomPrompt="1"/>
          </p:nvPr>
        </p:nvSpPr>
        <p:spPr>
          <a:xfrm>
            <a:off x="9335896" y="5913283"/>
            <a:ext cx="2852929" cy="262814"/>
          </a:xfrm>
        </p:spPr>
        <p:txBody>
          <a:bodyPr/>
          <a:lstStyle>
            <a:lvl1pPr marL="0" indent="0" algn="r">
              <a:buNone/>
              <a:defRPr sz="1200"/>
            </a:lvl1pPr>
          </a:lstStyle>
          <a:p>
            <a:pPr lvl="0"/>
            <a:r>
              <a:rPr lang="en-US" dirty="0"/>
              <a:t>R&amp;R number (if required)</a:t>
            </a:r>
          </a:p>
        </p:txBody>
      </p:sp>
      <p:sp>
        <p:nvSpPr>
          <p:cNvPr id="9" name="Text Placeholder 8">
            <a:extLst>
              <a:ext uri="{FF2B5EF4-FFF2-40B4-BE49-F238E27FC236}">
                <a16:creationId xmlns:a16="http://schemas.microsoft.com/office/drawing/2014/main" id="{7A08ED72-5D36-44C1-A3D6-C72E158E1FA6}"/>
              </a:ext>
            </a:extLst>
          </p:cNvPr>
          <p:cNvSpPr>
            <a:spLocks noGrp="1"/>
          </p:cNvSpPr>
          <p:nvPr>
            <p:ph type="body" sz="quarter" idx="11" hasCustomPrompt="1"/>
          </p:nvPr>
        </p:nvSpPr>
        <p:spPr>
          <a:xfrm>
            <a:off x="3176924" y="2085870"/>
            <a:ext cx="2427268" cy="424732"/>
          </a:xfrm>
        </p:spPr>
        <p:txBody>
          <a:bodyPr wrap="none">
            <a:spAutoFit/>
          </a:bodyPr>
          <a:lstStyle>
            <a:lvl1pPr marL="0" indent="0">
              <a:buNone/>
              <a:defRPr u="sng"/>
            </a:lvl1pPr>
          </a:lstStyle>
          <a:p>
            <a:pPr lvl="0"/>
            <a:r>
              <a:rPr lang="en-US" dirty="0"/>
              <a:t>Presenter Name</a:t>
            </a:r>
          </a:p>
        </p:txBody>
      </p:sp>
      <p:sp>
        <p:nvSpPr>
          <p:cNvPr id="11" name="Text Placeholder 10">
            <a:extLst>
              <a:ext uri="{FF2B5EF4-FFF2-40B4-BE49-F238E27FC236}">
                <a16:creationId xmlns:a16="http://schemas.microsoft.com/office/drawing/2014/main" id="{07C2C5E0-3F9A-4B6C-82C6-FEE7176DA8DC}"/>
              </a:ext>
            </a:extLst>
          </p:cNvPr>
          <p:cNvSpPr>
            <a:spLocks noGrp="1"/>
          </p:cNvSpPr>
          <p:nvPr>
            <p:ph type="body" sz="quarter" idx="12" hasCustomPrompt="1"/>
          </p:nvPr>
        </p:nvSpPr>
        <p:spPr>
          <a:xfrm>
            <a:off x="5667411" y="2134517"/>
            <a:ext cx="1690167" cy="376085"/>
          </a:xfrm>
        </p:spPr>
        <p:txBody>
          <a:bodyPr>
            <a:spAutoFit/>
          </a:bodyPr>
          <a:lstStyle>
            <a:lvl1pPr marL="0" indent="0">
              <a:buNone/>
              <a:defRPr sz="2000"/>
            </a:lvl1pPr>
          </a:lstStyle>
          <a:p>
            <a:pPr lvl="0"/>
            <a:r>
              <a:rPr lang="en-US" dirty="0"/>
              <a:t>(pronouns)</a:t>
            </a:r>
          </a:p>
        </p:txBody>
      </p:sp>
      <p:sp>
        <p:nvSpPr>
          <p:cNvPr id="20" name="Text Placeholder 10">
            <a:extLst>
              <a:ext uri="{FF2B5EF4-FFF2-40B4-BE49-F238E27FC236}">
                <a16:creationId xmlns:a16="http://schemas.microsoft.com/office/drawing/2014/main" id="{6EE16D41-009C-4DB1-A6DF-FEBADC8C343B}"/>
              </a:ext>
            </a:extLst>
          </p:cNvPr>
          <p:cNvSpPr>
            <a:spLocks noGrp="1"/>
          </p:cNvSpPr>
          <p:nvPr>
            <p:ph type="body" sz="quarter" idx="13" hasCustomPrompt="1"/>
          </p:nvPr>
        </p:nvSpPr>
        <p:spPr>
          <a:xfrm>
            <a:off x="3176924" y="2459716"/>
            <a:ext cx="8292315" cy="369332"/>
          </a:xfrm>
        </p:spPr>
        <p:txBody>
          <a:bodyPr wrap="square">
            <a:spAutoFit/>
          </a:bodyPr>
          <a:lstStyle>
            <a:lvl1pPr marL="0" indent="0">
              <a:buNone/>
              <a:defRPr sz="2000"/>
            </a:lvl1pPr>
          </a:lstStyle>
          <a:p>
            <a:pPr lvl="0"/>
            <a:r>
              <a:rPr lang="en-US" dirty="0"/>
              <a:t>Long affiliation</a:t>
            </a:r>
          </a:p>
        </p:txBody>
      </p:sp>
      <p:sp>
        <p:nvSpPr>
          <p:cNvPr id="21" name="Text Placeholder 10">
            <a:extLst>
              <a:ext uri="{FF2B5EF4-FFF2-40B4-BE49-F238E27FC236}">
                <a16:creationId xmlns:a16="http://schemas.microsoft.com/office/drawing/2014/main" id="{8E791C6E-DB06-44D1-AB4E-AA0EF8215FBB}"/>
              </a:ext>
            </a:extLst>
          </p:cNvPr>
          <p:cNvSpPr>
            <a:spLocks noGrp="1"/>
          </p:cNvSpPr>
          <p:nvPr>
            <p:ph type="body" sz="quarter" idx="14" hasCustomPrompt="1"/>
          </p:nvPr>
        </p:nvSpPr>
        <p:spPr>
          <a:xfrm>
            <a:off x="3176925" y="3161813"/>
            <a:ext cx="8292316" cy="369332"/>
          </a:xfrm>
        </p:spPr>
        <p:txBody>
          <a:bodyPr wrap="square">
            <a:spAutoFit/>
          </a:bodyPr>
          <a:lstStyle>
            <a:lvl1pPr marL="0" indent="0">
              <a:buNone/>
              <a:defRPr sz="2000"/>
            </a:lvl1pPr>
          </a:lstStyle>
          <a:p>
            <a:pPr lvl="0"/>
            <a:r>
              <a:rPr lang="en-US" dirty="0"/>
              <a:t>Tutorial title @ Venue</a:t>
            </a:r>
          </a:p>
        </p:txBody>
      </p:sp>
      <p:sp>
        <p:nvSpPr>
          <p:cNvPr id="23" name="Text Placeholder 10">
            <a:extLst>
              <a:ext uri="{FF2B5EF4-FFF2-40B4-BE49-F238E27FC236}">
                <a16:creationId xmlns:a16="http://schemas.microsoft.com/office/drawing/2014/main" id="{AA4CD3CE-55B5-4132-9AC3-B94506768C36}"/>
              </a:ext>
            </a:extLst>
          </p:cNvPr>
          <p:cNvSpPr>
            <a:spLocks noGrp="1"/>
          </p:cNvSpPr>
          <p:nvPr>
            <p:ph type="body" sz="quarter" idx="15" hasCustomPrompt="1"/>
          </p:nvPr>
        </p:nvSpPr>
        <p:spPr>
          <a:xfrm>
            <a:off x="3176924" y="3792588"/>
            <a:ext cx="8292316" cy="646331"/>
          </a:xfrm>
        </p:spPr>
        <p:txBody>
          <a:bodyPr wrap="square">
            <a:spAutoFit/>
          </a:bodyPr>
          <a:lstStyle>
            <a:lvl1pPr marL="0" indent="0">
              <a:buNone/>
              <a:defRPr sz="2000"/>
            </a:lvl1pPr>
          </a:lstStyle>
          <a:p>
            <a:pPr>
              <a:spcBef>
                <a:spcPts val="2800"/>
              </a:spcBef>
            </a:pPr>
            <a:r>
              <a:rPr lang="en-US" sz="2000" dirty="0"/>
              <a:t>Contributors: Contributor Name (short affiliation), … in alphabetical order</a:t>
            </a:r>
          </a:p>
        </p:txBody>
      </p:sp>
    </p:spTree>
    <p:extLst>
      <p:ext uri="{BB962C8B-B14F-4D97-AF65-F5344CB8AC3E}">
        <p14:creationId xmlns:p14="http://schemas.microsoft.com/office/powerpoint/2010/main" val="4107341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52"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hyperlink" Target="https://www.eso.org/sci/facilities/paranal/instruments/crires/news.htm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s://www.youtube.com/watch?v=EaMCBLY1JPo&amp;list=PLGj2a3KTwhRYIJydH7OSAOET4sz3gwmIC&amp;index=4" TargetMode="External"/><Relationship Id="rId2" Type="http://schemas.openxmlformats.org/officeDocument/2006/relationships/hyperlink" Target="https://bssw.io/blog_posts/hpc-and-the-lab-manager" TargetMode="External"/><Relationship Id="rId1" Type="http://schemas.openxmlformats.org/officeDocument/2006/relationships/slideLayout" Target="../slideLayouts/slideLayout3.xml"/><Relationship Id="rId5" Type="http://schemas.openxmlformats.org/officeDocument/2006/relationships/hyperlink" Target="https://www.nature.com/articles/d41586-018-05895-3" TargetMode="External"/><Relationship Id="rId4" Type="http://schemas.openxmlformats.org/officeDocument/2006/relationships/hyperlink" Target="https://files.eric.ed.gov/fulltext/ED344734.pdf"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FB3B4-69DA-4728-BD80-41CE41CDE796}"/>
              </a:ext>
            </a:extLst>
          </p:cNvPr>
          <p:cNvSpPr>
            <a:spLocks noGrp="1"/>
          </p:cNvSpPr>
          <p:nvPr>
            <p:ph type="ctrTitle"/>
          </p:nvPr>
        </p:nvSpPr>
        <p:spPr/>
        <p:txBody>
          <a:bodyPr/>
          <a:lstStyle/>
          <a:p>
            <a:r>
              <a:rPr lang="en-US" dirty="0"/>
              <a:t>A Journey Toward Lab Notebooks</a:t>
            </a:r>
            <a:br>
              <a:rPr lang="en-US" dirty="0"/>
            </a:br>
            <a:r>
              <a:rPr lang="en-US" sz="2000" b="0" dirty="0"/>
              <a:t>One ex-experimentalist’s perspective</a:t>
            </a:r>
          </a:p>
        </p:txBody>
      </p:sp>
      <p:sp>
        <p:nvSpPr>
          <p:cNvPr id="3" name="Text Placeholder 2">
            <a:extLst>
              <a:ext uri="{FF2B5EF4-FFF2-40B4-BE49-F238E27FC236}">
                <a16:creationId xmlns:a16="http://schemas.microsoft.com/office/drawing/2014/main" id="{A99BF10E-A133-4BAB-A18B-C7563472A356}"/>
              </a:ext>
            </a:extLst>
          </p:cNvPr>
          <p:cNvSpPr>
            <a:spLocks noGrp="1"/>
          </p:cNvSpPr>
          <p:nvPr>
            <p:ph type="body" sz="quarter" idx="10"/>
          </p:nvPr>
        </p:nvSpPr>
        <p:spPr/>
        <p:txBody>
          <a:bodyPr/>
          <a:lstStyle/>
          <a:p>
            <a:endParaRPr lang="en-US"/>
          </a:p>
        </p:txBody>
      </p:sp>
      <p:sp>
        <p:nvSpPr>
          <p:cNvPr id="4" name="Text Placeholder 3">
            <a:extLst>
              <a:ext uri="{FF2B5EF4-FFF2-40B4-BE49-F238E27FC236}">
                <a16:creationId xmlns:a16="http://schemas.microsoft.com/office/drawing/2014/main" id="{CAA49102-FA8F-46A7-83A0-A9A05667E16E}"/>
              </a:ext>
            </a:extLst>
          </p:cNvPr>
          <p:cNvSpPr>
            <a:spLocks noGrp="1"/>
          </p:cNvSpPr>
          <p:nvPr>
            <p:ph type="body" sz="quarter" idx="11"/>
          </p:nvPr>
        </p:nvSpPr>
        <p:spPr>
          <a:xfrm>
            <a:off x="3176924" y="2085870"/>
            <a:ext cx="1983235" cy="424732"/>
          </a:xfrm>
        </p:spPr>
        <p:txBody>
          <a:bodyPr/>
          <a:lstStyle/>
          <a:p>
            <a:r>
              <a:rPr lang="en-US" dirty="0"/>
              <a:t>Jared O’Neal</a:t>
            </a:r>
          </a:p>
        </p:txBody>
      </p:sp>
      <p:sp>
        <p:nvSpPr>
          <p:cNvPr id="5" name="Text Placeholder 4">
            <a:extLst>
              <a:ext uri="{FF2B5EF4-FFF2-40B4-BE49-F238E27FC236}">
                <a16:creationId xmlns:a16="http://schemas.microsoft.com/office/drawing/2014/main" id="{65EE6617-5516-4E55-AE7E-7E31417CEDFF}"/>
              </a:ext>
            </a:extLst>
          </p:cNvPr>
          <p:cNvSpPr>
            <a:spLocks noGrp="1"/>
          </p:cNvSpPr>
          <p:nvPr>
            <p:ph type="body" sz="quarter" idx="12"/>
          </p:nvPr>
        </p:nvSpPr>
        <p:spPr>
          <a:xfrm>
            <a:off x="5065431" y="2134517"/>
            <a:ext cx="1690167" cy="376085"/>
          </a:xfrm>
        </p:spPr>
        <p:txBody>
          <a:bodyPr/>
          <a:lstStyle/>
          <a:p>
            <a:r>
              <a:rPr lang="en-US" dirty="0"/>
              <a:t>(he/him)</a:t>
            </a:r>
          </a:p>
        </p:txBody>
      </p:sp>
      <p:sp>
        <p:nvSpPr>
          <p:cNvPr id="6" name="Text Placeholder 5">
            <a:extLst>
              <a:ext uri="{FF2B5EF4-FFF2-40B4-BE49-F238E27FC236}">
                <a16:creationId xmlns:a16="http://schemas.microsoft.com/office/drawing/2014/main" id="{A2D55B71-8B0F-4FB0-8981-1394D64313AD}"/>
              </a:ext>
            </a:extLst>
          </p:cNvPr>
          <p:cNvSpPr>
            <a:spLocks noGrp="1"/>
          </p:cNvSpPr>
          <p:nvPr>
            <p:ph type="body" sz="quarter" idx="13"/>
          </p:nvPr>
        </p:nvSpPr>
        <p:spPr/>
        <p:txBody>
          <a:bodyPr/>
          <a:lstStyle/>
          <a:p>
            <a:r>
              <a:rPr lang="en-US" dirty="0"/>
              <a:t>Argonne National Laboratory</a:t>
            </a:r>
          </a:p>
        </p:txBody>
      </p:sp>
      <p:sp>
        <p:nvSpPr>
          <p:cNvPr id="7" name="Text Placeholder 6">
            <a:extLst>
              <a:ext uri="{FF2B5EF4-FFF2-40B4-BE49-F238E27FC236}">
                <a16:creationId xmlns:a16="http://schemas.microsoft.com/office/drawing/2014/main" id="{F5829A8F-4A06-4B9D-8269-0962AD5516DA}"/>
              </a:ext>
            </a:extLst>
          </p:cNvPr>
          <p:cNvSpPr>
            <a:spLocks noGrp="1"/>
          </p:cNvSpPr>
          <p:nvPr>
            <p:ph type="body" sz="quarter" idx="14"/>
          </p:nvPr>
        </p:nvSpPr>
        <p:spPr>
          <a:xfrm>
            <a:off x="3176925" y="3161813"/>
            <a:ext cx="8292316" cy="646331"/>
          </a:xfrm>
        </p:spPr>
        <p:txBody>
          <a:bodyPr/>
          <a:lstStyle/>
          <a:p>
            <a:r>
              <a:rPr lang="en-US" b="0" i="0" dirty="0">
                <a:solidFill>
                  <a:srgbClr val="111111"/>
                </a:solidFill>
                <a:effectLst/>
                <a:latin typeface="+mj-lt"/>
              </a:rPr>
              <a:t>Software Productivity and Sustainability track @ Argonne Training Program on Extreme-Scale Computing summer school</a:t>
            </a:r>
            <a:endParaRPr lang="en-US" dirty="0">
              <a:latin typeface="+mj-lt"/>
            </a:endParaRPr>
          </a:p>
        </p:txBody>
      </p:sp>
      <p:sp>
        <p:nvSpPr>
          <p:cNvPr id="8" name="Text Placeholder 7">
            <a:extLst>
              <a:ext uri="{FF2B5EF4-FFF2-40B4-BE49-F238E27FC236}">
                <a16:creationId xmlns:a16="http://schemas.microsoft.com/office/drawing/2014/main" id="{00425D42-C089-4CFF-BE75-87BF248450A9}"/>
              </a:ext>
            </a:extLst>
          </p:cNvPr>
          <p:cNvSpPr>
            <a:spLocks noGrp="1"/>
          </p:cNvSpPr>
          <p:nvPr>
            <p:ph type="body" sz="quarter" idx="15"/>
          </p:nvPr>
        </p:nvSpPr>
        <p:spPr>
          <a:xfrm>
            <a:off x="3176924" y="4204068"/>
            <a:ext cx="8292316" cy="369332"/>
          </a:xfrm>
        </p:spPr>
        <p:txBody>
          <a:bodyPr/>
          <a:lstStyle/>
          <a:p>
            <a:r>
              <a:rPr lang="en-US" dirty="0"/>
              <a:t>Contributors: Jared O’Neal (ANL)</a:t>
            </a:r>
          </a:p>
        </p:txBody>
      </p:sp>
    </p:spTree>
    <p:extLst>
      <p:ext uri="{BB962C8B-B14F-4D97-AF65-F5344CB8AC3E}">
        <p14:creationId xmlns:p14="http://schemas.microsoft.com/office/powerpoint/2010/main" val="2194705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C36B9-6C84-3FAA-9EB8-F4892CA417F6}"/>
              </a:ext>
            </a:extLst>
          </p:cNvPr>
          <p:cNvSpPr>
            <a:spLocks noGrp="1"/>
          </p:cNvSpPr>
          <p:nvPr>
            <p:ph type="title"/>
          </p:nvPr>
        </p:nvSpPr>
        <p:spPr/>
        <p:txBody>
          <a:bodyPr/>
          <a:lstStyle/>
          <a:p>
            <a:r>
              <a:rPr lang="en-US" dirty="0"/>
              <a:t>Sometimes we just want “good enough”</a:t>
            </a:r>
            <a:br>
              <a:rPr lang="en-US" dirty="0"/>
            </a:br>
            <a:endParaRPr lang="en-US" dirty="0"/>
          </a:p>
        </p:txBody>
      </p:sp>
      <p:sp>
        <p:nvSpPr>
          <p:cNvPr id="3" name="Content Placeholder 2">
            <a:extLst>
              <a:ext uri="{FF2B5EF4-FFF2-40B4-BE49-F238E27FC236}">
                <a16:creationId xmlns:a16="http://schemas.microsoft.com/office/drawing/2014/main" id="{91CD74C3-5BD5-8A90-67BE-B26792277680}"/>
              </a:ext>
            </a:extLst>
          </p:cNvPr>
          <p:cNvSpPr>
            <a:spLocks noGrp="1"/>
          </p:cNvSpPr>
          <p:nvPr>
            <p:ph idx="1"/>
          </p:nvPr>
        </p:nvSpPr>
        <p:spPr/>
        <p:txBody>
          <a:bodyPr/>
          <a:lstStyle/>
          <a:p>
            <a:r>
              <a:rPr lang="en-US" dirty="0"/>
              <a:t>Not every developer needs to be an expert in git</a:t>
            </a:r>
          </a:p>
          <a:p>
            <a:r>
              <a:rPr lang="en-US" dirty="0"/>
              <a:t>We want the people designing the rules of how we use and interact through git to have </a:t>
            </a:r>
            <a:r>
              <a:rPr lang="en-US" b="1" dirty="0"/>
              <a:t>understanding</a:t>
            </a:r>
            <a:r>
              <a:rPr lang="en-US" dirty="0"/>
              <a:t> so that collaborating in git requires minimal git </a:t>
            </a:r>
            <a:r>
              <a:rPr lang="en-US" b="1" dirty="0"/>
              <a:t>knowledge</a:t>
            </a:r>
          </a:p>
          <a:p>
            <a:pPr lvl="1"/>
            <a:r>
              <a:rPr lang="en-US" dirty="0"/>
              <a:t>This workflow should protect code so that we can’t do damage</a:t>
            </a:r>
          </a:p>
          <a:p>
            <a:pPr lvl="1"/>
            <a:r>
              <a:rPr lang="en-US" dirty="0"/>
              <a:t>Focus on the development/testing and not on git</a:t>
            </a:r>
          </a:p>
          <a:p>
            <a:pPr lvl="1"/>
            <a:r>
              <a:rPr lang="en-US" dirty="0"/>
              <a:t>Lower barrier for newcomers</a:t>
            </a:r>
          </a:p>
          <a:p>
            <a:endParaRPr lang="en-US" dirty="0"/>
          </a:p>
        </p:txBody>
      </p:sp>
    </p:spTree>
    <p:extLst>
      <p:ext uri="{BB962C8B-B14F-4D97-AF65-F5344CB8AC3E}">
        <p14:creationId xmlns:p14="http://schemas.microsoft.com/office/powerpoint/2010/main" val="2408602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2B024-8735-A0E3-7EDB-ED276763E02D}"/>
              </a:ext>
            </a:extLst>
          </p:cNvPr>
          <p:cNvSpPr>
            <a:spLocks noGrp="1"/>
          </p:cNvSpPr>
          <p:nvPr>
            <p:ph type="title"/>
          </p:nvPr>
        </p:nvSpPr>
        <p:spPr/>
        <p:txBody>
          <a:bodyPr/>
          <a:lstStyle/>
          <a:p>
            <a:r>
              <a:rPr lang="en-US" dirty="0"/>
              <a:t>Knowledge Management</a:t>
            </a:r>
          </a:p>
        </p:txBody>
      </p:sp>
      <p:sp>
        <p:nvSpPr>
          <p:cNvPr id="3" name="Content Placeholder 2">
            <a:extLst>
              <a:ext uri="{FF2B5EF4-FFF2-40B4-BE49-F238E27FC236}">
                <a16:creationId xmlns:a16="http://schemas.microsoft.com/office/drawing/2014/main" id="{B23602B9-E02D-3978-3DB6-3540696C46F2}"/>
              </a:ext>
            </a:extLst>
          </p:cNvPr>
          <p:cNvSpPr>
            <a:spLocks noGrp="1"/>
          </p:cNvSpPr>
          <p:nvPr>
            <p:ph idx="1"/>
          </p:nvPr>
        </p:nvSpPr>
        <p:spPr/>
        <p:txBody>
          <a:bodyPr/>
          <a:lstStyle/>
          <a:p>
            <a:r>
              <a:rPr lang="en-US" dirty="0"/>
              <a:t>DIKUW is about knowledge management.</a:t>
            </a:r>
          </a:p>
          <a:p>
            <a:r>
              <a:rPr lang="en-US" dirty="0"/>
              <a:t>Performing scientific work including developing/maintaining scientific instruments can benefit from knowledge management.</a:t>
            </a:r>
          </a:p>
          <a:p>
            <a:r>
              <a:rPr lang="en-US" dirty="0"/>
              <a:t>We want to</a:t>
            </a:r>
          </a:p>
          <a:p>
            <a:pPr lvl="1"/>
            <a:r>
              <a:rPr lang="en-US" b="1" dirty="0"/>
              <a:t>Recognize</a:t>
            </a:r>
            <a:r>
              <a:rPr lang="en-US" dirty="0"/>
              <a:t> when we generate knowledge</a:t>
            </a:r>
          </a:p>
          <a:p>
            <a:pPr lvl="1"/>
            <a:r>
              <a:rPr lang="en-US" b="1" dirty="0"/>
              <a:t>Capture</a:t>
            </a:r>
            <a:r>
              <a:rPr lang="en-US" dirty="0"/>
              <a:t> and </a:t>
            </a:r>
            <a:r>
              <a:rPr lang="en-US" b="1" dirty="0"/>
              <a:t>preserve</a:t>
            </a:r>
            <a:r>
              <a:rPr lang="en-US" dirty="0"/>
              <a:t> that knowledge</a:t>
            </a:r>
          </a:p>
          <a:p>
            <a:pPr lvl="1"/>
            <a:r>
              <a:rPr lang="en-US" b="1" dirty="0"/>
              <a:t>Communicate</a:t>
            </a:r>
            <a:r>
              <a:rPr lang="en-US" dirty="0"/>
              <a:t> that knowledge</a:t>
            </a:r>
          </a:p>
          <a:p>
            <a:pPr marL="0" indent="0">
              <a:buNone/>
            </a:pPr>
            <a:endParaRPr lang="en-US" dirty="0"/>
          </a:p>
        </p:txBody>
      </p:sp>
      <p:sp>
        <p:nvSpPr>
          <p:cNvPr id="4" name="TextBox 3">
            <a:extLst>
              <a:ext uri="{FF2B5EF4-FFF2-40B4-BE49-F238E27FC236}">
                <a16:creationId xmlns:a16="http://schemas.microsoft.com/office/drawing/2014/main" id="{1DF53030-262B-B41C-84EE-E79A5A5F4D5F}"/>
              </a:ext>
            </a:extLst>
          </p:cNvPr>
          <p:cNvSpPr txBox="1"/>
          <p:nvPr/>
        </p:nvSpPr>
        <p:spPr>
          <a:xfrm>
            <a:off x="1437079" y="5085977"/>
            <a:ext cx="9314666" cy="517065"/>
          </a:xfrm>
          <a:prstGeom prst="rect">
            <a:avLst/>
          </a:prstGeom>
          <a:noFill/>
        </p:spPr>
        <p:txBody>
          <a:bodyPr wrap="none" lIns="118872" tIns="91440" rIns="118872" bIns="91440" rtlCol="0" anchor="ctr" anchorCtr="0">
            <a:spAutoFit/>
          </a:bodyPr>
          <a:lstStyle/>
          <a:p>
            <a:pPr algn="l">
              <a:lnSpc>
                <a:spcPct val="90000"/>
              </a:lnSpc>
            </a:pPr>
            <a:r>
              <a:rPr lang="en-US" sz="2400" dirty="0"/>
              <a:t>Is knowledge communication only about communicating to others?</a:t>
            </a:r>
          </a:p>
        </p:txBody>
      </p:sp>
    </p:spTree>
    <p:extLst>
      <p:ext uri="{BB962C8B-B14F-4D97-AF65-F5344CB8AC3E}">
        <p14:creationId xmlns:p14="http://schemas.microsoft.com/office/powerpoint/2010/main" val="2964406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E34BC-5E36-C205-FC77-0BE3BC6B219C}"/>
              </a:ext>
            </a:extLst>
          </p:cNvPr>
          <p:cNvSpPr>
            <a:spLocks noGrp="1"/>
          </p:cNvSpPr>
          <p:nvPr>
            <p:ph type="title"/>
          </p:nvPr>
        </p:nvSpPr>
        <p:spPr/>
        <p:txBody>
          <a:bodyPr/>
          <a:lstStyle/>
          <a:p>
            <a:r>
              <a:rPr lang="en-US" dirty="0"/>
              <a:t>An Example: Lessons Learned</a:t>
            </a:r>
            <a:endParaRPr lang="en-US" b="0" dirty="0"/>
          </a:p>
        </p:txBody>
      </p:sp>
      <p:sp>
        <p:nvSpPr>
          <p:cNvPr id="3" name="Content Placeholder 2">
            <a:extLst>
              <a:ext uri="{FF2B5EF4-FFF2-40B4-BE49-F238E27FC236}">
                <a16:creationId xmlns:a16="http://schemas.microsoft.com/office/drawing/2014/main" id="{9411637D-F75A-13D4-D37F-CB72F82649B7}"/>
              </a:ext>
            </a:extLst>
          </p:cNvPr>
          <p:cNvSpPr>
            <a:spLocks noGrp="1"/>
          </p:cNvSpPr>
          <p:nvPr>
            <p:ph idx="1"/>
          </p:nvPr>
        </p:nvSpPr>
        <p:spPr/>
        <p:txBody>
          <a:bodyPr/>
          <a:lstStyle/>
          <a:p>
            <a:r>
              <a:rPr lang="en-US" dirty="0"/>
              <a:t>After we live through an experience we want to derive lessons learned.</a:t>
            </a:r>
          </a:p>
          <a:p>
            <a:pPr lvl="1"/>
            <a:r>
              <a:rPr lang="en-US" dirty="0"/>
              <a:t>Experience is valuable, more so if we reflect and are thoughtful</a:t>
            </a:r>
          </a:p>
          <a:p>
            <a:pPr lvl="1"/>
            <a:r>
              <a:rPr lang="en-US" dirty="0"/>
              <a:t>Take the time to study the experience to create and capture knowledge so that we can grow, improve, and avoid difficulties/mistakes</a:t>
            </a:r>
          </a:p>
          <a:p>
            <a:r>
              <a:rPr lang="en-US" dirty="0"/>
              <a:t>We get more if we derive lessons learned together.</a:t>
            </a:r>
          </a:p>
          <a:p>
            <a:pPr lvl="1"/>
            <a:r>
              <a:rPr lang="en-US" dirty="0"/>
              <a:t>Create more or higher quality knowledge</a:t>
            </a:r>
          </a:p>
          <a:p>
            <a:pPr lvl="1"/>
            <a:r>
              <a:rPr lang="en-US" dirty="0"/>
              <a:t>Communicate the knowledge implicitly</a:t>
            </a:r>
          </a:p>
          <a:p>
            <a:r>
              <a:rPr lang="en-US" dirty="0"/>
              <a:t>We hope that understanding can be improved or generated.</a:t>
            </a:r>
          </a:p>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3CFA863B-7CD4-95D5-F274-D75A0739E6AF}"/>
              </a:ext>
            </a:extLst>
          </p:cNvPr>
          <p:cNvSpPr txBox="1"/>
          <p:nvPr/>
        </p:nvSpPr>
        <p:spPr>
          <a:xfrm>
            <a:off x="2327547" y="5268073"/>
            <a:ext cx="7533729" cy="517065"/>
          </a:xfrm>
          <a:prstGeom prst="rect">
            <a:avLst/>
          </a:prstGeom>
          <a:noFill/>
        </p:spPr>
        <p:txBody>
          <a:bodyPr wrap="none" lIns="118872" tIns="91440" rIns="118872" bIns="91440" rtlCol="0" anchor="ctr" anchorCtr="0">
            <a:spAutoFit/>
          </a:bodyPr>
          <a:lstStyle/>
          <a:p>
            <a:pPr>
              <a:lnSpc>
                <a:spcPct val="90000"/>
              </a:lnSpc>
            </a:pPr>
            <a:r>
              <a:rPr lang="en-US" sz="2400" dirty="0"/>
              <a:t>Should we communicate lessons learned to others?</a:t>
            </a:r>
          </a:p>
        </p:txBody>
      </p:sp>
    </p:spTree>
    <p:extLst>
      <p:ext uri="{BB962C8B-B14F-4D97-AF65-F5344CB8AC3E}">
        <p14:creationId xmlns:p14="http://schemas.microsoft.com/office/powerpoint/2010/main" val="1526914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90B39-A834-D719-6F55-65D8713FAC45}"/>
              </a:ext>
            </a:extLst>
          </p:cNvPr>
          <p:cNvSpPr>
            <a:spLocks noGrp="1"/>
          </p:cNvSpPr>
          <p:nvPr>
            <p:ph type="title"/>
          </p:nvPr>
        </p:nvSpPr>
        <p:spPr/>
        <p:txBody>
          <a:bodyPr/>
          <a:lstStyle/>
          <a:p>
            <a:r>
              <a:rPr lang="en-US" dirty="0"/>
              <a:t>Which leads us to documentation</a:t>
            </a:r>
          </a:p>
        </p:txBody>
      </p:sp>
      <p:sp>
        <p:nvSpPr>
          <p:cNvPr id="3" name="Content Placeholder 2">
            <a:extLst>
              <a:ext uri="{FF2B5EF4-FFF2-40B4-BE49-F238E27FC236}">
                <a16:creationId xmlns:a16="http://schemas.microsoft.com/office/drawing/2014/main" id="{A484D605-965D-02D6-7E0D-950ACA53C4F9}"/>
              </a:ext>
            </a:extLst>
          </p:cNvPr>
          <p:cNvSpPr>
            <a:spLocks noGrp="1"/>
          </p:cNvSpPr>
          <p:nvPr>
            <p:ph idx="1"/>
          </p:nvPr>
        </p:nvSpPr>
        <p:spPr>
          <a:xfrm>
            <a:off x="365760" y="1159297"/>
            <a:ext cx="11369809" cy="4047778"/>
          </a:xfrm>
        </p:spPr>
        <p:txBody>
          <a:bodyPr/>
          <a:lstStyle/>
          <a:p>
            <a:pPr marL="0" indent="0" algn="ctr">
              <a:buNone/>
            </a:pPr>
            <a:r>
              <a:rPr lang="en-US" dirty="0"/>
              <a:t>Documentation is knowledge communication &amp; can build understanding</a:t>
            </a:r>
          </a:p>
        </p:txBody>
      </p:sp>
      <p:pic>
        <p:nvPicPr>
          <p:cNvPr id="4" name="Picture 3">
            <a:extLst>
              <a:ext uri="{FF2B5EF4-FFF2-40B4-BE49-F238E27FC236}">
                <a16:creationId xmlns:a16="http://schemas.microsoft.com/office/drawing/2014/main" id="{2806206A-CDD0-AC37-139B-D8CCA944AA6B}"/>
              </a:ext>
            </a:extLst>
          </p:cNvPr>
          <p:cNvPicPr>
            <a:picLocks noChangeAspect="1"/>
          </p:cNvPicPr>
          <p:nvPr/>
        </p:nvPicPr>
        <p:blipFill>
          <a:blip r:embed="rId3"/>
          <a:stretch>
            <a:fillRect/>
          </a:stretch>
        </p:blipFill>
        <p:spPr>
          <a:xfrm>
            <a:off x="1853448" y="1716242"/>
            <a:ext cx="7874583" cy="2574158"/>
          </a:xfrm>
          <a:prstGeom prst="rect">
            <a:avLst/>
          </a:prstGeom>
        </p:spPr>
      </p:pic>
      <p:sp>
        <p:nvSpPr>
          <p:cNvPr id="5" name="Content Placeholder 2">
            <a:extLst>
              <a:ext uri="{FF2B5EF4-FFF2-40B4-BE49-F238E27FC236}">
                <a16:creationId xmlns:a16="http://schemas.microsoft.com/office/drawing/2014/main" id="{656F91B9-4DFC-6521-8532-ACAE057615CC}"/>
              </a:ext>
            </a:extLst>
          </p:cNvPr>
          <p:cNvSpPr txBox="1">
            <a:spLocks/>
          </p:cNvSpPr>
          <p:nvPr/>
        </p:nvSpPr>
        <p:spPr bwMode="auto">
          <a:xfrm>
            <a:off x="1242838" y="4571230"/>
            <a:ext cx="11626543" cy="187529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t>Data at the bottom.  Knowledge as we move up?</a:t>
            </a:r>
          </a:p>
          <a:p>
            <a:r>
              <a:rPr lang="en-US" sz="2000" dirty="0"/>
              <a:t>Some documents frozen at creation.  Others are living.</a:t>
            </a:r>
          </a:p>
          <a:p>
            <a:r>
              <a:rPr lang="en-US" sz="2000" dirty="0"/>
              <a:t>Does this capture how hard it is to do documentation in a distributed, digital world?</a:t>
            </a:r>
          </a:p>
          <a:p>
            <a:endParaRPr lang="en-US" sz="2000" dirty="0"/>
          </a:p>
        </p:txBody>
      </p:sp>
    </p:spTree>
    <p:extLst>
      <p:ext uri="{BB962C8B-B14F-4D97-AF65-F5344CB8AC3E}">
        <p14:creationId xmlns:p14="http://schemas.microsoft.com/office/powerpoint/2010/main" val="3042653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A5DAC-D638-AA10-5E70-A77E5B69D79E}"/>
              </a:ext>
            </a:extLst>
          </p:cNvPr>
          <p:cNvSpPr>
            <a:spLocks noGrp="1"/>
          </p:cNvSpPr>
          <p:nvPr>
            <p:ph type="title"/>
          </p:nvPr>
        </p:nvSpPr>
        <p:spPr/>
        <p:txBody>
          <a:bodyPr/>
          <a:lstStyle/>
          <a:p>
            <a:r>
              <a:rPr lang="en-US" dirty="0"/>
              <a:t>And finally we reach our destination</a:t>
            </a:r>
          </a:p>
        </p:txBody>
      </p:sp>
      <p:sp>
        <p:nvSpPr>
          <p:cNvPr id="4" name="Rectangle 3">
            <a:extLst>
              <a:ext uri="{FF2B5EF4-FFF2-40B4-BE49-F238E27FC236}">
                <a16:creationId xmlns:a16="http://schemas.microsoft.com/office/drawing/2014/main" id="{ABF114B4-557E-6985-4AE3-A655B0543BBC}"/>
              </a:ext>
            </a:extLst>
          </p:cNvPr>
          <p:cNvSpPr/>
          <p:nvPr/>
        </p:nvSpPr>
        <p:spPr>
          <a:xfrm>
            <a:off x="365760" y="1102412"/>
            <a:ext cx="10536470" cy="4955203"/>
          </a:xfrm>
          <a:prstGeom prst="rect">
            <a:avLst/>
          </a:prstGeom>
        </p:spPr>
        <p:txBody>
          <a:bodyPr wrap="square">
            <a:spAutoFit/>
          </a:bodyPr>
          <a:lstStyle/>
          <a:p>
            <a:r>
              <a:rPr lang="en-US" sz="2000" dirty="0"/>
              <a:t>Lab notebooks are</a:t>
            </a:r>
          </a:p>
          <a:p>
            <a:pPr marL="285750" indent="-285750">
              <a:buFont typeface="Arial" panose="020B0604020202020204" pitchFamily="34" charset="0"/>
              <a:buChar char="•"/>
            </a:pPr>
            <a:r>
              <a:rPr lang="en-US" sz="2000" dirty="0"/>
              <a:t>a fundamental part of communication as well as rigorous, reproducible science in a lab,</a:t>
            </a:r>
          </a:p>
          <a:p>
            <a:pPr marL="285750" indent="-285750">
              <a:buFont typeface="Arial" panose="020B0604020202020204" pitchFamily="34" charset="0"/>
              <a:buChar char="•"/>
            </a:pPr>
            <a:r>
              <a:rPr lang="en-US" sz="2000" dirty="0"/>
              <a:t>a common-place or required part of an experimental laboratory,</a:t>
            </a:r>
          </a:p>
          <a:p>
            <a:pPr marL="285750" indent="-285750">
              <a:buFont typeface="Arial" panose="020B0604020202020204" pitchFamily="34" charset="0"/>
              <a:buChar char="•"/>
            </a:pPr>
            <a:r>
              <a:rPr lang="en-US" sz="2000" dirty="0"/>
              <a:t>populating a scientific “lab notebook” was an “automated” process at the observatory, and</a:t>
            </a:r>
          </a:p>
          <a:p>
            <a:pPr marL="285750" indent="-285750">
              <a:buFont typeface="Arial" panose="020B0604020202020204" pitchFamily="34" charset="0"/>
              <a:buChar char="•"/>
            </a:pPr>
            <a:r>
              <a:rPr lang="en-US" sz="2000" dirty="0"/>
              <a:t>a tool for preventing scientific fraud and for defending against allegations of fraud.</a:t>
            </a:r>
          </a:p>
          <a:p>
            <a:endParaRPr lang="en-US" sz="2000" dirty="0"/>
          </a:p>
          <a:p>
            <a:pPr marL="0" indent="0">
              <a:buNone/>
            </a:pPr>
            <a:r>
              <a:rPr lang="en-US" sz="2000" dirty="0"/>
              <a:t>Lab notebooks</a:t>
            </a:r>
          </a:p>
          <a:p>
            <a:pPr marL="342900" indent="-342900">
              <a:buFont typeface="Arial" panose="020B0604020202020204" pitchFamily="34" charset="0"/>
              <a:buChar char="•"/>
            </a:pPr>
            <a:r>
              <a:rPr lang="en-US" sz="2000" dirty="0"/>
              <a:t>Should be used regularly,</a:t>
            </a:r>
          </a:p>
          <a:p>
            <a:pPr marL="342900" indent="-342900">
              <a:buFont typeface="Arial" panose="020B0604020202020204" pitchFamily="34" charset="0"/>
              <a:buChar char="•"/>
            </a:pPr>
            <a:r>
              <a:rPr lang="en-US" sz="2000" dirty="0"/>
              <a:t>Should be comprehensive and never filtered,</a:t>
            </a:r>
          </a:p>
          <a:p>
            <a:pPr marL="342900" indent="-342900">
              <a:buFont typeface="Arial" panose="020B0604020202020204" pitchFamily="34" charset="0"/>
              <a:buChar char="•"/>
            </a:pPr>
            <a:r>
              <a:rPr lang="en-US" sz="2000" dirty="0"/>
              <a:t>Don’t need perfect grammar and full sentences,</a:t>
            </a:r>
          </a:p>
          <a:p>
            <a:pPr marL="342900" indent="-342900">
              <a:buFont typeface="Arial" panose="020B0604020202020204" pitchFamily="34" charset="0"/>
              <a:buChar char="•"/>
            </a:pPr>
            <a:r>
              <a:rPr lang="en-US" sz="2000" dirty="0"/>
              <a:t>Content is frozen at creation, and</a:t>
            </a:r>
          </a:p>
          <a:p>
            <a:pPr marL="342900" indent="-342900">
              <a:buFont typeface="Arial" panose="020B0604020202020204" pitchFamily="34" charset="0"/>
              <a:buChar char="•"/>
            </a:pPr>
            <a:r>
              <a:rPr lang="en-US" sz="2000" dirty="0"/>
              <a:t>Hopefully contains more than just data (e.g., motivation, reasoning, conclusions).</a:t>
            </a:r>
          </a:p>
          <a:p>
            <a:pPr marL="342900" indent="-342900">
              <a:buFont typeface="Arial" panose="020B0604020202020204" pitchFamily="34" charset="0"/>
              <a:buChar char="•"/>
            </a:pPr>
            <a:endParaRPr lang="en-US" sz="2000" dirty="0"/>
          </a:p>
          <a:p>
            <a:pPr algn="ctr">
              <a:lnSpc>
                <a:spcPct val="90000"/>
              </a:lnSpc>
            </a:pPr>
            <a:r>
              <a:rPr lang="en-US" sz="2000" dirty="0"/>
              <a:t>They aren’t good at communicating knowledge, </a:t>
            </a:r>
            <a:r>
              <a:rPr lang="en-US" sz="2000" b="1" dirty="0"/>
              <a:t>but</a:t>
            </a:r>
          </a:p>
          <a:p>
            <a:pPr algn="ctr">
              <a:lnSpc>
                <a:spcPct val="90000"/>
              </a:lnSpc>
            </a:pPr>
            <a:r>
              <a:rPr lang="en-US" sz="2000" dirty="0"/>
              <a:t>people interact, evolve, and grow by collaborating through the notebook.</a:t>
            </a:r>
          </a:p>
          <a:p>
            <a:endParaRPr lang="en-US" sz="2000" dirty="0"/>
          </a:p>
        </p:txBody>
      </p:sp>
    </p:spTree>
    <p:extLst>
      <p:ext uri="{BB962C8B-B14F-4D97-AF65-F5344CB8AC3E}">
        <p14:creationId xmlns:p14="http://schemas.microsoft.com/office/powerpoint/2010/main" val="15263756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D1871-6578-CE2C-CEDE-6D61809C72C6}"/>
              </a:ext>
            </a:extLst>
          </p:cNvPr>
          <p:cNvSpPr>
            <a:spLocks noGrp="1"/>
          </p:cNvSpPr>
          <p:nvPr>
            <p:ph type="title"/>
          </p:nvPr>
        </p:nvSpPr>
        <p:spPr/>
        <p:txBody>
          <a:bodyPr/>
          <a:lstStyle/>
          <a:p>
            <a:r>
              <a:rPr lang="en-US" dirty="0"/>
              <a:t>Example notebook entries</a:t>
            </a:r>
          </a:p>
        </p:txBody>
      </p:sp>
      <p:sp>
        <p:nvSpPr>
          <p:cNvPr id="8" name="TextBox 7">
            <a:extLst>
              <a:ext uri="{FF2B5EF4-FFF2-40B4-BE49-F238E27FC236}">
                <a16:creationId xmlns:a16="http://schemas.microsoft.com/office/drawing/2014/main" id="{42B00271-B090-7E98-2613-C5ACE15A4551}"/>
              </a:ext>
            </a:extLst>
          </p:cNvPr>
          <p:cNvSpPr txBox="1"/>
          <p:nvPr/>
        </p:nvSpPr>
        <p:spPr>
          <a:xfrm>
            <a:off x="365760" y="2206618"/>
            <a:ext cx="4955011" cy="1929759"/>
          </a:xfrm>
          <a:prstGeom prst="rect">
            <a:avLst/>
          </a:prstGeom>
          <a:noFill/>
        </p:spPr>
        <p:txBody>
          <a:bodyPr wrap="none" lIns="118872" tIns="91440" rIns="118872" bIns="91440" rtlCol="0" anchor="ctr" anchorCtr="0">
            <a:spAutoFit/>
          </a:bodyPr>
          <a:lstStyle/>
          <a:p>
            <a:pPr algn="l">
              <a:lnSpc>
                <a:spcPct val="90000"/>
              </a:lnSpc>
            </a:pPr>
            <a:r>
              <a:rPr lang="en-US" dirty="0"/>
              <a:t>A bad example</a:t>
            </a:r>
          </a:p>
          <a:p>
            <a:pPr algn="l">
              <a:lnSpc>
                <a:spcPct val="90000"/>
              </a:lnSpc>
            </a:pPr>
            <a:endParaRPr lang="en-US" dirty="0"/>
          </a:p>
          <a:p>
            <a:pPr algn="l">
              <a:lnSpc>
                <a:spcPct val="90000"/>
              </a:lnSpc>
            </a:pPr>
            <a:r>
              <a:rPr lang="en-US" b="1" u="sng" dirty="0"/>
              <a:t>Monday July 25, 2022</a:t>
            </a:r>
          </a:p>
          <a:p>
            <a:pPr algn="l">
              <a:lnSpc>
                <a:spcPct val="90000"/>
              </a:lnSpc>
            </a:pPr>
            <a:r>
              <a:rPr lang="en-US" dirty="0"/>
              <a:t>9:05 am - Need to identify and resolve bug.</a:t>
            </a:r>
          </a:p>
          <a:p>
            <a:pPr algn="l">
              <a:lnSpc>
                <a:spcPct val="90000"/>
              </a:lnSpc>
            </a:pPr>
            <a:r>
              <a:rPr lang="en-US" dirty="0"/>
              <a:t>8:47 pm - Solved it!  Problem was with library.</a:t>
            </a:r>
          </a:p>
          <a:p>
            <a:pPr algn="l">
              <a:lnSpc>
                <a:spcPct val="90000"/>
              </a:lnSpc>
            </a:pPr>
            <a:r>
              <a:rPr lang="en-US" dirty="0"/>
              <a:t>              - All tests passing again.</a:t>
            </a:r>
          </a:p>
          <a:p>
            <a:pPr algn="l">
              <a:lnSpc>
                <a:spcPct val="90000"/>
              </a:lnSpc>
            </a:pPr>
            <a:endParaRPr lang="en-US" dirty="0"/>
          </a:p>
        </p:txBody>
      </p:sp>
      <p:sp>
        <p:nvSpPr>
          <p:cNvPr id="9" name="TextBox 8">
            <a:extLst>
              <a:ext uri="{FF2B5EF4-FFF2-40B4-BE49-F238E27FC236}">
                <a16:creationId xmlns:a16="http://schemas.microsoft.com/office/drawing/2014/main" id="{EA4853CD-8614-95AA-C341-E49641DA6302}"/>
              </a:ext>
            </a:extLst>
          </p:cNvPr>
          <p:cNvSpPr txBox="1"/>
          <p:nvPr/>
        </p:nvSpPr>
        <p:spPr>
          <a:xfrm>
            <a:off x="5935980" y="283536"/>
            <a:ext cx="5887085" cy="5669244"/>
          </a:xfrm>
          <a:prstGeom prst="rect">
            <a:avLst/>
          </a:prstGeom>
          <a:noFill/>
        </p:spPr>
        <p:txBody>
          <a:bodyPr wrap="square" lIns="118872" tIns="91440" rIns="118872" bIns="91440" rtlCol="0" anchor="ctr" anchorCtr="0">
            <a:spAutoFit/>
          </a:bodyPr>
          <a:lstStyle/>
          <a:p>
            <a:pPr algn="l">
              <a:lnSpc>
                <a:spcPct val="90000"/>
              </a:lnSpc>
            </a:pPr>
            <a:r>
              <a:rPr lang="en-US" dirty="0"/>
              <a:t>A better example</a:t>
            </a:r>
          </a:p>
          <a:p>
            <a:pPr algn="l">
              <a:lnSpc>
                <a:spcPct val="90000"/>
              </a:lnSpc>
            </a:pPr>
            <a:endParaRPr lang="en-US" b="1" u="sng" dirty="0"/>
          </a:p>
          <a:p>
            <a:pPr algn="l">
              <a:lnSpc>
                <a:spcPct val="90000"/>
              </a:lnSpc>
            </a:pPr>
            <a:r>
              <a:rPr lang="en-US" b="1" u="sng" dirty="0"/>
              <a:t>Monday July 25, 2022</a:t>
            </a:r>
          </a:p>
          <a:p>
            <a:pPr algn="l">
              <a:lnSpc>
                <a:spcPct val="90000"/>
              </a:lnSpc>
            </a:pPr>
            <a:r>
              <a:rPr lang="en-US" b="1" dirty="0"/>
              <a:t>9:05 am </a:t>
            </a:r>
            <a:r>
              <a:rPr lang="en-US" dirty="0"/>
              <a:t>- Continuing work for study ABC.  (See July 7)</a:t>
            </a:r>
          </a:p>
          <a:p>
            <a:pPr algn="l">
              <a:lnSpc>
                <a:spcPct val="90000"/>
              </a:lnSpc>
            </a:pPr>
            <a:r>
              <a:rPr lang="en-US" dirty="0"/>
              <a:t>- I presently believe that if A happens, then B must also happen.</a:t>
            </a:r>
          </a:p>
          <a:p>
            <a:pPr algn="l">
              <a:lnSpc>
                <a:spcPct val="90000"/>
              </a:lnSpc>
            </a:pPr>
            <a:r>
              <a:rPr lang="en-US" dirty="0"/>
              <a:t>- To verify this, I intend to</a:t>
            </a:r>
          </a:p>
          <a:p>
            <a:pPr marL="742950" lvl="1" indent="-285750">
              <a:lnSpc>
                <a:spcPct val="90000"/>
              </a:lnSpc>
              <a:buFont typeface="Arial" panose="020B0604020202020204" pitchFamily="34" charset="0"/>
              <a:buChar char="•"/>
            </a:pPr>
            <a:r>
              <a:rPr lang="en-US" dirty="0"/>
              <a:t>…</a:t>
            </a:r>
          </a:p>
          <a:p>
            <a:pPr marL="742950" lvl="1" indent="-285750">
              <a:lnSpc>
                <a:spcPct val="90000"/>
              </a:lnSpc>
              <a:buFont typeface="Arial" panose="020B0604020202020204" pitchFamily="34" charset="0"/>
              <a:buChar char="•"/>
            </a:pPr>
            <a:r>
              <a:rPr lang="en-US" dirty="0"/>
              <a:t>***</a:t>
            </a:r>
          </a:p>
          <a:p>
            <a:pPr>
              <a:lnSpc>
                <a:spcPct val="90000"/>
              </a:lnSpc>
            </a:pPr>
            <a:r>
              <a:rPr lang="en-US" b="1" dirty="0"/>
              <a:t>9:30 am </a:t>
            </a:r>
            <a:r>
              <a:rPr lang="en-US" dirty="0"/>
              <a:t>- Started executing this experiment on Bebop.</a:t>
            </a:r>
          </a:p>
          <a:p>
            <a:pPr marL="742950" lvl="1" indent="-285750">
              <a:lnSpc>
                <a:spcPct val="90000"/>
              </a:lnSpc>
              <a:buFont typeface="Arial" panose="020B0604020202020204" pitchFamily="34" charset="0"/>
              <a:buChar char="•"/>
            </a:pPr>
            <a:r>
              <a:rPr lang="en-US" dirty="0"/>
              <a:t>Built debug version of binary with Intel 20.4</a:t>
            </a:r>
          </a:p>
          <a:p>
            <a:pPr marL="742950" lvl="1" indent="-285750">
              <a:lnSpc>
                <a:spcPct val="90000"/>
              </a:lnSpc>
              <a:buFont typeface="Arial" panose="020B0604020202020204" pitchFamily="34" charset="0"/>
              <a:buChar char="•"/>
            </a:pPr>
            <a:r>
              <a:rPr lang="en-US" dirty="0"/>
              <a:t>Based on </a:t>
            </a:r>
            <a:r>
              <a:rPr lang="en-US" u="sng" dirty="0"/>
              <a:t>clean</a:t>
            </a:r>
            <a:r>
              <a:rPr lang="en-US" dirty="0"/>
              <a:t> commit 5a43b21c</a:t>
            </a:r>
          </a:p>
          <a:p>
            <a:pPr marL="742950" lvl="1" indent="-285750">
              <a:lnSpc>
                <a:spcPct val="90000"/>
              </a:lnSpc>
              <a:buFont typeface="Arial" panose="020B0604020202020204" pitchFamily="34" charset="0"/>
              <a:buChar char="•"/>
            </a:pPr>
            <a:r>
              <a:rPr lang="en-US" dirty="0"/>
              <a:t>Build log saved to </a:t>
            </a:r>
            <a:r>
              <a:rPr lang="en-US" dirty="0">
                <a:latin typeface="American Typewriter" panose="02090604020004020304" pitchFamily="18" charset="77"/>
              </a:rPr>
              <a:t>my_test_2022.log</a:t>
            </a:r>
          </a:p>
          <a:p>
            <a:pPr marL="742950" lvl="1" indent="-285750">
              <a:lnSpc>
                <a:spcPct val="90000"/>
              </a:lnSpc>
              <a:buFont typeface="Arial" panose="020B0604020202020204" pitchFamily="34" charset="0"/>
              <a:buChar char="•"/>
            </a:pPr>
            <a:r>
              <a:rPr lang="en-US" dirty="0"/>
              <a:t>No errors or warnings emitted</a:t>
            </a:r>
          </a:p>
          <a:p>
            <a:pPr marL="742950" lvl="1" indent="-285750">
              <a:lnSpc>
                <a:spcPct val="90000"/>
              </a:lnSpc>
              <a:buFont typeface="Arial" panose="020B0604020202020204" pitchFamily="34" charset="0"/>
              <a:buChar char="•"/>
            </a:pPr>
            <a:r>
              <a:rPr lang="en-US" dirty="0"/>
              <a:t>Used job script </a:t>
            </a:r>
            <a:r>
              <a:rPr lang="en-US" dirty="0" err="1">
                <a:latin typeface="American Typewriter" panose="02090604020004020304" pitchFamily="18" charset="77"/>
              </a:rPr>
              <a:t>run_my_test</a:t>
            </a:r>
            <a:r>
              <a:rPr lang="en-US" dirty="0">
                <a:latin typeface="American Typewriter" panose="02090604020004020304" pitchFamily="18" charset="77"/>
              </a:rPr>
              <a:t> </a:t>
            </a:r>
            <a:r>
              <a:rPr lang="en-US" dirty="0"/>
              <a:t>with configuration 24 (Job ID 123456)</a:t>
            </a:r>
          </a:p>
          <a:p>
            <a:pPr marL="742950" lvl="1" indent="-285750">
              <a:lnSpc>
                <a:spcPct val="90000"/>
              </a:lnSpc>
              <a:buFont typeface="Arial" panose="020B0604020202020204" pitchFamily="34" charset="0"/>
              <a:buChar char="•"/>
            </a:pPr>
            <a:r>
              <a:rPr lang="en-US" dirty="0" err="1"/>
              <a:t>Stdout</a:t>
            </a:r>
            <a:r>
              <a:rPr lang="en-US" dirty="0"/>
              <a:t>/err &amp; results saved in folder ABC</a:t>
            </a:r>
          </a:p>
          <a:p>
            <a:pPr>
              <a:lnSpc>
                <a:spcPct val="90000"/>
              </a:lnSpc>
            </a:pPr>
            <a:r>
              <a:rPr lang="en-US" b="1" dirty="0"/>
              <a:t>10:07 am </a:t>
            </a:r>
            <a:r>
              <a:rPr lang="en-US" dirty="0"/>
              <a:t>- Analysis run with script </a:t>
            </a:r>
            <a:r>
              <a:rPr lang="en-US" dirty="0" err="1">
                <a:latin typeface="American Typewriter" panose="02090604020004020304" pitchFamily="18" charset="77"/>
              </a:rPr>
              <a:t>analyze_my_test.py</a:t>
            </a:r>
            <a:r>
              <a:rPr lang="en-US" dirty="0">
                <a:latin typeface="American Typewriter" panose="02090604020004020304" pitchFamily="18" charset="77"/>
              </a:rPr>
              <a:t> </a:t>
            </a:r>
            <a:r>
              <a:rPr lang="en-US" dirty="0"/>
              <a:t>and results saved in same folder.</a:t>
            </a:r>
          </a:p>
          <a:p>
            <a:pPr>
              <a:lnSpc>
                <a:spcPct val="90000"/>
              </a:lnSpc>
            </a:pPr>
            <a:r>
              <a:rPr lang="en-US" dirty="0"/>
              <a:t>- Since no peak seen around 1.5 MeV, I was wrong.  But based on this, I now </a:t>
            </a:r>
            <a:r>
              <a:rPr lang="en-US" i="1" dirty="0"/>
              <a:t>believe</a:t>
            </a:r>
            <a:r>
              <a:rPr lang="en-US" dirty="0"/>
              <a:t> that if A happens, then C must also happen.</a:t>
            </a:r>
          </a:p>
        </p:txBody>
      </p:sp>
    </p:spTree>
    <p:extLst>
      <p:ext uri="{BB962C8B-B14F-4D97-AF65-F5344CB8AC3E}">
        <p14:creationId xmlns:p14="http://schemas.microsoft.com/office/powerpoint/2010/main" val="3878095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5B951-67DB-4419-93FD-4CAD47176224}"/>
              </a:ext>
            </a:extLst>
          </p:cNvPr>
          <p:cNvSpPr>
            <a:spLocks noGrp="1"/>
          </p:cNvSpPr>
          <p:nvPr>
            <p:ph type="title"/>
          </p:nvPr>
        </p:nvSpPr>
        <p:spPr/>
        <p:txBody>
          <a:bodyPr/>
          <a:lstStyle/>
          <a:p>
            <a:r>
              <a:rPr lang="en-US" dirty="0"/>
              <a:t>Not all lab notebooks are alike</a:t>
            </a:r>
          </a:p>
        </p:txBody>
      </p:sp>
      <p:sp>
        <p:nvSpPr>
          <p:cNvPr id="3" name="Content Placeholder 2">
            <a:extLst>
              <a:ext uri="{FF2B5EF4-FFF2-40B4-BE49-F238E27FC236}">
                <a16:creationId xmlns:a16="http://schemas.microsoft.com/office/drawing/2014/main" id="{5C86F130-DE76-7359-06FA-B27539011EC1}"/>
              </a:ext>
            </a:extLst>
          </p:cNvPr>
          <p:cNvSpPr>
            <a:spLocks noGrp="1"/>
          </p:cNvSpPr>
          <p:nvPr>
            <p:ph idx="1"/>
          </p:nvPr>
        </p:nvSpPr>
        <p:spPr>
          <a:xfrm>
            <a:off x="367091" y="1046886"/>
            <a:ext cx="11369809" cy="4047778"/>
          </a:xfrm>
        </p:spPr>
        <p:txBody>
          <a:bodyPr/>
          <a:lstStyle/>
          <a:p>
            <a:r>
              <a:rPr lang="en-US" sz="2000" dirty="0"/>
              <a:t>Lab notebooks to record work done on instrument</a:t>
            </a:r>
          </a:p>
          <a:p>
            <a:r>
              <a:rPr lang="en-US" sz="2000" dirty="0"/>
              <a:t>Lab notebooks to record acquisition of data</a:t>
            </a:r>
          </a:p>
          <a:p>
            <a:r>
              <a:rPr lang="en-US" sz="2000" b="1" dirty="0"/>
              <a:t>Filtered</a:t>
            </a:r>
            <a:r>
              <a:rPr lang="en-US" sz="2000" dirty="0"/>
              <a:t> lab notebook for users – higher up the hierarchy</a:t>
            </a:r>
          </a:p>
        </p:txBody>
      </p:sp>
      <p:pic>
        <p:nvPicPr>
          <p:cNvPr id="5" name="Picture 4">
            <a:extLst>
              <a:ext uri="{FF2B5EF4-FFF2-40B4-BE49-F238E27FC236}">
                <a16:creationId xmlns:a16="http://schemas.microsoft.com/office/drawing/2014/main" id="{165DF1E6-57EE-EE4F-D378-1F1E7128CB25}"/>
              </a:ext>
            </a:extLst>
          </p:cNvPr>
          <p:cNvPicPr>
            <a:picLocks noChangeAspect="1"/>
          </p:cNvPicPr>
          <p:nvPr/>
        </p:nvPicPr>
        <p:blipFill>
          <a:blip r:embed="rId3"/>
          <a:stretch>
            <a:fillRect/>
          </a:stretch>
        </p:blipFill>
        <p:spPr>
          <a:xfrm>
            <a:off x="408175" y="2741965"/>
            <a:ext cx="11372473" cy="3329934"/>
          </a:xfrm>
          <a:prstGeom prst="rect">
            <a:avLst/>
          </a:prstGeom>
        </p:spPr>
      </p:pic>
      <p:sp>
        <p:nvSpPr>
          <p:cNvPr id="6" name="TextBox 5">
            <a:extLst>
              <a:ext uri="{FF2B5EF4-FFF2-40B4-BE49-F238E27FC236}">
                <a16:creationId xmlns:a16="http://schemas.microsoft.com/office/drawing/2014/main" id="{2A061F78-B910-0B84-FDDE-E692607A67D2}"/>
              </a:ext>
            </a:extLst>
          </p:cNvPr>
          <p:cNvSpPr txBox="1"/>
          <p:nvPr/>
        </p:nvSpPr>
        <p:spPr>
          <a:xfrm>
            <a:off x="4015508" y="2524982"/>
            <a:ext cx="4157805" cy="433965"/>
          </a:xfrm>
          <a:prstGeom prst="rect">
            <a:avLst/>
          </a:prstGeom>
          <a:noFill/>
        </p:spPr>
        <p:txBody>
          <a:bodyPr wrap="none" lIns="118872" tIns="91440" rIns="118872" bIns="91440" rtlCol="0" anchor="ctr" anchorCtr="0">
            <a:spAutoFit/>
          </a:bodyPr>
          <a:lstStyle/>
          <a:p>
            <a:pPr algn="l">
              <a:lnSpc>
                <a:spcPct val="90000"/>
              </a:lnSpc>
            </a:pPr>
            <a:r>
              <a:rPr lang="en-US" dirty="0"/>
              <a:t>From the </a:t>
            </a:r>
            <a:r>
              <a:rPr lang="en-US" dirty="0">
                <a:hlinkClick r:id="rId4"/>
              </a:rPr>
              <a:t>CRIRES+ News (ESO)</a:t>
            </a:r>
            <a:r>
              <a:rPr lang="en-US" dirty="0"/>
              <a:t> page</a:t>
            </a:r>
          </a:p>
        </p:txBody>
      </p:sp>
      <p:cxnSp>
        <p:nvCxnSpPr>
          <p:cNvPr id="7" name="Straight Arrow Connector 6">
            <a:extLst>
              <a:ext uri="{FF2B5EF4-FFF2-40B4-BE49-F238E27FC236}">
                <a16:creationId xmlns:a16="http://schemas.microsoft.com/office/drawing/2014/main" id="{C63BC0F0-6574-B496-52C2-E4D872815F5D}"/>
              </a:ext>
            </a:extLst>
          </p:cNvPr>
          <p:cNvCxnSpPr>
            <a:cxnSpLocks/>
          </p:cNvCxnSpPr>
          <p:nvPr/>
        </p:nvCxnSpPr>
        <p:spPr>
          <a:xfrm flipH="1" flipV="1">
            <a:off x="5166360" y="6050280"/>
            <a:ext cx="220980" cy="3124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24FB57D-760B-1116-DD61-3CD63BFC4E82}"/>
              </a:ext>
            </a:extLst>
          </p:cNvPr>
          <p:cNvSpPr txBox="1"/>
          <p:nvPr/>
        </p:nvSpPr>
        <p:spPr>
          <a:xfrm>
            <a:off x="4856368" y="6281804"/>
            <a:ext cx="1169807" cy="350865"/>
          </a:xfrm>
          <a:prstGeom prst="rect">
            <a:avLst/>
          </a:prstGeom>
          <a:noFill/>
        </p:spPr>
        <p:txBody>
          <a:bodyPr wrap="none" lIns="118872" tIns="91440" rIns="118872" bIns="91440" rtlCol="0" anchor="ctr" anchorCtr="0">
            <a:spAutoFit/>
          </a:bodyPr>
          <a:lstStyle/>
          <a:p>
            <a:pPr algn="l">
              <a:lnSpc>
                <a:spcPct val="90000"/>
              </a:lnSpc>
            </a:pPr>
            <a:r>
              <a:rPr lang="en-US" sz="1200" dirty="0"/>
              <a:t>Science team</a:t>
            </a:r>
          </a:p>
        </p:txBody>
      </p:sp>
      <p:sp>
        <p:nvSpPr>
          <p:cNvPr id="10" name="TextBox 9">
            <a:extLst>
              <a:ext uri="{FF2B5EF4-FFF2-40B4-BE49-F238E27FC236}">
                <a16:creationId xmlns:a16="http://schemas.microsoft.com/office/drawing/2014/main" id="{F948E01E-207D-4CAE-A083-779CA543001C}"/>
              </a:ext>
            </a:extLst>
          </p:cNvPr>
          <p:cNvSpPr txBox="1"/>
          <p:nvPr/>
        </p:nvSpPr>
        <p:spPr>
          <a:xfrm>
            <a:off x="6250828" y="5460249"/>
            <a:ext cx="1544910" cy="350865"/>
          </a:xfrm>
          <a:prstGeom prst="rect">
            <a:avLst/>
          </a:prstGeom>
          <a:noFill/>
        </p:spPr>
        <p:txBody>
          <a:bodyPr wrap="none" lIns="118872" tIns="91440" rIns="118872" bIns="91440" rtlCol="0" anchor="ctr" anchorCtr="0">
            <a:spAutoFit/>
          </a:bodyPr>
          <a:lstStyle/>
          <a:p>
            <a:pPr algn="l">
              <a:lnSpc>
                <a:spcPct val="90000"/>
              </a:lnSpc>
            </a:pPr>
            <a:r>
              <a:rPr lang="en-US" sz="1200" dirty="0"/>
              <a:t>Data analysis team</a:t>
            </a:r>
          </a:p>
        </p:txBody>
      </p:sp>
      <p:cxnSp>
        <p:nvCxnSpPr>
          <p:cNvPr id="12" name="Straight Arrow Connector 11">
            <a:extLst>
              <a:ext uri="{FF2B5EF4-FFF2-40B4-BE49-F238E27FC236}">
                <a16:creationId xmlns:a16="http://schemas.microsoft.com/office/drawing/2014/main" id="{A63E753B-D971-7587-F389-5E0840348E99}"/>
              </a:ext>
            </a:extLst>
          </p:cNvPr>
          <p:cNvCxnSpPr>
            <a:stCxn id="10" idx="1"/>
          </p:cNvCxnSpPr>
          <p:nvPr/>
        </p:nvCxnSpPr>
        <p:spPr>
          <a:xfrm flipH="1">
            <a:off x="4145280" y="5635682"/>
            <a:ext cx="2105548" cy="1021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89D75E1-B860-6118-599A-F0AAB770B8DF}"/>
              </a:ext>
            </a:extLst>
          </p:cNvPr>
          <p:cNvSpPr txBox="1"/>
          <p:nvPr/>
        </p:nvSpPr>
        <p:spPr>
          <a:xfrm>
            <a:off x="8392048" y="3197109"/>
            <a:ext cx="1288430" cy="350865"/>
          </a:xfrm>
          <a:prstGeom prst="rect">
            <a:avLst/>
          </a:prstGeom>
          <a:noFill/>
        </p:spPr>
        <p:txBody>
          <a:bodyPr wrap="none" lIns="118872" tIns="91440" rIns="118872" bIns="91440" rtlCol="0" anchor="ctr" anchorCtr="0">
            <a:spAutoFit/>
          </a:bodyPr>
          <a:lstStyle/>
          <a:p>
            <a:pPr algn="l">
              <a:lnSpc>
                <a:spcPct val="90000"/>
              </a:lnSpc>
            </a:pPr>
            <a:r>
              <a:rPr lang="en-US" sz="1200" dirty="0"/>
              <a:t>Hardware team</a:t>
            </a:r>
          </a:p>
        </p:txBody>
      </p:sp>
      <p:cxnSp>
        <p:nvCxnSpPr>
          <p:cNvPr id="15" name="Straight Arrow Connector 14">
            <a:extLst>
              <a:ext uri="{FF2B5EF4-FFF2-40B4-BE49-F238E27FC236}">
                <a16:creationId xmlns:a16="http://schemas.microsoft.com/office/drawing/2014/main" id="{A2691F45-CE5F-B888-B980-642EEFDB88A8}"/>
              </a:ext>
            </a:extLst>
          </p:cNvPr>
          <p:cNvCxnSpPr/>
          <p:nvPr/>
        </p:nvCxnSpPr>
        <p:spPr>
          <a:xfrm flipH="1">
            <a:off x="7673340" y="3372541"/>
            <a:ext cx="7187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17663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8DB0C-F0BD-C810-0320-3476DE4A6F55}"/>
              </a:ext>
            </a:extLst>
          </p:cNvPr>
          <p:cNvSpPr>
            <a:spLocks noGrp="1"/>
          </p:cNvSpPr>
          <p:nvPr>
            <p:ph type="title"/>
          </p:nvPr>
        </p:nvSpPr>
        <p:spPr/>
        <p:txBody>
          <a:bodyPr/>
          <a:lstStyle/>
          <a:p>
            <a:r>
              <a:rPr lang="en-US" dirty="0"/>
              <a:t>No one likes writing lab notes…</a:t>
            </a:r>
          </a:p>
        </p:txBody>
      </p:sp>
      <p:sp>
        <p:nvSpPr>
          <p:cNvPr id="3" name="Content Placeholder 2">
            <a:extLst>
              <a:ext uri="{FF2B5EF4-FFF2-40B4-BE49-F238E27FC236}">
                <a16:creationId xmlns:a16="http://schemas.microsoft.com/office/drawing/2014/main" id="{F100E866-8F79-2218-7AE0-147862690C86}"/>
              </a:ext>
            </a:extLst>
          </p:cNvPr>
          <p:cNvSpPr>
            <a:spLocks noGrp="1"/>
          </p:cNvSpPr>
          <p:nvPr>
            <p:ph idx="1"/>
          </p:nvPr>
        </p:nvSpPr>
        <p:spPr>
          <a:xfrm>
            <a:off x="409507" y="2092357"/>
            <a:ext cx="5440787" cy="4047778"/>
          </a:xfrm>
        </p:spPr>
        <p:txBody>
          <a:bodyPr/>
          <a:lstStyle/>
          <a:p>
            <a:pPr marL="0" indent="0">
              <a:buNone/>
            </a:pPr>
            <a:r>
              <a:rPr lang="en-US" sz="2000" dirty="0"/>
              <a:t>Optimistic</a:t>
            </a:r>
          </a:p>
          <a:p>
            <a:r>
              <a:rPr lang="en-US" sz="2000" dirty="0"/>
              <a:t>Lack of experience</a:t>
            </a:r>
          </a:p>
          <a:p>
            <a:r>
              <a:rPr lang="en-US" sz="2000" dirty="0"/>
              <a:t>Lack of training</a:t>
            </a:r>
          </a:p>
          <a:p>
            <a:r>
              <a:rPr lang="en-US" sz="2000" dirty="0"/>
              <a:t>Lack of appreciation</a:t>
            </a:r>
          </a:p>
          <a:p>
            <a:r>
              <a:rPr lang="en-US" sz="2000" dirty="0"/>
              <a:t>Lack of incentives</a:t>
            </a:r>
          </a:p>
        </p:txBody>
      </p:sp>
      <p:sp>
        <p:nvSpPr>
          <p:cNvPr id="4" name="Content Placeholder 2">
            <a:extLst>
              <a:ext uri="{FF2B5EF4-FFF2-40B4-BE49-F238E27FC236}">
                <a16:creationId xmlns:a16="http://schemas.microsoft.com/office/drawing/2014/main" id="{4F285C41-25FD-7164-0152-69A4495BCC55}"/>
              </a:ext>
            </a:extLst>
          </p:cNvPr>
          <p:cNvSpPr txBox="1">
            <a:spLocks/>
          </p:cNvSpPr>
          <p:nvPr/>
        </p:nvSpPr>
        <p:spPr bwMode="auto">
          <a:xfrm>
            <a:off x="5934268" y="2092357"/>
            <a:ext cx="5801300" cy="2479641"/>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t>Cynical</a:t>
            </a:r>
          </a:p>
          <a:p>
            <a:r>
              <a:rPr lang="en-US" sz="2000" dirty="0"/>
              <a:t>We want and appreciate it when others share knowledge with us.</a:t>
            </a:r>
          </a:p>
          <a:p>
            <a:r>
              <a:rPr lang="en-US" sz="2000" dirty="0"/>
              <a:t>We don’t want to take the time to capture, preserve, and communicate knowledge we generate.</a:t>
            </a:r>
          </a:p>
        </p:txBody>
      </p:sp>
      <p:sp>
        <p:nvSpPr>
          <p:cNvPr id="5" name="TextBox 4">
            <a:extLst>
              <a:ext uri="{FF2B5EF4-FFF2-40B4-BE49-F238E27FC236}">
                <a16:creationId xmlns:a16="http://schemas.microsoft.com/office/drawing/2014/main" id="{62A06DBE-0C76-4BBC-6218-0B193ACAD5FE}"/>
              </a:ext>
            </a:extLst>
          </p:cNvPr>
          <p:cNvSpPr txBox="1"/>
          <p:nvPr/>
        </p:nvSpPr>
        <p:spPr>
          <a:xfrm>
            <a:off x="1642805" y="1157496"/>
            <a:ext cx="8582927" cy="803297"/>
          </a:xfrm>
          <a:prstGeom prst="rect">
            <a:avLst/>
          </a:prstGeom>
          <a:noFill/>
        </p:spPr>
        <p:txBody>
          <a:bodyPr wrap="none" lIns="118872" tIns="91440" rIns="118872" bIns="91440" rtlCol="0" anchor="ctr" anchorCtr="0">
            <a:spAutoFit/>
          </a:bodyPr>
          <a:lstStyle/>
          <a:p>
            <a:pPr lvl="1"/>
            <a:r>
              <a:rPr lang="en-US" sz="2400" dirty="0"/>
              <a:t>We love to consume documentation; write it, not so much.</a:t>
            </a:r>
          </a:p>
          <a:p>
            <a:pPr algn="l">
              <a:lnSpc>
                <a:spcPct val="90000"/>
              </a:lnSpc>
            </a:pPr>
            <a:endParaRPr lang="en-US" dirty="0"/>
          </a:p>
        </p:txBody>
      </p:sp>
      <p:sp>
        <p:nvSpPr>
          <p:cNvPr id="6" name="TextBox 5">
            <a:extLst>
              <a:ext uri="{FF2B5EF4-FFF2-40B4-BE49-F238E27FC236}">
                <a16:creationId xmlns:a16="http://schemas.microsoft.com/office/drawing/2014/main" id="{2DB2D50D-DAD0-2A00-E9BE-362D6401030C}"/>
              </a:ext>
            </a:extLst>
          </p:cNvPr>
          <p:cNvSpPr txBox="1"/>
          <p:nvPr/>
        </p:nvSpPr>
        <p:spPr>
          <a:xfrm>
            <a:off x="1306285" y="4618653"/>
            <a:ext cx="9088017" cy="1541961"/>
          </a:xfrm>
          <a:prstGeom prst="rect">
            <a:avLst/>
          </a:prstGeom>
          <a:noFill/>
        </p:spPr>
        <p:txBody>
          <a:bodyPr wrap="square" lIns="118872" tIns="91440" rIns="118872" bIns="91440" rtlCol="0" anchor="ctr" anchorCtr="0">
            <a:spAutoFit/>
          </a:bodyPr>
          <a:lstStyle/>
          <a:p>
            <a:pPr algn="ctr"/>
            <a:r>
              <a:rPr lang="en-US" sz="2400" b="1" dirty="0"/>
              <a:t>One aspect of productivity</a:t>
            </a:r>
          </a:p>
          <a:p>
            <a:pPr lvl="1" algn="ctr"/>
            <a:r>
              <a:rPr lang="en-US" sz="2400" dirty="0"/>
              <a:t>One person decreases their short-term efficiency so that many (and the team) achieve long-term efficiency and quality.</a:t>
            </a:r>
          </a:p>
          <a:p>
            <a:pPr algn="ctr">
              <a:lnSpc>
                <a:spcPct val="90000"/>
              </a:lnSpc>
            </a:pPr>
            <a:endParaRPr lang="en-US" dirty="0"/>
          </a:p>
        </p:txBody>
      </p:sp>
    </p:spTree>
    <p:extLst>
      <p:ext uri="{BB962C8B-B14F-4D97-AF65-F5344CB8AC3E}">
        <p14:creationId xmlns:p14="http://schemas.microsoft.com/office/powerpoint/2010/main" val="8725839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28D69-26F6-5C57-6CEC-39DA8CBA68BD}"/>
              </a:ext>
            </a:extLst>
          </p:cNvPr>
          <p:cNvSpPr>
            <a:spLocks noGrp="1"/>
          </p:cNvSpPr>
          <p:nvPr>
            <p:ph type="title"/>
          </p:nvPr>
        </p:nvSpPr>
        <p:spPr/>
        <p:txBody>
          <a:bodyPr/>
          <a:lstStyle/>
          <a:p>
            <a:r>
              <a:rPr lang="en-US" dirty="0"/>
              <a:t>Conversations with Carlo</a:t>
            </a:r>
          </a:p>
        </p:txBody>
      </p:sp>
      <p:sp>
        <p:nvSpPr>
          <p:cNvPr id="3" name="Content Placeholder 2">
            <a:extLst>
              <a:ext uri="{FF2B5EF4-FFF2-40B4-BE49-F238E27FC236}">
                <a16:creationId xmlns:a16="http://schemas.microsoft.com/office/drawing/2014/main" id="{39208A49-46C7-B1E2-E1D1-963759133B99}"/>
              </a:ext>
            </a:extLst>
          </p:cNvPr>
          <p:cNvSpPr>
            <a:spLocks noGrp="1"/>
          </p:cNvSpPr>
          <p:nvPr>
            <p:ph idx="1"/>
          </p:nvPr>
        </p:nvSpPr>
        <p:spPr>
          <a:xfrm>
            <a:off x="365760" y="1809356"/>
            <a:ext cx="7769247" cy="4047778"/>
          </a:xfrm>
        </p:spPr>
        <p:txBody>
          <a:bodyPr/>
          <a:lstStyle/>
          <a:p>
            <a:pPr marL="0" indent="0">
              <a:buNone/>
            </a:pPr>
            <a:endParaRPr lang="en-US" dirty="0"/>
          </a:p>
          <a:p>
            <a:pPr marL="0" indent="0">
              <a:buNone/>
            </a:pPr>
            <a:r>
              <a:rPr lang="en-US" dirty="0"/>
              <a:t>My take away from the article and conversations </a:t>
            </a:r>
          </a:p>
          <a:p>
            <a:r>
              <a:rPr lang="en-US" dirty="0"/>
              <a:t>As junior researchers progress,</a:t>
            </a:r>
          </a:p>
          <a:p>
            <a:pPr lvl="1"/>
            <a:r>
              <a:rPr lang="en-US" dirty="0"/>
              <a:t>the problems become more complex and larger,</a:t>
            </a:r>
          </a:p>
          <a:p>
            <a:pPr lvl="1"/>
            <a:r>
              <a:rPr lang="en-US" dirty="0"/>
              <a:t>previous informal techniques for executing a study start to fail,</a:t>
            </a:r>
          </a:p>
          <a:p>
            <a:pPr lvl="1"/>
            <a:r>
              <a:rPr lang="en-US" dirty="0"/>
              <a:t>the researchers sense that something is missing, and</a:t>
            </a:r>
          </a:p>
          <a:p>
            <a:pPr lvl="1"/>
            <a:r>
              <a:rPr lang="en-US" dirty="0"/>
              <a:t>they invent processes and tools to compensate.</a:t>
            </a:r>
          </a:p>
          <a:p>
            <a:pPr lvl="1"/>
            <a:endParaRPr lang="en-US" dirty="0"/>
          </a:p>
          <a:p>
            <a:pPr marL="346075" lvl="1" indent="0" algn="ctr">
              <a:buNone/>
            </a:pPr>
            <a:r>
              <a:rPr lang="en-US" dirty="0"/>
              <a:t>This happened to Carlo and at some point he realized that</a:t>
            </a:r>
          </a:p>
          <a:p>
            <a:pPr marL="346075" lvl="1" indent="0" algn="ctr">
              <a:buNone/>
            </a:pPr>
            <a:r>
              <a:rPr lang="en-US" b="1" dirty="0"/>
              <a:t>“I had re-invented the lab notebook!”</a:t>
            </a:r>
          </a:p>
        </p:txBody>
      </p:sp>
      <p:pic>
        <p:nvPicPr>
          <p:cNvPr id="1026" name="Picture 2">
            <a:extLst>
              <a:ext uri="{FF2B5EF4-FFF2-40B4-BE49-F238E27FC236}">
                <a16:creationId xmlns:a16="http://schemas.microsoft.com/office/drawing/2014/main" id="{1E549EE4-28B2-D26E-39A2-B404B46A21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82318" y="2445142"/>
            <a:ext cx="3107997" cy="310799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6D525C9-54D1-8271-CFDE-574DC890627E}"/>
              </a:ext>
            </a:extLst>
          </p:cNvPr>
          <p:cNvSpPr txBox="1"/>
          <p:nvPr/>
        </p:nvSpPr>
        <p:spPr>
          <a:xfrm>
            <a:off x="2578457" y="1215441"/>
            <a:ext cx="7031910" cy="987963"/>
          </a:xfrm>
          <a:prstGeom prst="rect">
            <a:avLst/>
          </a:prstGeom>
          <a:noFill/>
        </p:spPr>
        <p:txBody>
          <a:bodyPr wrap="square" lIns="118872" tIns="91440" rIns="118872" bIns="91440" rtlCol="0" anchor="ctr" anchorCtr="0">
            <a:spAutoFit/>
          </a:bodyPr>
          <a:lstStyle/>
          <a:p>
            <a:pPr algn="ctr">
              <a:lnSpc>
                <a:spcPct val="90000"/>
              </a:lnSpc>
            </a:pPr>
            <a:r>
              <a:rPr lang="en-US" sz="2000" dirty="0"/>
              <a:t>Carlo Graziani is a Computational Scientist at ANL</a:t>
            </a:r>
          </a:p>
          <a:p>
            <a:pPr algn="ctr">
              <a:lnSpc>
                <a:spcPct val="90000"/>
              </a:lnSpc>
            </a:pPr>
            <a:r>
              <a:rPr lang="en-US" sz="2000" dirty="0"/>
              <a:t>BSSW blog article </a:t>
            </a:r>
            <a:r>
              <a:rPr lang="en-US" sz="2000" i="1" dirty="0"/>
              <a:t>HPC and the Lab Manager</a:t>
            </a:r>
          </a:p>
          <a:p>
            <a:pPr algn="l">
              <a:lnSpc>
                <a:spcPct val="90000"/>
              </a:lnSpc>
            </a:pPr>
            <a:endParaRPr lang="en-US" dirty="0"/>
          </a:p>
        </p:txBody>
      </p:sp>
    </p:spTree>
    <p:extLst>
      <p:ext uri="{BB962C8B-B14F-4D97-AF65-F5344CB8AC3E}">
        <p14:creationId xmlns:p14="http://schemas.microsoft.com/office/powerpoint/2010/main" val="32694107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68844-F8F5-FE2F-1739-60DE75BBE948}"/>
              </a:ext>
            </a:extLst>
          </p:cNvPr>
          <p:cNvSpPr>
            <a:spLocks noGrp="1"/>
          </p:cNvSpPr>
          <p:nvPr>
            <p:ph type="title"/>
          </p:nvPr>
        </p:nvSpPr>
        <p:spPr/>
        <p:txBody>
          <a:bodyPr/>
          <a:lstStyle/>
          <a:p>
            <a:r>
              <a:rPr lang="en-US" dirty="0"/>
              <a:t>Tried and True</a:t>
            </a:r>
          </a:p>
        </p:txBody>
      </p:sp>
      <p:sp>
        <p:nvSpPr>
          <p:cNvPr id="3" name="Content Placeholder 2">
            <a:extLst>
              <a:ext uri="{FF2B5EF4-FFF2-40B4-BE49-F238E27FC236}">
                <a16:creationId xmlns:a16="http://schemas.microsoft.com/office/drawing/2014/main" id="{B745DA1A-B760-AD97-531D-3C6EA0486C89}"/>
              </a:ext>
            </a:extLst>
          </p:cNvPr>
          <p:cNvSpPr>
            <a:spLocks noGrp="1"/>
          </p:cNvSpPr>
          <p:nvPr>
            <p:ph idx="1"/>
          </p:nvPr>
        </p:nvSpPr>
        <p:spPr/>
        <p:txBody>
          <a:bodyPr/>
          <a:lstStyle/>
          <a:p>
            <a:pPr marL="0" indent="0" algn="ctr">
              <a:buNone/>
            </a:pPr>
            <a:r>
              <a:rPr lang="en-US" dirty="0"/>
              <a:t>Nothing will ever beat good </a:t>
            </a:r>
            <a:r>
              <a:rPr lang="en-US" dirty="0" err="1"/>
              <a:t>ol</a:t>
            </a:r>
            <a:r>
              <a:rPr lang="en-US" dirty="0"/>
              <a:t>’ paper and pen</a:t>
            </a:r>
          </a:p>
          <a:p>
            <a:pPr marL="0" indent="0">
              <a:buNone/>
            </a:pPr>
            <a:endParaRPr lang="en-US" dirty="0"/>
          </a:p>
          <a:p>
            <a:r>
              <a:rPr lang="en-US" dirty="0"/>
              <a:t>Anyone can use paper and pen in any situation</a:t>
            </a:r>
          </a:p>
          <a:p>
            <a:r>
              <a:rPr lang="en-US" dirty="0"/>
              <a:t>Concentrate on the work that I am performing rather than on tooling</a:t>
            </a:r>
          </a:p>
          <a:p>
            <a:r>
              <a:rPr lang="en-US" dirty="0"/>
              <a:t>It can be quicker to scribble down notes than to use a digital tool</a:t>
            </a:r>
          </a:p>
          <a:p>
            <a:r>
              <a:rPr lang="en-US" dirty="0"/>
              <a:t>Sometimes it’s good if notetaking slows down progress</a:t>
            </a:r>
          </a:p>
          <a:p>
            <a:r>
              <a:rPr lang="en-US" dirty="0"/>
              <a:t>Open format can allow for creativity and easier annotation</a:t>
            </a:r>
          </a:p>
          <a:p>
            <a:r>
              <a:rPr lang="en-US" dirty="0"/>
              <a:t>The notebook is stored </a:t>
            </a:r>
            <a:r>
              <a:rPr lang="en-US" b="1" dirty="0"/>
              <a:t>publicly</a:t>
            </a:r>
            <a:r>
              <a:rPr lang="en-US" dirty="0"/>
              <a:t> next to where it is used</a:t>
            </a:r>
          </a:p>
        </p:txBody>
      </p:sp>
    </p:spTree>
    <p:extLst>
      <p:ext uri="{BB962C8B-B14F-4D97-AF65-F5344CB8AC3E}">
        <p14:creationId xmlns:p14="http://schemas.microsoft.com/office/powerpoint/2010/main" val="2673186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11D2D-6F7D-4460-33DC-AE1BC71433E3}"/>
              </a:ext>
            </a:extLst>
          </p:cNvPr>
          <p:cNvSpPr>
            <a:spLocks noGrp="1"/>
          </p:cNvSpPr>
          <p:nvPr>
            <p:ph type="title"/>
          </p:nvPr>
        </p:nvSpPr>
        <p:spPr/>
        <p:txBody>
          <a:bodyPr/>
          <a:lstStyle/>
          <a:p>
            <a:r>
              <a:rPr lang="en-US" dirty="0">
                <a:solidFill>
                  <a:srgbClr val="FF0000"/>
                </a:solidFill>
              </a:rPr>
              <a:t>TODO: Add license page in accord with official process</a:t>
            </a:r>
          </a:p>
        </p:txBody>
      </p:sp>
      <p:sp>
        <p:nvSpPr>
          <p:cNvPr id="3" name="Content Placeholder 2">
            <a:extLst>
              <a:ext uri="{FF2B5EF4-FFF2-40B4-BE49-F238E27FC236}">
                <a16:creationId xmlns:a16="http://schemas.microsoft.com/office/drawing/2014/main" id="{A8716687-4F36-A3C7-DF8B-075A834E1B43}"/>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1933314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D255F-6B22-D90A-D3FA-6B3758CEF6F0}"/>
              </a:ext>
            </a:extLst>
          </p:cNvPr>
          <p:cNvSpPr>
            <a:spLocks noGrp="1"/>
          </p:cNvSpPr>
          <p:nvPr>
            <p:ph type="title"/>
          </p:nvPr>
        </p:nvSpPr>
        <p:spPr/>
        <p:txBody>
          <a:bodyPr/>
          <a:lstStyle/>
          <a:p>
            <a:r>
              <a:rPr lang="en-US" dirty="0"/>
              <a:t>No really.  I’m not joking…</a:t>
            </a:r>
          </a:p>
        </p:txBody>
      </p:sp>
      <p:sp>
        <p:nvSpPr>
          <p:cNvPr id="3" name="Content Placeholder 2">
            <a:extLst>
              <a:ext uri="{FF2B5EF4-FFF2-40B4-BE49-F238E27FC236}">
                <a16:creationId xmlns:a16="http://schemas.microsoft.com/office/drawing/2014/main" id="{2A5FC098-DAFE-4D6E-F648-3A3DB5E24581}"/>
              </a:ext>
            </a:extLst>
          </p:cNvPr>
          <p:cNvSpPr>
            <a:spLocks noGrp="1"/>
          </p:cNvSpPr>
          <p:nvPr>
            <p:ph idx="1"/>
          </p:nvPr>
        </p:nvSpPr>
        <p:spPr>
          <a:xfrm>
            <a:off x="365760" y="1018897"/>
            <a:ext cx="11369809" cy="4047778"/>
          </a:xfrm>
        </p:spPr>
        <p:txBody>
          <a:bodyPr/>
          <a:lstStyle/>
          <a:p>
            <a:pPr marL="0" indent="0">
              <a:buNone/>
            </a:pPr>
            <a:r>
              <a:rPr lang="en-US" dirty="0"/>
              <a:t>“Since at least the 1990s, articles on technology have predicted the imminent, widespread adoption of electronic laboratory notebooks (ELNs) by researchers. It has yet to happen — but more and more scientists are taking the plunge.”</a:t>
            </a:r>
          </a:p>
          <a:p>
            <a:pPr marL="0" indent="0">
              <a:buNone/>
            </a:pPr>
            <a:r>
              <a:rPr lang="en-US" dirty="0"/>
              <a:t>	- </a:t>
            </a:r>
            <a:r>
              <a:rPr lang="en-US" sz="1800" dirty="0"/>
              <a:t>Roberta Kwok, </a:t>
            </a:r>
            <a:r>
              <a:rPr lang="en-US" sz="1800" i="1" dirty="0"/>
              <a:t>How to pick an electronic laboratory notebook</a:t>
            </a:r>
            <a:r>
              <a:rPr lang="en-US" sz="1800" dirty="0"/>
              <a:t>, Nature</a:t>
            </a:r>
          </a:p>
          <a:p>
            <a:pPr marL="0" indent="0">
              <a:buNone/>
            </a:pPr>
            <a:endParaRPr lang="en-US" sz="1800" dirty="0"/>
          </a:p>
          <a:p>
            <a:r>
              <a:rPr lang="en-US" sz="1800" dirty="0"/>
              <a:t>Some must be purchased to access features and lift resource limits</a:t>
            </a:r>
          </a:p>
          <a:p>
            <a:r>
              <a:rPr lang="en-US" sz="1800" dirty="0"/>
              <a:t>Some include templates and collaboration tools</a:t>
            </a:r>
          </a:p>
          <a:p>
            <a:r>
              <a:rPr lang="en-US" sz="1800" dirty="0"/>
              <a:t>Tied to technology that could fail</a:t>
            </a:r>
          </a:p>
          <a:p>
            <a:r>
              <a:rPr lang="en-US" sz="1800" b="1" dirty="0"/>
              <a:t>Overwhelming variety of possible solutions with different pros and cons</a:t>
            </a:r>
          </a:p>
          <a:p>
            <a:r>
              <a:rPr lang="en-US" sz="1800" b="1" dirty="0"/>
              <a:t>Uncertainty about future of tool, increased costs, inability to export</a:t>
            </a:r>
          </a:p>
          <a:p>
            <a:r>
              <a:rPr lang="en-US" sz="1800" b="1" dirty="0"/>
              <a:t>Does funding restrict where and how digital notes can be stored?</a:t>
            </a:r>
          </a:p>
          <a:p>
            <a:endParaRPr lang="en-US" sz="1800" dirty="0"/>
          </a:p>
        </p:txBody>
      </p:sp>
    </p:spTree>
    <p:extLst>
      <p:ext uri="{BB962C8B-B14F-4D97-AF65-F5344CB8AC3E}">
        <p14:creationId xmlns:p14="http://schemas.microsoft.com/office/powerpoint/2010/main" val="11928551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F3B6A-EE49-5CE4-E131-37168F913EC8}"/>
              </a:ext>
            </a:extLst>
          </p:cNvPr>
          <p:cNvSpPr>
            <a:spLocks noGrp="1"/>
          </p:cNvSpPr>
          <p:nvPr>
            <p:ph type="title"/>
          </p:nvPr>
        </p:nvSpPr>
        <p:spPr/>
        <p:txBody>
          <a:bodyPr/>
          <a:lstStyle/>
          <a:p>
            <a:r>
              <a:rPr lang="en-US" dirty="0"/>
              <a:t>What would a lab notebook look like for us?</a:t>
            </a:r>
          </a:p>
        </p:txBody>
      </p:sp>
      <p:sp>
        <p:nvSpPr>
          <p:cNvPr id="3" name="Content Placeholder 2">
            <a:extLst>
              <a:ext uri="{FF2B5EF4-FFF2-40B4-BE49-F238E27FC236}">
                <a16:creationId xmlns:a16="http://schemas.microsoft.com/office/drawing/2014/main" id="{87FC7B46-6306-EDA8-27BF-A17A474C2A6E}"/>
              </a:ext>
            </a:extLst>
          </p:cNvPr>
          <p:cNvSpPr>
            <a:spLocks noGrp="1"/>
          </p:cNvSpPr>
          <p:nvPr>
            <p:ph idx="1"/>
          </p:nvPr>
        </p:nvSpPr>
        <p:spPr>
          <a:xfrm>
            <a:off x="365760" y="1093543"/>
            <a:ext cx="11369809" cy="4047778"/>
          </a:xfrm>
        </p:spPr>
        <p:txBody>
          <a:bodyPr/>
          <a:lstStyle/>
          <a:p>
            <a:r>
              <a:rPr lang="en-US" sz="2000" dirty="0"/>
              <a:t>We work anywhere and sometimes in distributed way.  Paper won’t work.</a:t>
            </a:r>
          </a:p>
          <a:p>
            <a:r>
              <a:rPr lang="en-US" sz="2000" dirty="0"/>
              <a:t>Should notebooks be public and how to do that?</a:t>
            </a:r>
          </a:p>
          <a:p>
            <a:r>
              <a:rPr lang="en-US" sz="2000" dirty="0"/>
              <a:t>How many different types of notebooks do we need?</a:t>
            </a:r>
          </a:p>
          <a:p>
            <a:r>
              <a:rPr lang="en-US" sz="2000" dirty="0"/>
              <a:t>Do we use a single ELN or distribute notes across a suite of tools?</a:t>
            </a:r>
          </a:p>
          <a:p>
            <a:r>
              <a:rPr lang="en-US" sz="2000" dirty="0"/>
              <a:t>How can we use automation appropriately to overcome difficulties and increase productivity?</a:t>
            </a:r>
          </a:p>
        </p:txBody>
      </p:sp>
      <p:pic>
        <p:nvPicPr>
          <p:cNvPr id="4" name="Picture 3">
            <a:extLst>
              <a:ext uri="{FF2B5EF4-FFF2-40B4-BE49-F238E27FC236}">
                <a16:creationId xmlns:a16="http://schemas.microsoft.com/office/drawing/2014/main" id="{DEBAF7D5-A08B-07C1-D340-1E11DC5F4E80}"/>
              </a:ext>
            </a:extLst>
          </p:cNvPr>
          <p:cNvPicPr>
            <a:picLocks noChangeAspect="1"/>
          </p:cNvPicPr>
          <p:nvPr/>
        </p:nvPicPr>
        <p:blipFill>
          <a:blip r:embed="rId3"/>
          <a:stretch>
            <a:fillRect/>
          </a:stretch>
        </p:blipFill>
        <p:spPr>
          <a:xfrm>
            <a:off x="453256" y="3614022"/>
            <a:ext cx="6936197" cy="2345477"/>
          </a:xfrm>
          <a:prstGeom prst="rect">
            <a:avLst/>
          </a:prstGeom>
        </p:spPr>
      </p:pic>
      <p:sp>
        <p:nvSpPr>
          <p:cNvPr id="5" name="TextBox 4">
            <a:extLst>
              <a:ext uri="{FF2B5EF4-FFF2-40B4-BE49-F238E27FC236}">
                <a16:creationId xmlns:a16="http://schemas.microsoft.com/office/drawing/2014/main" id="{73FEB8E6-5508-340A-DE1E-0F7279FEC66B}"/>
              </a:ext>
            </a:extLst>
          </p:cNvPr>
          <p:cNvSpPr txBox="1"/>
          <p:nvPr/>
        </p:nvSpPr>
        <p:spPr>
          <a:xfrm>
            <a:off x="7686768" y="4074825"/>
            <a:ext cx="4048801" cy="683264"/>
          </a:xfrm>
          <a:prstGeom prst="rect">
            <a:avLst/>
          </a:prstGeom>
          <a:noFill/>
        </p:spPr>
        <p:txBody>
          <a:bodyPr wrap="none" lIns="118872" tIns="91440" rIns="118872" bIns="91440" rtlCol="0" anchor="ctr" anchorCtr="0">
            <a:spAutoFit/>
          </a:bodyPr>
          <a:lstStyle/>
          <a:p>
            <a:pPr algn="l">
              <a:lnSpc>
                <a:spcPct val="90000"/>
              </a:lnSpc>
            </a:pPr>
            <a:r>
              <a:rPr lang="en-US" dirty="0"/>
              <a:t>Details not obvious from commit diff:</a:t>
            </a:r>
          </a:p>
          <a:p>
            <a:pPr algn="l">
              <a:lnSpc>
                <a:spcPct val="90000"/>
              </a:lnSpc>
            </a:pPr>
            <a:r>
              <a:rPr lang="en-US" dirty="0"/>
              <a:t>Motivation, reasoning, consequences</a:t>
            </a:r>
          </a:p>
        </p:txBody>
      </p:sp>
      <p:sp>
        <p:nvSpPr>
          <p:cNvPr id="6" name="TextBox 5">
            <a:extLst>
              <a:ext uri="{FF2B5EF4-FFF2-40B4-BE49-F238E27FC236}">
                <a16:creationId xmlns:a16="http://schemas.microsoft.com/office/drawing/2014/main" id="{9376D524-9A68-7982-3181-D5BB3240B277}"/>
              </a:ext>
            </a:extLst>
          </p:cNvPr>
          <p:cNvSpPr txBox="1"/>
          <p:nvPr/>
        </p:nvSpPr>
        <p:spPr>
          <a:xfrm>
            <a:off x="7686768" y="5277461"/>
            <a:ext cx="1599477" cy="433965"/>
          </a:xfrm>
          <a:prstGeom prst="rect">
            <a:avLst/>
          </a:prstGeom>
          <a:noFill/>
        </p:spPr>
        <p:txBody>
          <a:bodyPr wrap="none" lIns="118872" tIns="91440" rIns="118872" bIns="91440" rtlCol="0" anchor="ctr" anchorCtr="0">
            <a:spAutoFit/>
          </a:bodyPr>
          <a:lstStyle/>
          <a:p>
            <a:pPr algn="l">
              <a:lnSpc>
                <a:spcPct val="90000"/>
              </a:lnSpc>
            </a:pPr>
            <a:r>
              <a:rPr lang="en-US" dirty="0"/>
              <a:t>Testing notes</a:t>
            </a:r>
          </a:p>
        </p:txBody>
      </p:sp>
    </p:spTree>
    <p:extLst>
      <p:ext uri="{BB962C8B-B14F-4D97-AF65-F5344CB8AC3E}">
        <p14:creationId xmlns:p14="http://schemas.microsoft.com/office/powerpoint/2010/main" val="24204279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41FA5-42C6-DCF5-A690-885EE464A380}"/>
              </a:ext>
            </a:extLst>
          </p:cNvPr>
          <p:cNvSpPr>
            <a:spLocks noGrp="1"/>
          </p:cNvSpPr>
          <p:nvPr>
            <p:ph type="title"/>
          </p:nvPr>
        </p:nvSpPr>
        <p:spPr/>
        <p:txBody>
          <a:bodyPr/>
          <a:lstStyle/>
          <a:p>
            <a:r>
              <a:rPr lang="en-US" dirty="0"/>
              <a:t>Citations</a:t>
            </a:r>
          </a:p>
        </p:txBody>
      </p:sp>
      <p:sp>
        <p:nvSpPr>
          <p:cNvPr id="3" name="Content Placeholder 2">
            <a:extLst>
              <a:ext uri="{FF2B5EF4-FFF2-40B4-BE49-F238E27FC236}">
                <a16:creationId xmlns:a16="http://schemas.microsoft.com/office/drawing/2014/main" id="{A0FB830B-A920-605F-D6B5-8AD108EDFB73}"/>
              </a:ext>
            </a:extLst>
          </p:cNvPr>
          <p:cNvSpPr>
            <a:spLocks noGrp="1"/>
          </p:cNvSpPr>
          <p:nvPr>
            <p:ph idx="1"/>
          </p:nvPr>
        </p:nvSpPr>
        <p:spPr/>
        <p:txBody>
          <a:bodyPr/>
          <a:lstStyle/>
          <a:p>
            <a:r>
              <a:rPr lang="en-US" dirty="0"/>
              <a:t>Carlo Graziani, </a:t>
            </a:r>
            <a:r>
              <a:rPr lang="en-US" i="1" dirty="0"/>
              <a:t>HPC and the Lab Manager</a:t>
            </a:r>
            <a:r>
              <a:rPr lang="en-US" dirty="0"/>
              <a:t>.  </a:t>
            </a:r>
            <a:r>
              <a:rPr lang="en-US" b="1" dirty="0"/>
              <a:t>Better Scientific Software</a:t>
            </a:r>
            <a:r>
              <a:rPr lang="en-US" dirty="0"/>
              <a:t>. </a:t>
            </a:r>
            <a:r>
              <a:rPr lang="en-US" dirty="0">
                <a:hlinkClick r:id="rId2"/>
              </a:rPr>
              <a:t>https://bssw.io/blog_posts/hpc-and-the-lab-manager</a:t>
            </a:r>
            <a:r>
              <a:rPr lang="en-US" dirty="0"/>
              <a:t>. Nov 17, 2021.</a:t>
            </a:r>
          </a:p>
          <a:p>
            <a:r>
              <a:rPr lang="en-US" dirty="0"/>
              <a:t>Katherine Riley, </a:t>
            </a:r>
            <a:r>
              <a:rPr lang="en-US" i="1" dirty="0"/>
              <a:t>What All Codes Should Do: Best Practices</a:t>
            </a:r>
            <a:r>
              <a:rPr lang="en-US" dirty="0"/>
              <a:t>. ATPESC 2019 presentation.  Retrieved from </a:t>
            </a:r>
            <a:r>
              <a:rPr lang="en-US" dirty="0">
                <a:hlinkClick r:id="rId3"/>
              </a:rPr>
              <a:t>YouTub</a:t>
            </a:r>
            <a:r>
              <a:rPr lang="en-US" dirty="0">
                <a:hlinkClick r:id="rId3"/>
              </a:rPr>
              <a:t>e</a:t>
            </a:r>
            <a:r>
              <a:rPr lang="en-US" dirty="0"/>
              <a:t>. Nov 5, 2019.</a:t>
            </a:r>
          </a:p>
          <a:p>
            <a:r>
              <a:rPr lang="en-US" dirty="0"/>
              <a:t>Howard M. </a:t>
            </a:r>
            <a:r>
              <a:rPr lang="en-US" dirty="0" err="1"/>
              <a:t>Kanare</a:t>
            </a:r>
            <a:r>
              <a:rPr lang="en-US" dirty="0"/>
              <a:t>, </a:t>
            </a:r>
            <a:r>
              <a:rPr lang="en-US" i="1" dirty="0">
                <a:hlinkClick r:id="rId4"/>
              </a:rPr>
              <a:t>Writing the Laboratory Notebook</a:t>
            </a:r>
            <a:r>
              <a:rPr lang="en-US" i="1" dirty="0"/>
              <a:t>. </a:t>
            </a:r>
            <a:r>
              <a:rPr lang="en-US" dirty="0"/>
              <a:t>American Chemical Society, Washington, D.C., 1985.</a:t>
            </a:r>
          </a:p>
          <a:p>
            <a:r>
              <a:rPr lang="en-US" dirty="0"/>
              <a:t>Roberta Kwok, </a:t>
            </a:r>
            <a:r>
              <a:rPr lang="en-US" i="1" dirty="0">
                <a:hlinkClick r:id="rId5"/>
              </a:rPr>
              <a:t>How to pick an electronic laboratory notebook</a:t>
            </a:r>
            <a:r>
              <a:rPr lang="en-US" i="1" dirty="0"/>
              <a:t>.  </a:t>
            </a:r>
            <a:r>
              <a:rPr lang="en-US" b="1" dirty="0"/>
              <a:t>Nature </a:t>
            </a:r>
            <a:r>
              <a:rPr lang="en-US" dirty="0"/>
              <a:t>560, pp. 269-270, Aug 6, 2018.</a:t>
            </a:r>
            <a:endParaRPr lang="en-US" b="1" dirty="0"/>
          </a:p>
        </p:txBody>
      </p:sp>
    </p:spTree>
    <p:extLst>
      <p:ext uri="{BB962C8B-B14F-4D97-AF65-F5344CB8AC3E}">
        <p14:creationId xmlns:p14="http://schemas.microsoft.com/office/powerpoint/2010/main" val="10163760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318CC-56B3-5319-6130-F67EAC5F1465}"/>
              </a:ext>
            </a:extLst>
          </p:cNvPr>
          <p:cNvSpPr>
            <a:spLocks noGrp="1"/>
          </p:cNvSpPr>
          <p:nvPr>
            <p:ph type="title"/>
          </p:nvPr>
        </p:nvSpPr>
        <p:spPr/>
        <p:txBody>
          <a:bodyPr/>
          <a:lstStyle/>
          <a:p>
            <a:r>
              <a:rPr lang="en-US" dirty="0"/>
              <a:t>Meta Conclusions</a:t>
            </a:r>
          </a:p>
        </p:txBody>
      </p:sp>
      <p:sp>
        <p:nvSpPr>
          <p:cNvPr id="3" name="Content Placeholder 2">
            <a:extLst>
              <a:ext uri="{FF2B5EF4-FFF2-40B4-BE49-F238E27FC236}">
                <a16:creationId xmlns:a16="http://schemas.microsoft.com/office/drawing/2014/main" id="{A1A03074-7EEE-E717-D988-C8FD1B2561D4}"/>
              </a:ext>
            </a:extLst>
          </p:cNvPr>
          <p:cNvSpPr>
            <a:spLocks noGrp="1"/>
          </p:cNvSpPr>
          <p:nvPr>
            <p:ph idx="1"/>
          </p:nvPr>
        </p:nvSpPr>
        <p:spPr/>
        <p:txBody>
          <a:bodyPr/>
          <a:lstStyle/>
          <a:p>
            <a:pPr marL="0" indent="0">
              <a:buNone/>
            </a:pPr>
            <a:r>
              <a:rPr lang="en-US" dirty="0"/>
              <a:t>This discussion</a:t>
            </a:r>
          </a:p>
          <a:p>
            <a:r>
              <a:rPr lang="en-US" dirty="0"/>
              <a:t>Was</a:t>
            </a:r>
            <a:r>
              <a:rPr lang="en-US" b="1" dirty="0"/>
              <a:t> not</a:t>
            </a:r>
            <a:r>
              <a:rPr lang="en-US" dirty="0"/>
              <a:t> about sharing knowledge, but</a:t>
            </a:r>
          </a:p>
          <a:p>
            <a:r>
              <a:rPr lang="en-US" dirty="0"/>
              <a:t>Was about (hopefully) building </a:t>
            </a:r>
            <a:r>
              <a:rPr lang="en-US" b="1" dirty="0"/>
              <a:t>understanding</a:t>
            </a:r>
          </a:p>
          <a:p>
            <a:endParaRPr lang="en-US" b="1" dirty="0"/>
          </a:p>
          <a:p>
            <a:pPr marL="0" indent="0">
              <a:buNone/>
            </a:pPr>
            <a:endParaRPr lang="en-US" b="1" dirty="0"/>
          </a:p>
        </p:txBody>
      </p:sp>
    </p:spTree>
    <p:extLst>
      <p:ext uri="{BB962C8B-B14F-4D97-AF65-F5344CB8AC3E}">
        <p14:creationId xmlns:p14="http://schemas.microsoft.com/office/powerpoint/2010/main" val="42794194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C2A80-D3DC-977C-1FB0-0763FA18DCA5}"/>
              </a:ext>
            </a:extLst>
          </p:cNvPr>
          <p:cNvSpPr>
            <a:spLocks noGrp="1"/>
          </p:cNvSpPr>
          <p:nvPr>
            <p:ph type="title"/>
          </p:nvPr>
        </p:nvSpPr>
        <p:spPr/>
        <p:txBody>
          <a:bodyPr/>
          <a:lstStyle/>
          <a:p>
            <a:r>
              <a:rPr lang="en-US" dirty="0"/>
              <a:t>From my perspective</a:t>
            </a:r>
            <a:br>
              <a:rPr lang="en-US" dirty="0"/>
            </a:br>
            <a:endParaRPr lang="en-US" dirty="0"/>
          </a:p>
        </p:txBody>
      </p:sp>
      <p:sp>
        <p:nvSpPr>
          <p:cNvPr id="3" name="Content Placeholder 2">
            <a:extLst>
              <a:ext uri="{FF2B5EF4-FFF2-40B4-BE49-F238E27FC236}">
                <a16:creationId xmlns:a16="http://schemas.microsoft.com/office/drawing/2014/main" id="{9EF6A4B5-7EA5-6DFC-5EAB-6002CEA1765C}"/>
              </a:ext>
            </a:extLst>
          </p:cNvPr>
          <p:cNvSpPr>
            <a:spLocks noGrp="1"/>
          </p:cNvSpPr>
          <p:nvPr>
            <p:ph idx="1"/>
          </p:nvPr>
        </p:nvSpPr>
        <p:spPr>
          <a:xfrm>
            <a:off x="365760" y="1325880"/>
            <a:ext cx="11369809" cy="4047778"/>
          </a:xfrm>
        </p:spPr>
        <p:txBody>
          <a:bodyPr/>
          <a:lstStyle/>
          <a:p>
            <a:r>
              <a:rPr lang="en-US" dirty="0"/>
              <a:t>Software best practices are foundational science &amp; are mandatory</a:t>
            </a:r>
          </a:p>
          <a:p>
            <a:r>
              <a:rPr lang="en-US" dirty="0"/>
              <a:t>Knowledge management can improve science &amp; productivity</a:t>
            </a:r>
          </a:p>
          <a:p>
            <a:r>
              <a:rPr lang="en-US" dirty="0"/>
              <a:t>Productivity can arise from selflessness</a:t>
            </a:r>
          </a:p>
          <a:p>
            <a:r>
              <a:rPr lang="en-US" dirty="0"/>
              <a:t>Not all documents are alike</a:t>
            </a:r>
          </a:p>
          <a:p>
            <a:r>
              <a:rPr lang="en-US" dirty="0"/>
              <a:t>Lab notebooks are mandatory</a:t>
            </a:r>
          </a:p>
          <a:p>
            <a:r>
              <a:rPr lang="en-US" dirty="0"/>
              <a:t>Lab notebooks allow for learning</a:t>
            </a:r>
          </a:p>
          <a:p>
            <a:r>
              <a:rPr lang="en-US" dirty="0"/>
              <a:t>Lab notebooks for CMSE are hard</a:t>
            </a:r>
          </a:p>
          <a:p>
            <a:endParaRPr lang="en-US" dirty="0"/>
          </a:p>
          <a:p>
            <a:pPr marL="0" indent="0" algn="ctr">
              <a:buNone/>
            </a:pPr>
            <a:r>
              <a:rPr lang="en-US" b="1" dirty="0"/>
              <a:t>To be continued…</a:t>
            </a:r>
          </a:p>
          <a:p>
            <a:endParaRPr lang="en-US" dirty="0"/>
          </a:p>
          <a:p>
            <a:endParaRPr lang="en-US" dirty="0"/>
          </a:p>
        </p:txBody>
      </p:sp>
    </p:spTree>
    <p:extLst>
      <p:ext uri="{BB962C8B-B14F-4D97-AF65-F5344CB8AC3E}">
        <p14:creationId xmlns:p14="http://schemas.microsoft.com/office/powerpoint/2010/main" val="1043221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181A3-6671-7FC8-9B8C-EFA7CD94AE43}"/>
              </a:ext>
            </a:extLst>
          </p:cNvPr>
          <p:cNvSpPr>
            <a:spLocks noGrp="1"/>
          </p:cNvSpPr>
          <p:nvPr>
            <p:ph type="title"/>
          </p:nvPr>
        </p:nvSpPr>
        <p:spPr/>
        <p:txBody>
          <a:bodyPr/>
          <a:lstStyle/>
          <a:p>
            <a:r>
              <a:rPr lang="en-US" dirty="0"/>
              <a:t>Why discuss experimental sciences at ATPESC?</a:t>
            </a:r>
          </a:p>
        </p:txBody>
      </p:sp>
      <p:sp>
        <p:nvSpPr>
          <p:cNvPr id="3" name="Content Placeholder 2">
            <a:extLst>
              <a:ext uri="{FF2B5EF4-FFF2-40B4-BE49-F238E27FC236}">
                <a16:creationId xmlns:a16="http://schemas.microsoft.com/office/drawing/2014/main" id="{7478E814-3FD6-683A-287B-C6BF8DC954B1}"/>
              </a:ext>
            </a:extLst>
          </p:cNvPr>
          <p:cNvSpPr>
            <a:spLocks noGrp="1"/>
          </p:cNvSpPr>
          <p:nvPr>
            <p:ph idx="1"/>
          </p:nvPr>
        </p:nvSpPr>
        <p:spPr>
          <a:xfrm>
            <a:off x="365760" y="1259840"/>
            <a:ext cx="11369809" cy="4047778"/>
          </a:xfrm>
        </p:spPr>
        <p:txBody>
          <a:bodyPr/>
          <a:lstStyle/>
          <a:p>
            <a:pPr marL="0" indent="0">
              <a:buNone/>
            </a:pPr>
            <a:r>
              <a:rPr lang="en-US" dirty="0"/>
              <a:t>Scientific HPC is several young fields that “on close examination, have not really stabilized or optimized their collaborative processes in a manner analogous to that of more mature, ‘classical’ sciences. As a consequence, valuable science is often needlessly lost, or left uncollected.”</a:t>
            </a:r>
          </a:p>
          <a:p>
            <a:pPr marL="0" indent="0">
              <a:buNone/>
            </a:pPr>
            <a:r>
              <a:rPr lang="en-US" dirty="0"/>
              <a:t>	- </a:t>
            </a:r>
            <a:r>
              <a:rPr lang="en-US" sz="2000" dirty="0"/>
              <a:t>Carlo Graziani, Computational Scientist at ANL, </a:t>
            </a:r>
            <a:r>
              <a:rPr lang="en-US" sz="2000" i="1" dirty="0"/>
              <a:t>HPC and the Lab Manager</a:t>
            </a:r>
          </a:p>
          <a:p>
            <a:pPr marL="0" indent="0">
              <a:buNone/>
            </a:pPr>
            <a:endParaRPr lang="en-US" dirty="0"/>
          </a:p>
          <a:p>
            <a:pPr marL="0" indent="0">
              <a:buNone/>
            </a:pPr>
            <a:r>
              <a:rPr lang="en-US" dirty="0"/>
              <a:t>“… practicing the scientific method properly requires good software practices.  This is understood in the experimental community…The computational science side has had a historic problem with it.  As we can see, it’s getting better.”</a:t>
            </a:r>
          </a:p>
          <a:p>
            <a:pPr marL="0" indent="0">
              <a:buNone/>
            </a:pPr>
            <a:r>
              <a:rPr lang="en-US" dirty="0"/>
              <a:t>	- </a:t>
            </a:r>
            <a:r>
              <a:rPr lang="en-US" sz="2000" dirty="0"/>
              <a:t>Katherine Riley, Director of Science at ALCF, ATPESC 2019</a:t>
            </a:r>
          </a:p>
          <a:p>
            <a:pPr marL="0" indent="0">
              <a:buNone/>
            </a:pPr>
            <a:endParaRPr lang="en-US" dirty="0"/>
          </a:p>
        </p:txBody>
      </p:sp>
    </p:spTree>
    <p:extLst>
      <p:ext uri="{BB962C8B-B14F-4D97-AF65-F5344CB8AC3E}">
        <p14:creationId xmlns:p14="http://schemas.microsoft.com/office/powerpoint/2010/main" val="437670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726F5-3910-8BD6-E06A-CE367C4572DD}"/>
              </a:ext>
            </a:extLst>
          </p:cNvPr>
          <p:cNvSpPr>
            <a:spLocks noGrp="1"/>
          </p:cNvSpPr>
          <p:nvPr>
            <p:ph type="title"/>
          </p:nvPr>
        </p:nvSpPr>
        <p:spPr/>
        <p:txBody>
          <a:bodyPr/>
          <a:lstStyle/>
          <a:p>
            <a:r>
              <a:rPr lang="en-US" dirty="0"/>
              <a:t>Why me?</a:t>
            </a:r>
          </a:p>
        </p:txBody>
      </p:sp>
      <p:sp>
        <p:nvSpPr>
          <p:cNvPr id="3" name="Content Placeholder 2">
            <a:extLst>
              <a:ext uri="{FF2B5EF4-FFF2-40B4-BE49-F238E27FC236}">
                <a16:creationId xmlns:a16="http://schemas.microsoft.com/office/drawing/2014/main" id="{EBD2BFD3-91EC-7E65-A99A-FDC0ED7B4620}"/>
              </a:ext>
            </a:extLst>
          </p:cNvPr>
          <p:cNvSpPr>
            <a:spLocks noGrp="1"/>
          </p:cNvSpPr>
          <p:nvPr>
            <p:ph idx="1"/>
          </p:nvPr>
        </p:nvSpPr>
        <p:spPr>
          <a:xfrm>
            <a:off x="365760" y="1438778"/>
            <a:ext cx="11369809" cy="4047778"/>
          </a:xfrm>
        </p:spPr>
        <p:txBody>
          <a:bodyPr/>
          <a:lstStyle/>
          <a:p>
            <a:r>
              <a:rPr lang="en-US" dirty="0"/>
              <a:t>Experimental condensed matter physics background</a:t>
            </a:r>
          </a:p>
          <a:p>
            <a:pPr lvl="1"/>
            <a:r>
              <a:rPr lang="en-US" dirty="0"/>
              <a:t>Low-energy positron diffraction</a:t>
            </a:r>
          </a:p>
          <a:p>
            <a:pPr lvl="1"/>
            <a:r>
              <a:rPr lang="en-US" dirty="0"/>
              <a:t>Low-temperature, ultra-high-vacuum scanning tunneling microscopy</a:t>
            </a:r>
          </a:p>
          <a:p>
            <a:r>
              <a:rPr lang="en-US" dirty="0"/>
              <a:t>Professional experience in observational science environment</a:t>
            </a:r>
          </a:p>
          <a:p>
            <a:pPr lvl="1"/>
            <a:r>
              <a:rPr lang="en-US" dirty="0"/>
              <a:t>European Southern Observatory’s Paranal Observatory</a:t>
            </a:r>
          </a:p>
          <a:p>
            <a:pPr lvl="1"/>
            <a:r>
              <a:rPr lang="en-US" dirty="0"/>
              <a:t>Systems engineer specialized in adaptive optics</a:t>
            </a:r>
          </a:p>
          <a:p>
            <a:r>
              <a:rPr lang="en-US" dirty="0"/>
              <a:t>Scientific software developer</a:t>
            </a:r>
          </a:p>
          <a:p>
            <a:pPr lvl="1"/>
            <a:r>
              <a:rPr lang="en-US" dirty="0"/>
              <a:t>Primarily focused on applications</a:t>
            </a:r>
          </a:p>
          <a:p>
            <a:pPr marL="0" indent="0">
              <a:buNone/>
            </a:pPr>
            <a:endParaRPr lang="en-US" dirty="0"/>
          </a:p>
        </p:txBody>
      </p:sp>
      <p:sp>
        <p:nvSpPr>
          <p:cNvPr id="5" name="TextBox 4">
            <a:extLst>
              <a:ext uri="{FF2B5EF4-FFF2-40B4-BE49-F238E27FC236}">
                <a16:creationId xmlns:a16="http://schemas.microsoft.com/office/drawing/2014/main" id="{32FF8EC1-19AD-86DC-1D34-D5AA90E512D2}"/>
              </a:ext>
            </a:extLst>
          </p:cNvPr>
          <p:cNvSpPr txBox="1"/>
          <p:nvPr/>
        </p:nvSpPr>
        <p:spPr>
          <a:xfrm>
            <a:off x="3121573" y="5232715"/>
            <a:ext cx="6620017" cy="766364"/>
          </a:xfrm>
          <a:prstGeom prst="rect">
            <a:avLst/>
          </a:prstGeom>
          <a:noFill/>
        </p:spPr>
        <p:txBody>
          <a:bodyPr wrap="none" lIns="118872" tIns="91440" rIns="118872" bIns="91440" rtlCol="0" anchor="ctr" anchorCtr="0">
            <a:spAutoFit/>
          </a:bodyPr>
          <a:lstStyle/>
          <a:p>
            <a:pPr>
              <a:lnSpc>
                <a:spcPct val="90000"/>
              </a:lnSpc>
            </a:pPr>
            <a:r>
              <a:rPr lang="en-US" sz="2400" dirty="0"/>
              <a:t>Always working on </a:t>
            </a:r>
            <a:r>
              <a:rPr lang="en-US" sz="2400" b="1" dirty="0"/>
              <a:t>scientific instrumentation</a:t>
            </a:r>
          </a:p>
          <a:p>
            <a:pPr algn="l">
              <a:lnSpc>
                <a:spcPct val="90000"/>
              </a:lnSpc>
            </a:pPr>
            <a:endParaRPr lang="en-US" dirty="0"/>
          </a:p>
        </p:txBody>
      </p:sp>
    </p:spTree>
    <p:extLst>
      <p:ext uri="{BB962C8B-B14F-4D97-AF65-F5344CB8AC3E}">
        <p14:creationId xmlns:p14="http://schemas.microsoft.com/office/powerpoint/2010/main" val="1597596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627EA-0A9D-2FF7-2CBF-461CD73F1D60}"/>
              </a:ext>
            </a:extLst>
          </p:cNvPr>
          <p:cNvSpPr>
            <a:spLocks noGrp="1"/>
          </p:cNvSpPr>
          <p:nvPr>
            <p:ph type="title"/>
          </p:nvPr>
        </p:nvSpPr>
        <p:spPr/>
        <p:txBody>
          <a:bodyPr/>
          <a:lstStyle/>
          <a:p>
            <a:r>
              <a:rPr lang="en-US" dirty="0"/>
              <a:t>A minimal definition</a:t>
            </a:r>
          </a:p>
        </p:txBody>
      </p:sp>
      <p:sp>
        <p:nvSpPr>
          <p:cNvPr id="4" name="Content Placeholder 2">
            <a:extLst>
              <a:ext uri="{FF2B5EF4-FFF2-40B4-BE49-F238E27FC236}">
                <a16:creationId xmlns:a16="http://schemas.microsoft.com/office/drawing/2014/main" id="{5A1F561D-C93C-67C0-49AE-92C353A04E25}"/>
              </a:ext>
            </a:extLst>
          </p:cNvPr>
          <p:cNvSpPr>
            <a:spLocks noGrp="1"/>
          </p:cNvSpPr>
          <p:nvPr>
            <p:ph idx="1"/>
          </p:nvPr>
        </p:nvSpPr>
        <p:spPr/>
        <p:txBody>
          <a:bodyPr/>
          <a:lstStyle/>
          <a:p>
            <a:pPr marL="0" indent="0">
              <a:buNone/>
            </a:pPr>
            <a:r>
              <a:rPr lang="en-US" dirty="0"/>
              <a:t>A goal of keeping a lab notebook is "...to write with enough detail and clarity that another scientist could pick up the notebook at some time in the future, repeat the work based on the written descriptions, and make the same observations that were originally recorded. If this guideline is followed, even the original author will be able to understand the notes when looking back on them after considerable time has passed!”</a:t>
            </a:r>
          </a:p>
          <a:p>
            <a:pPr marL="0" indent="0">
              <a:buNone/>
            </a:pPr>
            <a:r>
              <a:rPr lang="en-US" dirty="0"/>
              <a:t>	- Howard </a:t>
            </a:r>
            <a:r>
              <a:rPr lang="en-US" dirty="0" err="1"/>
              <a:t>Kanare</a:t>
            </a:r>
            <a:r>
              <a:rPr lang="en-US" dirty="0"/>
              <a:t>, </a:t>
            </a:r>
            <a:r>
              <a:rPr lang="en-US" i="1" dirty="0"/>
              <a:t>Writing the Laboratory Notebook</a:t>
            </a:r>
            <a:endParaRPr lang="en-US" dirty="0"/>
          </a:p>
        </p:txBody>
      </p:sp>
    </p:spTree>
    <p:extLst>
      <p:ext uri="{BB962C8B-B14F-4D97-AF65-F5344CB8AC3E}">
        <p14:creationId xmlns:p14="http://schemas.microsoft.com/office/powerpoint/2010/main" val="3036165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0C00D-F409-2FF4-8FF6-C940EB9DAD4D}"/>
              </a:ext>
            </a:extLst>
          </p:cNvPr>
          <p:cNvSpPr>
            <a:spLocks noGrp="1"/>
          </p:cNvSpPr>
          <p:nvPr>
            <p:ph type="title"/>
          </p:nvPr>
        </p:nvSpPr>
        <p:spPr/>
        <p:txBody>
          <a:bodyPr/>
          <a:lstStyle/>
          <a:p>
            <a:r>
              <a:rPr lang="en-US" dirty="0"/>
              <a:t>DIKUW</a:t>
            </a:r>
          </a:p>
        </p:txBody>
      </p:sp>
      <p:sp>
        <p:nvSpPr>
          <p:cNvPr id="3" name="Content Placeholder 2">
            <a:extLst>
              <a:ext uri="{FF2B5EF4-FFF2-40B4-BE49-F238E27FC236}">
                <a16:creationId xmlns:a16="http://schemas.microsoft.com/office/drawing/2014/main" id="{0B114E63-4B3C-C54B-FFCC-78B019BD23C1}"/>
              </a:ext>
            </a:extLst>
          </p:cNvPr>
          <p:cNvSpPr>
            <a:spLocks noGrp="1"/>
          </p:cNvSpPr>
          <p:nvPr>
            <p:ph idx="1"/>
          </p:nvPr>
        </p:nvSpPr>
        <p:spPr/>
        <p:txBody>
          <a:bodyPr/>
          <a:lstStyle/>
          <a:p>
            <a:pPr marL="0" indent="0">
              <a:buNone/>
            </a:pPr>
            <a:r>
              <a:rPr lang="en-US" dirty="0"/>
              <a:t>A classification scheme that overloads every day words so that we can use the same language and understand each other.</a:t>
            </a:r>
          </a:p>
          <a:p>
            <a:r>
              <a:rPr lang="en-US" dirty="0"/>
              <a:t>Data</a:t>
            </a:r>
          </a:p>
          <a:p>
            <a:r>
              <a:rPr lang="en-US" dirty="0"/>
              <a:t>Information</a:t>
            </a:r>
          </a:p>
          <a:p>
            <a:r>
              <a:rPr lang="en-US" dirty="0"/>
              <a:t>Knowledge</a:t>
            </a:r>
          </a:p>
          <a:p>
            <a:r>
              <a:rPr lang="en-US" dirty="0"/>
              <a:t>Understanding</a:t>
            </a:r>
          </a:p>
          <a:p>
            <a:r>
              <a:rPr lang="en-US" dirty="0"/>
              <a:t>Wisdom</a:t>
            </a:r>
          </a:p>
        </p:txBody>
      </p:sp>
    </p:spTree>
    <p:extLst>
      <p:ext uri="{BB962C8B-B14F-4D97-AF65-F5344CB8AC3E}">
        <p14:creationId xmlns:p14="http://schemas.microsoft.com/office/powerpoint/2010/main" val="1041287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BEC0D-AF53-6375-54A6-F89A29585952}"/>
              </a:ext>
            </a:extLst>
          </p:cNvPr>
          <p:cNvSpPr>
            <a:spLocks noGrp="1"/>
          </p:cNvSpPr>
          <p:nvPr>
            <p:ph type="title"/>
          </p:nvPr>
        </p:nvSpPr>
        <p:spPr/>
        <p:txBody>
          <a:bodyPr/>
          <a:lstStyle/>
          <a:p>
            <a:r>
              <a:rPr lang="en-US" dirty="0"/>
              <a:t>Data &amp; Information</a:t>
            </a:r>
          </a:p>
        </p:txBody>
      </p:sp>
      <p:sp>
        <p:nvSpPr>
          <p:cNvPr id="3" name="Content Placeholder 2">
            <a:extLst>
              <a:ext uri="{FF2B5EF4-FFF2-40B4-BE49-F238E27FC236}">
                <a16:creationId xmlns:a16="http://schemas.microsoft.com/office/drawing/2014/main" id="{D86BEDF2-C3A6-598C-A740-C9E1F393C048}"/>
              </a:ext>
            </a:extLst>
          </p:cNvPr>
          <p:cNvSpPr>
            <a:spLocks noGrp="1"/>
          </p:cNvSpPr>
          <p:nvPr>
            <p:ph idx="1"/>
          </p:nvPr>
        </p:nvSpPr>
        <p:spPr>
          <a:xfrm>
            <a:off x="365760" y="1325880"/>
            <a:ext cx="11369809" cy="4047778"/>
          </a:xfrm>
        </p:spPr>
        <p:txBody>
          <a:bodyPr/>
          <a:lstStyle/>
          <a:p>
            <a:r>
              <a:rPr lang="en-US" dirty="0"/>
              <a:t>Data</a:t>
            </a:r>
          </a:p>
          <a:p>
            <a:pPr lvl="1"/>
            <a:r>
              <a:rPr lang="en-US" dirty="0"/>
              <a:t>Collection of numbers, symbols, text, </a:t>
            </a:r>
            <a:r>
              <a:rPr lang="en-US" i="1" dirty="0"/>
              <a:t>etc.</a:t>
            </a:r>
          </a:p>
          <a:p>
            <a:pPr lvl="1"/>
            <a:r>
              <a:rPr lang="en-US" dirty="0"/>
              <a:t>It has value only because it was recorded and exists.</a:t>
            </a:r>
          </a:p>
          <a:p>
            <a:pPr lvl="1"/>
            <a:r>
              <a:rPr lang="en-US" dirty="0"/>
              <a:t>Example: Timeseries representation of temperature, relative humidity, and precipitation.</a:t>
            </a:r>
          </a:p>
          <a:p>
            <a:r>
              <a:rPr lang="en-US" dirty="0"/>
              <a:t>Information</a:t>
            </a:r>
          </a:p>
          <a:p>
            <a:pPr lvl="1"/>
            <a:r>
              <a:rPr lang="en-US" dirty="0"/>
              <a:t>Facts gleaned from data</a:t>
            </a:r>
          </a:p>
          <a:p>
            <a:pPr lvl="1"/>
            <a:r>
              <a:rPr lang="en-US" dirty="0"/>
              <a:t>Answers questions such as who, what, when, how much, how long, </a:t>
            </a:r>
            <a:r>
              <a:rPr lang="en-US" i="1" dirty="0"/>
              <a:t>etc</a:t>
            </a:r>
            <a:r>
              <a:rPr lang="en-US" dirty="0"/>
              <a:t>.</a:t>
            </a:r>
          </a:p>
          <a:p>
            <a:pPr lvl="1"/>
            <a:r>
              <a:rPr lang="en-US" dirty="0"/>
              <a:t>Example: Starting at 2pm the temperature dropped by 5ºF over 15 minutes.  At 2:05 pm it started to rain and 0.25” of rain was accumulated over the next 30 minutes.</a:t>
            </a:r>
          </a:p>
        </p:txBody>
      </p:sp>
    </p:spTree>
    <p:extLst>
      <p:ext uri="{BB962C8B-B14F-4D97-AF65-F5344CB8AC3E}">
        <p14:creationId xmlns:p14="http://schemas.microsoft.com/office/powerpoint/2010/main" val="2193434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8ED4F-BC78-0A36-F75C-E4005B3DFBAE}"/>
              </a:ext>
            </a:extLst>
          </p:cNvPr>
          <p:cNvSpPr>
            <a:spLocks noGrp="1"/>
          </p:cNvSpPr>
          <p:nvPr>
            <p:ph type="title"/>
          </p:nvPr>
        </p:nvSpPr>
        <p:spPr/>
        <p:txBody>
          <a:bodyPr/>
          <a:lstStyle/>
          <a:p>
            <a:r>
              <a:rPr lang="en-US" dirty="0"/>
              <a:t>Knowledge &amp; Understanding</a:t>
            </a:r>
          </a:p>
        </p:txBody>
      </p:sp>
      <p:sp>
        <p:nvSpPr>
          <p:cNvPr id="3" name="Content Placeholder 2">
            <a:extLst>
              <a:ext uri="{FF2B5EF4-FFF2-40B4-BE49-F238E27FC236}">
                <a16:creationId xmlns:a16="http://schemas.microsoft.com/office/drawing/2014/main" id="{3EC7F33F-88DD-3100-7BF9-E8C247CEEC72}"/>
              </a:ext>
            </a:extLst>
          </p:cNvPr>
          <p:cNvSpPr>
            <a:spLocks noGrp="1"/>
          </p:cNvSpPr>
          <p:nvPr>
            <p:ph idx="1"/>
          </p:nvPr>
        </p:nvSpPr>
        <p:spPr>
          <a:xfrm>
            <a:off x="365760" y="1196184"/>
            <a:ext cx="11369809" cy="4047778"/>
          </a:xfrm>
        </p:spPr>
        <p:txBody>
          <a:bodyPr/>
          <a:lstStyle/>
          <a:p>
            <a:r>
              <a:rPr lang="en-US" dirty="0"/>
              <a:t>Knowledge</a:t>
            </a:r>
          </a:p>
          <a:p>
            <a:pPr lvl="1"/>
            <a:r>
              <a:rPr lang="en-US" dirty="0"/>
              <a:t>Derived from information, experience, and </a:t>
            </a:r>
            <a:r>
              <a:rPr lang="en-US" b="1" dirty="0"/>
              <a:t>understanding</a:t>
            </a:r>
            <a:r>
              <a:rPr lang="en-US" dirty="0"/>
              <a:t>.</a:t>
            </a:r>
          </a:p>
          <a:p>
            <a:pPr lvl="1"/>
            <a:r>
              <a:rPr lang="en-US" b="1" dirty="0"/>
              <a:t>Example</a:t>
            </a:r>
            <a:r>
              <a:rPr lang="en-US" dirty="0"/>
              <a:t>: When relative humidity levels are high and the temperature drops substantially, there is an increased probability of precipitation.</a:t>
            </a:r>
            <a:endParaRPr lang="en-US" dirty="0">
              <a:solidFill>
                <a:srgbClr val="FF0000"/>
              </a:solidFill>
            </a:endParaRPr>
          </a:p>
          <a:p>
            <a:r>
              <a:rPr lang="en-US" dirty="0"/>
              <a:t>Understanding</a:t>
            </a:r>
          </a:p>
          <a:p>
            <a:pPr lvl="1"/>
            <a:r>
              <a:rPr lang="en-US" dirty="0"/>
              <a:t>“Understanding is a kind of ecstasy” – Carl Sagan </a:t>
            </a:r>
          </a:p>
          <a:p>
            <a:pPr lvl="1"/>
            <a:r>
              <a:rPr lang="en-US" dirty="0"/>
              <a:t>A deep theoretical background in and practical experience with the system whose data was acquired and studied?</a:t>
            </a:r>
          </a:p>
          <a:p>
            <a:pPr lvl="1"/>
            <a:r>
              <a:rPr lang="en-US" dirty="0"/>
              <a:t>The ability to explain why?</a:t>
            </a:r>
          </a:p>
          <a:p>
            <a:pPr lvl="1"/>
            <a:r>
              <a:rPr lang="en-US" b="1" dirty="0"/>
              <a:t>Example</a:t>
            </a:r>
            <a:r>
              <a:rPr lang="en-US" dirty="0"/>
              <a:t>: A meteorologist could explain at different levels of detail how the atmosphere works to justify the knowledge.</a:t>
            </a:r>
          </a:p>
          <a:p>
            <a:pPr marL="0" indent="0">
              <a:buNone/>
            </a:pPr>
            <a:endParaRPr lang="en-US" dirty="0"/>
          </a:p>
        </p:txBody>
      </p:sp>
      <p:sp>
        <p:nvSpPr>
          <p:cNvPr id="4" name="TextBox 3">
            <a:extLst>
              <a:ext uri="{FF2B5EF4-FFF2-40B4-BE49-F238E27FC236}">
                <a16:creationId xmlns:a16="http://schemas.microsoft.com/office/drawing/2014/main" id="{F55B5B07-2D57-D639-458E-BFF94A99FE7A}"/>
              </a:ext>
            </a:extLst>
          </p:cNvPr>
          <p:cNvSpPr txBox="1"/>
          <p:nvPr/>
        </p:nvSpPr>
        <p:spPr>
          <a:xfrm>
            <a:off x="2057954" y="5341680"/>
            <a:ext cx="8072916" cy="517065"/>
          </a:xfrm>
          <a:prstGeom prst="rect">
            <a:avLst/>
          </a:prstGeom>
          <a:noFill/>
        </p:spPr>
        <p:txBody>
          <a:bodyPr wrap="none" lIns="118872" tIns="91440" rIns="118872" bIns="91440" rtlCol="0" anchor="ctr" anchorCtr="0">
            <a:spAutoFit/>
          </a:bodyPr>
          <a:lstStyle/>
          <a:p>
            <a:pPr algn="l">
              <a:lnSpc>
                <a:spcPct val="90000"/>
              </a:lnSpc>
            </a:pPr>
            <a:r>
              <a:rPr lang="en-US" sz="2400" dirty="0"/>
              <a:t>You can share knowledge, can you share understanding?</a:t>
            </a:r>
          </a:p>
        </p:txBody>
      </p:sp>
    </p:spTree>
    <p:extLst>
      <p:ext uri="{BB962C8B-B14F-4D97-AF65-F5344CB8AC3E}">
        <p14:creationId xmlns:p14="http://schemas.microsoft.com/office/powerpoint/2010/main" val="2366589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FF528-4ADA-DA4E-A959-E1EFEAD4DC5A}"/>
              </a:ext>
            </a:extLst>
          </p:cNvPr>
          <p:cNvSpPr>
            <a:spLocks noGrp="1"/>
          </p:cNvSpPr>
          <p:nvPr>
            <p:ph type="title"/>
          </p:nvPr>
        </p:nvSpPr>
        <p:spPr/>
        <p:txBody>
          <a:bodyPr/>
          <a:lstStyle/>
          <a:p>
            <a:r>
              <a:rPr lang="en-US" dirty="0"/>
              <a:t>Obligatory Einstein Quote</a:t>
            </a:r>
            <a:br>
              <a:rPr lang="en-US" dirty="0"/>
            </a:br>
            <a:endParaRPr lang="en-US" dirty="0"/>
          </a:p>
        </p:txBody>
      </p:sp>
      <p:sp>
        <p:nvSpPr>
          <p:cNvPr id="3" name="Content Placeholder 2">
            <a:extLst>
              <a:ext uri="{FF2B5EF4-FFF2-40B4-BE49-F238E27FC236}">
                <a16:creationId xmlns:a16="http://schemas.microsoft.com/office/drawing/2014/main" id="{B1C4588A-E6F1-E870-2F2D-600085D93BB1}"/>
              </a:ext>
            </a:extLst>
          </p:cNvPr>
          <p:cNvSpPr>
            <a:spLocks noGrp="1"/>
          </p:cNvSpPr>
          <p:nvPr>
            <p:ph idx="1"/>
          </p:nvPr>
        </p:nvSpPr>
        <p:spPr>
          <a:xfrm>
            <a:off x="1167009" y="1602040"/>
            <a:ext cx="10028971" cy="4047778"/>
          </a:xfrm>
        </p:spPr>
        <p:txBody>
          <a:bodyPr/>
          <a:lstStyle/>
          <a:p>
            <a:pPr marL="0" indent="0">
              <a:buNone/>
            </a:pPr>
            <a:r>
              <a:rPr lang="en-US" sz="3600" dirty="0"/>
              <a:t>“Any fool can know. The point is to understand.” </a:t>
            </a:r>
          </a:p>
          <a:p>
            <a:pPr marL="0" indent="0">
              <a:buNone/>
            </a:pPr>
            <a:r>
              <a:rPr lang="en-US" dirty="0"/>
              <a:t>	- </a:t>
            </a:r>
            <a:r>
              <a:rPr lang="en-US" sz="2800" dirty="0"/>
              <a:t>Albert Einstein</a:t>
            </a:r>
          </a:p>
          <a:p>
            <a:pPr marL="0" indent="0">
              <a:buNone/>
            </a:pPr>
            <a:endParaRPr lang="en-US" dirty="0"/>
          </a:p>
        </p:txBody>
      </p:sp>
      <p:sp>
        <p:nvSpPr>
          <p:cNvPr id="4" name="TextBox 3">
            <a:extLst>
              <a:ext uri="{FF2B5EF4-FFF2-40B4-BE49-F238E27FC236}">
                <a16:creationId xmlns:a16="http://schemas.microsoft.com/office/drawing/2014/main" id="{DCA5C706-847F-F402-A9B0-751B368A165A}"/>
              </a:ext>
            </a:extLst>
          </p:cNvPr>
          <p:cNvSpPr txBox="1"/>
          <p:nvPr/>
        </p:nvSpPr>
        <p:spPr>
          <a:xfrm>
            <a:off x="992845" y="3391983"/>
            <a:ext cx="9707880" cy="3093154"/>
          </a:xfrm>
          <a:prstGeom prst="rect">
            <a:avLst/>
          </a:prstGeom>
          <a:noFill/>
        </p:spPr>
        <p:txBody>
          <a:bodyPr wrap="square" lIns="118872" tIns="91440" rIns="118872" bIns="91440" rtlCol="0" anchor="ctr" anchorCtr="0">
            <a:spAutoFit/>
          </a:bodyPr>
          <a:lstStyle/>
          <a:p>
            <a:pPr marL="285750" indent="-285750">
              <a:lnSpc>
                <a:spcPct val="90000"/>
              </a:lnSpc>
              <a:buFont typeface="Arial" panose="020B0604020202020204" pitchFamily="34" charset="0"/>
              <a:buChar char="•"/>
            </a:pPr>
            <a:r>
              <a:rPr lang="en-US" sz="2400" dirty="0"/>
              <a:t>Is understanding always the ultimate goal?</a:t>
            </a:r>
          </a:p>
          <a:p>
            <a:pPr marL="285750" indent="-285750">
              <a:lnSpc>
                <a:spcPct val="90000"/>
              </a:lnSpc>
              <a:buFont typeface="Arial" panose="020B0604020202020204" pitchFamily="34" charset="0"/>
              <a:buChar char="•"/>
            </a:pPr>
            <a:r>
              <a:rPr lang="en-US" sz="2400" dirty="0"/>
              <a:t>Are there times when mere knowledge is sufficient?</a:t>
            </a:r>
          </a:p>
          <a:p>
            <a:pPr marL="285750" indent="-285750">
              <a:lnSpc>
                <a:spcPct val="90000"/>
              </a:lnSpc>
              <a:buFont typeface="Arial" panose="020B0604020202020204" pitchFamily="34" charset="0"/>
              <a:buChar char="•"/>
            </a:pPr>
            <a:endParaRPr lang="en-US" sz="2400" dirty="0"/>
          </a:p>
          <a:p>
            <a:pPr>
              <a:lnSpc>
                <a:spcPct val="90000"/>
              </a:lnSpc>
            </a:pPr>
            <a:endParaRPr lang="en-US" sz="2400" dirty="0"/>
          </a:p>
          <a:p>
            <a:pPr algn="ctr">
              <a:lnSpc>
                <a:spcPct val="90000"/>
              </a:lnSpc>
            </a:pPr>
            <a:r>
              <a:rPr lang="en-US" sz="2400" dirty="0"/>
              <a:t>I don’t need to understand atmospheric science or weather prediction.  I just need basic knowledge to determine if I should take an umbrella with me.</a:t>
            </a:r>
          </a:p>
          <a:p>
            <a:pPr>
              <a:lnSpc>
                <a:spcPct val="90000"/>
              </a:lnSpc>
            </a:pPr>
            <a:endParaRPr lang="en-US" sz="2400" dirty="0"/>
          </a:p>
          <a:p>
            <a:pPr algn="l">
              <a:lnSpc>
                <a:spcPct val="90000"/>
              </a:lnSpc>
            </a:pPr>
            <a:endParaRPr lang="en-US" dirty="0"/>
          </a:p>
        </p:txBody>
      </p:sp>
    </p:spTree>
    <p:extLst>
      <p:ext uri="{BB962C8B-B14F-4D97-AF65-F5344CB8AC3E}">
        <p14:creationId xmlns:p14="http://schemas.microsoft.com/office/powerpoint/2010/main" val="3553658350"/>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7882</TotalTime>
  <Words>4241</Words>
  <Application>Microsoft Macintosh PowerPoint</Application>
  <PresentationFormat>Custom</PresentationFormat>
  <Paragraphs>333</Paragraphs>
  <Slides>24</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American Typewriter</vt:lpstr>
      <vt:lpstr>Arial</vt:lpstr>
      <vt:lpstr>Arial Black</vt:lpstr>
      <vt:lpstr>Calibri</vt:lpstr>
      <vt:lpstr>Presentations (Wide Screen)</vt:lpstr>
      <vt:lpstr>A Journey Toward Lab Notebooks One ex-experimentalist’s perspective</vt:lpstr>
      <vt:lpstr>TODO: Add license page in accord with official process</vt:lpstr>
      <vt:lpstr>Why discuss experimental sciences at ATPESC?</vt:lpstr>
      <vt:lpstr>Why me?</vt:lpstr>
      <vt:lpstr>A minimal definition</vt:lpstr>
      <vt:lpstr>DIKUW</vt:lpstr>
      <vt:lpstr>Data &amp; Information</vt:lpstr>
      <vt:lpstr>Knowledge &amp; Understanding</vt:lpstr>
      <vt:lpstr>Obligatory Einstein Quote </vt:lpstr>
      <vt:lpstr>Sometimes we just want “good enough” </vt:lpstr>
      <vt:lpstr>Knowledge Management</vt:lpstr>
      <vt:lpstr>An Example: Lessons Learned</vt:lpstr>
      <vt:lpstr>Which leads us to documentation</vt:lpstr>
      <vt:lpstr>And finally we reach our destination</vt:lpstr>
      <vt:lpstr>Example notebook entries</vt:lpstr>
      <vt:lpstr>Not all lab notebooks are alike</vt:lpstr>
      <vt:lpstr>No one likes writing lab notes…</vt:lpstr>
      <vt:lpstr>Conversations with Carlo</vt:lpstr>
      <vt:lpstr>Tried and True</vt:lpstr>
      <vt:lpstr>No really.  I’m not joking…</vt:lpstr>
      <vt:lpstr>What would a lab notebook look like for us?</vt:lpstr>
      <vt:lpstr>Citations</vt:lpstr>
      <vt:lpstr>Meta Conclusions</vt:lpstr>
      <vt:lpstr>From my perspective </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Jared O'Neal</cp:lastModifiedBy>
  <cp:revision>1039</cp:revision>
  <cp:lastPrinted>2017-11-02T18:35:01Z</cp:lastPrinted>
  <dcterms:created xsi:type="dcterms:W3CDTF">2018-11-06T17:28:56Z</dcterms:created>
  <dcterms:modified xsi:type="dcterms:W3CDTF">2022-07-25T20:30:02Z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