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256" r:id="rId5"/>
    <p:sldId id="320" r:id="rId6"/>
    <p:sldId id="308" r:id="rId7"/>
    <p:sldId id="327" r:id="rId8"/>
    <p:sldId id="324" r:id="rId9"/>
    <p:sldId id="329" r:id="rId10"/>
    <p:sldId id="310" r:id="rId11"/>
    <p:sldId id="314" r:id="rId12"/>
    <p:sldId id="616"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holdt, David" initials="BD" lastIdx="1" clrIdx="0">
    <p:extLst>
      <p:ext uri="{19B8F6BF-5375-455C-9EA6-DF929625EA0E}">
        <p15:presenceInfo xmlns:p15="http://schemas.microsoft.com/office/powerpoint/2012/main" userId="S::bek@ornl.gov::f808388a-a727-4abe-af5b-576b1a4d5d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9" autoAdjust="0"/>
    <p:restoredTop sz="96571" autoAdjust="0"/>
  </p:normalViewPr>
  <p:slideViewPr>
    <p:cSldViewPr snapToGrid="0" showGuides="1">
      <p:cViewPr varScale="1">
        <p:scale>
          <a:sx n="121" d="100"/>
          <a:sy n="121" d="100"/>
        </p:scale>
        <p:origin x="998"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hyperlink" Target="https://bssw-tutorial.github.i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ideas-productivity.org/"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177633" y="6189"/>
            <a:ext cx="8292316" cy="1030930"/>
          </a:xfrm>
        </p:spPr>
        <p:txBody>
          <a:bodyPr/>
          <a:lstStyle/>
          <a:p>
            <a:r>
              <a:rPr lang="en-US" dirty="0"/>
              <a:t>Welcome to…</a:t>
            </a:r>
          </a:p>
        </p:txBody>
      </p:sp>
      <p:pic>
        <p:nvPicPr>
          <p:cNvPr id="8" name="Picture 7" descr="Screen Shot 2017-01-21 at 6.45.35 PM.png">
            <a:extLst>
              <a:ext uri="{FF2B5EF4-FFF2-40B4-BE49-F238E27FC236}">
                <a16:creationId xmlns:a16="http://schemas.microsoft.com/office/drawing/2014/main" id="{2D830406-FACC-4050-8E30-3A157692E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8799" y="1114543"/>
            <a:ext cx="4051226" cy="1738172"/>
          </a:xfrm>
          <a:prstGeom prst="rect">
            <a:avLst/>
          </a:prstGeom>
        </p:spPr>
      </p:pic>
      <p:sp>
        <p:nvSpPr>
          <p:cNvPr id="9" name="TextBox 8">
            <a:extLst>
              <a:ext uri="{FF2B5EF4-FFF2-40B4-BE49-F238E27FC236}">
                <a16:creationId xmlns:a16="http://schemas.microsoft.com/office/drawing/2014/main" id="{1567E541-91AB-4DED-99B3-172FBF7CFD40}"/>
              </a:ext>
            </a:extLst>
          </p:cNvPr>
          <p:cNvSpPr txBox="1"/>
          <p:nvPr/>
        </p:nvSpPr>
        <p:spPr>
          <a:xfrm>
            <a:off x="2452099" y="2931437"/>
            <a:ext cx="7284684" cy="1354217"/>
          </a:xfrm>
          <a:prstGeom prst="rect">
            <a:avLst/>
          </a:prstGeom>
          <a:noFill/>
        </p:spPr>
        <p:txBody>
          <a:bodyPr wrap="square" rtlCol="0">
            <a:spAutoFit/>
          </a:bodyPr>
          <a:lstStyle/>
          <a:p>
            <a:pPr algn="ctr"/>
            <a:r>
              <a:rPr lang="en-US" sz="2400" b="1" dirty="0"/>
              <a:t>David E. Bernholdt, Anshu Dubey, Rinku Gupta, David Rogers</a:t>
            </a:r>
          </a:p>
          <a:p>
            <a:pPr algn="ctr">
              <a:spcBef>
                <a:spcPts val="1200"/>
              </a:spcBef>
            </a:pPr>
            <a:r>
              <a:rPr lang="en-US" sz="2400" dirty="0"/>
              <a:t>1:00-4:00pm MDT Thursday 25 March 2021</a:t>
            </a:r>
          </a:p>
        </p:txBody>
      </p:sp>
      <p:grpSp>
        <p:nvGrpSpPr>
          <p:cNvPr id="19" name="Group 18">
            <a:extLst>
              <a:ext uri="{FF2B5EF4-FFF2-40B4-BE49-F238E27FC236}">
                <a16:creationId xmlns:a16="http://schemas.microsoft.com/office/drawing/2014/main" id="{5DA3ADE3-D09C-4F16-B414-C8580062E182}"/>
              </a:ext>
            </a:extLst>
          </p:cNvPr>
          <p:cNvGrpSpPr/>
          <p:nvPr/>
        </p:nvGrpSpPr>
        <p:grpSpPr>
          <a:xfrm>
            <a:off x="4471718" y="5542925"/>
            <a:ext cx="3245388" cy="596806"/>
            <a:chOff x="1967920" y="5132113"/>
            <a:chExt cx="3245388" cy="596806"/>
          </a:xfrm>
        </p:grpSpPr>
        <p:pic>
          <p:nvPicPr>
            <p:cNvPr id="6" name="Picture 2" descr="https://licensebuttons.net/l/by/4.0/88x31.png">
              <a:extLst>
                <a:ext uri="{FF2B5EF4-FFF2-40B4-BE49-F238E27FC236}">
                  <a16:creationId xmlns:a16="http://schemas.microsoft.com/office/drawing/2014/main" id="{5CC514C2-8FC7-4B1D-89D7-30A465183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920" y="5143703"/>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CB8FE3-A8A7-43B1-A57A-F06E06D980C6}"/>
                </a:ext>
              </a:extLst>
            </p:cNvPr>
            <p:cNvSpPr txBox="1"/>
            <p:nvPr/>
          </p:nvSpPr>
          <p:spPr>
            <a:xfrm>
              <a:off x="3601264" y="5132113"/>
              <a:ext cx="1612044" cy="590931"/>
            </a:xfrm>
            <a:prstGeom prst="rect">
              <a:avLst/>
            </a:prstGeom>
            <a:noFill/>
          </p:spPr>
          <p:txBody>
            <a:bodyPr wrap="square" rtlCol="0">
              <a:spAutoFit/>
            </a:bodyPr>
            <a:lstStyle/>
            <a:p>
              <a:pPr algn="ctr">
                <a:lnSpc>
                  <a:spcPct val="90000"/>
                </a:lnSpc>
              </a:pPr>
              <a:r>
                <a:rPr lang="en-US" sz="1200" dirty="0"/>
                <a:t>See slide 2 for license details and requested citation</a:t>
              </a:r>
            </a:p>
          </p:txBody>
        </p:sp>
      </p:grpSp>
      <p:sp>
        <p:nvSpPr>
          <p:cNvPr id="18" name="Rectangle 17">
            <a:extLst>
              <a:ext uri="{FF2B5EF4-FFF2-40B4-BE49-F238E27FC236}">
                <a16:creationId xmlns:a16="http://schemas.microsoft.com/office/drawing/2014/main" id="{3C32E92A-9301-4D75-9FC9-47790C497560}"/>
              </a:ext>
            </a:extLst>
          </p:cNvPr>
          <p:cNvSpPr/>
          <p:nvPr/>
        </p:nvSpPr>
        <p:spPr>
          <a:xfrm>
            <a:off x="3713282" y="4834285"/>
            <a:ext cx="4762260" cy="707886"/>
          </a:xfrm>
          <a:prstGeom prst="rect">
            <a:avLst/>
          </a:prstGeom>
        </p:spPr>
        <p:txBody>
          <a:bodyPr wrap="square">
            <a:spAutoFit/>
          </a:bodyPr>
          <a:lstStyle/>
          <a:p>
            <a:pPr algn="ctr"/>
            <a:r>
              <a:rPr lang="en-US" sz="2000" dirty="0"/>
              <a:t>Last-minute updates, final slides, etc. at: </a:t>
            </a:r>
            <a:br>
              <a:rPr lang="en-US" sz="2000" dirty="0"/>
            </a:br>
            <a:r>
              <a:rPr lang="en-US" sz="2000" b="1" dirty="0">
                <a:hlinkClick r:id="rId4"/>
              </a:rPr>
              <a:t>https://bssw-tutorial.github.io/</a:t>
            </a:r>
            <a:endParaRPr lang="en-US" sz="2400" b="1" dirty="0"/>
          </a:p>
        </p:txBody>
      </p:sp>
      <p:sp>
        <p:nvSpPr>
          <p:cNvPr id="2" name="TextBox 1">
            <a:extLst>
              <a:ext uri="{FF2B5EF4-FFF2-40B4-BE49-F238E27FC236}">
                <a16:creationId xmlns:a16="http://schemas.microsoft.com/office/drawing/2014/main" id="{9F59F666-EB5C-4739-A209-1E5258BBE60A}"/>
              </a:ext>
            </a:extLst>
          </p:cNvPr>
          <p:cNvSpPr txBox="1"/>
          <p:nvPr/>
        </p:nvSpPr>
        <p:spPr>
          <a:xfrm>
            <a:off x="8834996" y="1409357"/>
            <a:ext cx="3151596" cy="1181862"/>
          </a:xfrm>
          <a:prstGeom prst="rect">
            <a:avLst/>
          </a:prstGeom>
          <a:solidFill>
            <a:srgbClr val="FFFF00"/>
          </a:solidFill>
          <a:ln w="38100">
            <a:solidFill>
              <a:schemeClr val="accent4"/>
            </a:solidFill>
          </a:ln>
        </p:spPr>
        <p:txBody>
          <a:bodyPr wrap="square" lIns="118872" tIns="91440" rIns="118872" bIns="91440" rtlCol="0" anchor="ctr" anchorCtr="0">
            <a:spAutoFit/>
          </a:bodyPr>
          <a:lstStyle/>
          <a:p>
            <a:pPr algn="l">
              <a:lnSpc>
                <a:spcPct val="90000"/>
              </a:lnSpc>
            </a:pPr>
            <a:r>
              <a:rPr lang="en-US" sz="2400" dirty="0">
                <a:solidFill>
                  <a:srgbClr val="FF0000"/>
                </a:solidFill>
              </a:rPr>
              <a:t>Check this web site for the latest updates for this tutorial!</a:t>
            </a:r>
          </a:p>
        </p:txBody>
      </p:sp>
      <p:cxnSp>
        <p:nvCxnSpPr>
          <p:cNvPr id="5" name="Straight Arrow Connector 4">
            <a:extLst>
              <a:ext uri="{FF2B5EF4-FFF2-40B4-BE49-F238E27FC236}">
                <a16:creationId xmlns:a16="http://schemas.microsoft.com/office/drawing/2014/main" id="{F6971359-185E-42E4-9FEA-EC8137C20B9D}"/>
              </a:ext>
            </a:extLst>
          </p:cNvPr>
          <p:cNvCxnSpPr>
            <a:cxnSpLocks/>
            <a:stCxn id="2" idx="2"/>
            <a:endCxn id="18" idx="3"/>
          </p:cNvCxnSpPr>
          <p:nvPr/>
        </p:nvCxnSpPr>
        <p:spPr>
          <a:xfrm flipH="1">
            <a:off x="8475542" y="2591219"/>
            <a:ext cx="1935252" cy="2597009"/>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27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31361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Rinku Gupta, ANL</a:t>
            </a:r>
          </a:p>
          <a:p>
            <a:pPr>
              <a:spcBef>
                <a:spcPts val="1000"/>
              </a:spcBef>
            </a:pPr>
            <a:r>
              <a:rPr lang="en-US" dirty="0"/>
              <a:t>David Rogers, ORNL</a:t>
            </a:r>
          </a:p>
          <a:p>
            <a:pPr>
              <a:spcBef>
                <a:spcPts val="3200"/>
              </a:spcBef>
            </a:pPr>
            <a:r>
              <a:rPr lang="en-US" dirty="0"/>
              <a:t>Member of the IDEAS Productivity Project: </a:t>
            </a:r>
            <a:r>
              <a:rPr lang="en-US" dirty="0">
                <a:hlinkClick r:id="rId2"/>
              </a:rPr>
              <a:t>http://ideas-productivity.org</a:t>
            </a:r>
            <a:endParaRPr lang="en-US" dirty="0"/>
          </a:p>
          <a:p>
            <a:pPr>
              <a:spcBef>
                <a:spcPts val="800"/>
              </a:spcBef>
            </a:pPr>
            <a:r>
              <a:rPr lang="en-US" b="1" dirty="0"/>
              <a:t>Focus:  Increasing CSE software productivity, quality, and sustainability</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2" name="Group 21">
            <a:extLst>
              <a:ext uri="{FF2B5EF4-FFF2-40B4-BE49-F238E27FC236}">
                <a16:creationId xmlns:a16="http://schemas.microsoft.com/office/drawing/2014/main" id="{DB814C57-53AD-4E0B-9AF7-9B98B92A4C68}"/>
              </a:ext>
            </a:extLst>
          </p:cNvPr>
          <p:cNvGrpSpPr/>
          <p:nvPr/>
        </p:nvGrpSpPr>
        <p:grpSpPr>
          <a:xfrm>
            <a:off x="5234821" y="1325880"/>
            <a:ext cx="997822" cy="1556198"/>
            <a:chOff x="5234821" y="1346049"/>
            <a:chExt cx="997822" cy="1556198"/>
          </a:xfrm>
        </p:grpSpPr>
        <p:pic>
          <p:nvPicPr>
            <p:cNvPr id="16" name="Picture 15">
              <a:extLst>
                <a:ext uri="{FF2B5EF4-FFF2-40B4-BE49-F238E27FC236}">
                  <a16:creationId xmlns:a16="http://schemas.microsoft.com/office/drawing/2014/main" id="{614FA307-4CB6-4F32-B5E0-7E81172D4A36}"/>
                </a:ext>
              </a:extLst>
            </p:cNvPr>
            <p:cNvPicPr>
              <a:picLocks noChangeAspect="1"/>
            </p:cNvPicPr>
            <p:nvPr/>
          </p:nvPicPr>
          <p:blipFill rotWithShape="1">
            <a:blip r:embed="rId3"/>
            <a:srcRect l="13222" t="5312" r="18595" b="32928"/>
            <a:stretch/>
          </p:blipFill>
          <p:spPr>
            <a:xfrm>
              <a:off x="5234821" y="1346049"/>
              <a:ext cx="997822" cy="1205090"/>
            </a:xfrm>
            <a:prstGeom prst="rect">
              <a:avLst/>
            </a:prstGeom>
          </p:spPr>
        </p:pic>
        <p:sp>
          <p:nvSpPr>
            <p:cNvPr id="18" name="TextBox 17">
              <a:extLst>
                <a:ext uri="{FF2B5EF4-FFF2-40B4-BE49-F238E27FC236}">
                  <a16:creationId xmlns:a16="http://schemas.microsoft.com/office/drawing/2014/main" id="{58B330FD-90AE-4946-AA4B-CA68C57F1A81}"/>
                </a:ext>
              </a:extLst>
            </p:cNvPr>
            <p:cNvSpPr txBox="1"/>
            <p:nvPr/>
          </p:nvSpPr>
          <p:spPr>
            <a:xfrm>
              <a:off x="5237443" y="2560615"/>
              <a:ext cx="992579" cy="341632"/>
            </a:xfrm>
            <a:prstGeom prst="rect">
              <a:avLst/>
            </a:prstGeom>
            <a:noFill/>
          </p:spPr>
          <p:txBody>
            <a:bodyPr wrap="none" rtlCol="0">
              <a:spAutoFit/>
            </a:bodyPr>
            <a:lstStyle/>
            <a:p>
              <a:pPr algn="ctr">
                <a:lnSpc>
                  <a:spcPct val="90000"/>
                </a:lnSpc>
              </a:pPr>
              <a:r>
                <a:rPr lang="en-US" dirty="0"/>
                <a:t>David B</a:t>
              </a:r>
            </a:p>
          </p:txBody>
        </p:sp>
      </p:grpSp>
      <p:grpSp>
        <p:nvGrpSpPr>
          <p:cNvPr id="24" name="Group 23">
            <a:extLst>
              <a:ext uri="{FF2B5EF4-FFF2-40B4-BE49-F238E27FC236}">
                <a16:creationId xmlns:a16="http://schemas.microsoft.com/office/drawing/2014/main" id="{3B3429F4-37A2-4810-BF4C-7EB27D0BF91B}"/>
              </a:ext>
            </a:extLst>
          </p:cNvPr>
          <p:cNvGrpSpPr/>
          <p:nvPr/>
        </p:nvGrpSpPr>
        <p:grpSpPr>
          <a:xfrm>
            <a:off x="8527566" y="1325880"/>
            <a:ext cx="933420" cy="1552894"/>
            <a:chOff x="9318911" y="1346049"/>
            <a:chExt cx="933420" cy="1552894"/>
          </a:xfrm>
        </p:grpSpPr>
        <p:pic>
          <p:nvPicPr>
            <p:cNvPr id="9" name="Picture 8">
              <a:extLst>
                <a:ext uri="{FF2B5EF4-FFF2-40B4-BE49-F238E27FC236}">
                  <a16:creationId xmlns:a16="http://schemas.microsoft.com/office/drawing/2014/main" id="{7463C1FF-43D1-4204-8AF2-F3359F7702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911" y="1346049"/>
              <a:ext cx="933420" cy="1207008"/>
            </a:xfrm>
            <a:prstGeom prst="rect">
              <a:avLst/>
            </a:prstGeom>
          </p:spPr>
        </p:pic>
        <p:sp>
          <p:nvSpPr>
            <p:cNvPr id="17" name="TextBox 16">
              <a:extLst>
                <a:ext uri="{FF2B5EF4-FFF2-40B4-BE49-F238E27FC236}">
                  <a16:creationId xmlns:a16="http://schemas.microsoft.com/office/drawing/2014/main" id="{6C3C051D-F26A-4D18-AACB-DFE6CD97E60E}"/>
                </a:ext>
              </a:extLst>
            </p:cNvPr>
            <p:cNvSpPr txBox="1"/>
            <p:nvPr/>
          </p:nvSpPr>
          <p:spPr>
            <a:xfrm>
              <a:off x="9370636" y="2560615"/>
              <a:ext cx="829971" cy="338328"/>
            </a:xfrm>
            <a:prstGeom prst="rect">
              <a:avLst/>
            </a:prstGeom>
            <a:noFill/>
          </p:spPr>
          <p:txBody>
            <a:bodyPr wrap="none" lIns="118872" tIns="91440" rIns="118872" bIns="91440" rtlCol="0" anchor="ctr" anchorCtr="0">
              <a:spAutoFit/>
            </a:bodyPr>
            <a:lstStyle/>
            <a:p>
              <a:pPr algn="l">
                <a:lnSpc>
                  <a:spcPct val="90000"/>
                </a:lnSpc>
              </a:pPr>
              <a:r>
                <a:rPr lang="en-US" dirty="0"/>
                <a:t>Rinku</a:t>
              </a:r>
            </a:p>
          </p:txBody>
        </p:sp>
      </p:grpSp>
      <p:grpSp>
        <p:nvGrpSpPr>
          <p:cNvPr id="27" name="Group 26">
            <a:extLst>
              <a:ext uri="{FF2B5EF4-FFF2-40B4-BE49-F238E27FC236}">
                <a16:creationId xmlns:a16="http://schemas.microsoft.com/office/drawing/2014/main" id="{0206D099-F6C8-40B0-A718-5BEA056C794F}"/>
              </a:ext>
            </a:extLst>
          </p:cNvPr>
          <p:cNvGrpSpPr/>
          <p:nvPr/>
        </p:nvGrpSpPr>
        <p:grpSpPr>
          <a:xfrm>
            <a:off x="10149312" y="1325880"/>
            <a:ext cx="1005404" cy="1556198"/>
            <a:chOff x="10526802" y="1346049"/>
            <a:chExt cx="1005404" cy="1556198"/>
          </a:xfrm>
        </p:grpSpPr>
        <p:pic>
          <p:nvPicPr>
            <p:cNvPr id="21" name="Picture 20" descr="A person wearing glasses&#10;&#10;Description automatically generated with medium confidence">
              <a:extLst>
                <a:ext uri="{FF2B5EF4-FFF2-40B4-BE49-F238E27FC236}">
                  <a16:creationId xmlns:a16="http://schemas.microsoft.com/office/drawing/2014/main" id="{FF5835E1-11BE-4F4A-AE3C-1E6B5084788B}"/>
                </a:ext>
              </a:extLst>
            </p:cNvPr>
            <p:cNvPicPr>
              <a:picLocks noChangeAspect="1"/>
            </p:cNvPicPr>
            <p:nvPr/>
          </p:nvPicPr>
          <p:blipFill rotWithShape="1">
            <a:blip r:embed="rId5">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26" name="TextBox 25">
              <a:extLst>
                <a:ext uri="{FF2B5EF4-FFF2-40B4-BE49-F238E27FC236}">
                  <a16:creationId xmlns:a16="http://schemas.microsoft.com/office/drawing/2014/main" id="{9B2CE446-B129-4D50-8F08-38FBD85C39A0}"/>
                </a:ext>
              </a:extLst>
            </p:cNvPr>
            <p:cNvSpPr txBox="1"/>
            <p:nvPr/>
          </p:nvSpPr>
          <p:spPr>
            <a:xfrm>
              <a:off x="10526802" y="2560615"/>
              <a:ext cx="1005404" cy="341632"/>
            </a:xfrm>
            <a:prstGeom prst="rect">
              <a:avLst/>
            </a:prstGeom>
            <a:noFill/>
          </p:spPr>
          <p:txBody>
            <a:bodyPr wrap="none" rtlCol="0">
              <a:spAutoFit/>
            </a:bodyPr>
            <a:lstStyle/>
            <a:p>
              <a:pPr algn="ctr">
                <a:lnSpc>
                  <a:spcPct val="90000"/>
                </a:lnSpc>
              </a:pPr>
              <a:r>
                <a:rPr lang="en-US" dirty="0"/>
                <a:t>David R</a:t>
              </a:r>
            </a:p>
          </p:txBody>
        </p:sp>
      </p:grpSp>
      <p:grpSp>
        <p:nvGrpSpPr>
          <p:cNvPr id="23" name="Group 22">
            <a:extLst>
              <a:ext uri="{FF2B5EF4-FFF2-40B4-BE49-F238E27FC236}">
                <a16:creationId xmlns:a16="http://schemas.microsoft.com/office/drawing/2014/main" id="{79D789EF-0EE4-4729-BB67-6FAFB89A9C86}"/>
              </a:ext>
            </a:extLst>
          </p:cNvPr>
          <p:cNvGrpSpPr/>
          <p:nvPr/>
        </p:nvGrpSpPr>
        <p:grpSpPr>
          <a:xfrm>
            <a:off x="6920968" y="1325880"/>
            <a:ext cx="918273" cy="1556198"/>
            <a:chOff x="6632063" y="1346049"/>
            <a:chExt cx="918273" cy="1556198"/>
          </a:xfrm>
        </p:grpSpPr>
        <p:sp>
          <p:nvSpPr>
            <p:cNvPr id="19" name="TextBox 18">
              <a:extLst>
                <a:ext uri="{FF2B5EF4-FFF2-40B4-BE49-F238E27FC236}">
                  <a16:creationId xmlns:a16="http://schemas.microsoft.com/office/drawing/2014/main" id="{55FEC4F2-AB39-4BC0-9A24-61C93B772F11}"/>
                </a:ext>
              </a:extLst>
            </p:cNvPr>
            <p:cNvSpPr txBox="1"/>
            <p:nvPr/>
          </p:nvSpPr>
          <p:spPr>
            <a:xfrm>
              <a:off x="6671854" y="2560615"/>
              <a:ext cx="838691" cy="341632"/>
            </a:xfrm>
            <a:prstGeom prst="rect">
              <a:avLst/>
            </a:prstGeom>
            <a:noFill/>
          </p:spPr>
          <p:txBody>
            <a:bodyPr wrap="none" rtlCol="0">
              <a:spAutoFit/>
            </a:bodyPr>
            <a:lstStyle/>
            <a:p>
              <a:pPr algn="ctr">
                <a:lnSpc>
                  <a:spcPct val="90000"/>
                </a:lnSpc>
              </a:pPr>
              <a:r>
                <a:rPr lang="en-US" dirty="0"/>
                <a:t>Anshu</a:t>
              </a:r>
            </a:p>
          </p:txBody>
        </p:sp>
        <p:pic>
          <p:nvPicPr>
            <p:cNvPr id="8" name="Picture 7" descr="A person smiling for the camera&#10;&#10;Description automatically generated with low confidence">
              <a:extLst>
                <a:ext uri="{FF2B5EF4-FFF2-40B4-BE49-F238E27FC236}">
                  <a16:creationId xmlns:a16="http://schemas.microsoft.com/office/drawing/2014/main" id="{A9EF7D28-7532-4C2B-8BFB-66E033F0B49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EC2E83-5B91-447D-A363-53E4E7247F0E}"/>
              </a:ext>
            </a:extLst>
          </p:cNvPr>
          <p:cNvSpPr>
            <a:spLocks noGrp="1"/>
          </p:cNvSpPr>
          <p:nvPr>
            <p:ph type="title"/>
          </p:nvPr>
        </p:nvSpPr>
        <p:spPr/>
        <p:txBody>
          <a:bodyPr/>
          <a:lstStyle/>
          <a:p>
            <a:r>
              <a:rPr lang="en-US" dirty="0"/>
              <a:t>Tutorial Objectives</a:t>
            </a:r>
          </a:p>
        </p:txBody>
      </p:sp>
      <p:sp>
        <p:nvSpPr>
          <p:cNvPr id="4" name="Content Placeholder 3">
            <a:extLst>
              <a:ext uri="{FF2B5EF4-FFF2-40B4-BE49-F238E27FC236}">
                <a16:creationId xmlns:a16="http://schemas.microsoft.com/office/drawing/2014/main" id="{55CDB2E1-5AD6-4BAC-8479-FC105DBCEBB2}"/>
              </a:ext>
            </a:extLst>
          </p:cNvPr>
          <p:cNvSpPr>
            <a:spLocks noGrp="1"/>
          </p:cNvSpPr>
          <p:nvPr>
            <p:ph idx="1"/>
          </p:nvPr>
        </p:nvSpPr>
        <p:spPr>
          <a:xfrm>
            <a:off x="365760" y="911509"/>
            <a:ext cx="11369809" cy="4047778"/>
          </a:xfrm>
        </p:spPr>
        <p:txBody>
          <a:bodyPr/>
          <a:lstStyle/>
          <a:p>
            <a:pPr marL="0" indent="0">
              <a:buNone/>
            </a:pPr>
            <a:r>
              <a:rPr lang="en-US" sz="2400" b="1" dirty="0"/>
              <a:t>Overview of best practices in software engineering explicitly tailored for CSE </a:t>
            </a:r>
          </a:p>
          <a:p>
            <a:r>
              <a:rPr lang="en-US" sz="2400" b="1" dirty="0"/>
              <a:t>Why: </a:t>
            </a:r>
            <a:r>
              <a:rPr lang="en-US" sz="2400" dirty="0"/>
              <a:t>Increase CSE software quality, sustainability, productivity </a:t>
            </a:r>
          </a:p>
          <a:p>
            <a:pPr lvl="1">
              <a:spcBef>
                <a:spcPts val="200"/>
              </a:spcBef>
            </a:pPr>
            <a:r>
              <a:rPr lang="en-US" sz="2000" dirty="0"/>
              <a:t>Better CSE software &gt; better CSE research &gt; broader CSE impact</a:t>
            </a:r>
          </a:p>
          <a:p>
            <a:r>
              <a:rPr lang="en-US" sz="2400" b="1" dirty="0"/>
              <a:t>Who: </a:t>
            </a:r>
            <a:r>
              <a:rPr lang="en-US" sz="2400" dirty="0"/>
              <a:t>Practices relevant for projects of all sizes</a:t>
            </a:r>
          </a:p>
          <a:p>
            <a:pPr lvl="1">
              <a:spcBef>
                <a:spcPts val="200"/>
              </a:spcBef>
            </a:pPr>
            <a:r>
              <a:rPr lang="en-US" sz="2000" b="1" dirty="0"/>
              <a:t>emphasis on small teams</a:t>
            </a:r>
            <a:r>
              <a:rPr lang="en-US" sz="2000" dirty="0"/>
              <a:t>, e.g., a faculty member and </a:t>
            </a:r>
            <a:br>
              <a:rPr lang="en-US" sz="2000" dirty="0"/>
            </a:br>
            <a:r>
              <a:rPr lang="en-US" sz="2000" dirty="0"/>
              <a:t>collaborating students  </a:t>
            </a:r>
          </a:p>
          <a:p>
            <a:r>
              <a:rPr lang="en-US" sz="2400" b="1" dirty="0"/>
              <a:t>Approach: </a:t>
            </a:r>
          </a:p>
          <a:p>
            <a:pPr lvl="1">
              <a:spcBef>
                <a:spcPts val="200"/>
              </a:spcBef>
            </a:pPr>
            <a:r>
              <a:rPr lang="en-US" sz="2000" b="1" dirty="0"/>
              <a:t>Useful</a:t>
            </a:r>
            <a:r>
              <a:rPr lang="en-US" sz="2000" dirty="0"/>
              <a:t> information, examples, exercises, pointers to other resources</a:t>
            </a:r>
          </a:p>
          <a:p>
            <a:pPr lvl="1">
              <a:spcBef>
                <a:spcPts val="400"/>
              </a:spcBef>
            </a:pPr>
            <a:r>
              <a:rPr lang="en-US" sz="2000" b="1" dirty="0"/>
              <a:t>Not to prescribe any particular practices </a:t>
            </a:r>
            <a:r>
              <a:rPr lang="en-US" sz="2000" dirty="0"/>
              <a:t>as “must use”</a:t>
            </a:r>
          </a:p>
          <a:p>
            <a:pPr lvl="2">
              <a:spcBef>
                <a:spcPts val="0"/>
              </a:spcBef>
            </a:pPr>
            <a:r>
              <a:rPr lang="en-US" sz="1800" dirty="0"/>
              <a:t>Be informative about practices that have worked for some projects </a:t>
            </a:r>
          </a:p>
          <a:p>
            <a:pPr lvl="1">
              <a:spcBef>
                <a:spcPts val="400"/>
              </a:spcBef>
            </a:pPr>
            <a:r>
              <a:rPr lang="en-US" sz="2000" dirty="0"/>
              <a:t>Recommend a series of small, </a:t>
            </a:r>
            <a:r>
              <a:rPr lang="en-US" sz="2000" b="1" dirty="0"/>
              <a:t>incremental improvements</a:t>
            </a:r>
          </a:p>
          <a:p>
            <a:pPr lvl="2">
              <a:spcBef>
                <a:spcPts val="0"/>
              </a:spcBef>
            </a:pPr>
            <a:r>
              <a:rPr lang="en-US" dirty="0"/>
              <a:t>Emphasize adoption of practices that help productivity rather than put unsustainable burden </a:t>
            </a:r>
            <a:endParaRPr lang="en-US" b="1" dirty="0"/>
          </a:p>
          <a:p>
            <a:pPr lvl="1">
              <a:spcBef>
                <a:spcPts val="400"/>
              </a:spcBef>
            </a:pPr>
            <a:r>
              <a:rPr lang="en-US" sz="2000" b="1" dirty="0"/>
              <a:t>Customize as needed </a:t>
            </a:r>
            <a:r>
              <a:rPr lang="en-US" sz="2000" dirty="0"/>
              <a:t>for each project</a:t>
            </a:r>
          </a:p>
          <a:p>
            <a:r>
              <a:rPr lang="en-US" dirty="0"/>
              <a:t>Remember: your code will live longer than you expect.  </a:t>
            </a:r>
            <a:r>
              <a:rPr lang="en-US" i="1" dirty="0"/>
              <a:t>Prepare for it!</a:t>
            </a:r>
          </a:p>
        </p:txBody>
      </p:sp>
      <p:grpSp>
        <p:nvGrpSpPr>
          <p:cNvPr id="5" name="Group 4">
            <a:extLst>
              <a:ext uri="{FF2B5EF4-FFF2-40B4-BE49-F238E27FC236}">
                <a16:creationId xmlns:a16="http://schemas.microsoft.com/office/drawing/2014/main" id="{ED2C5026-F293-4875-A66A-F6C46B01146A}"/>
              </a:ext>
            </a:extLst>
          </p:cNvPr>
          <p:cNvGrpSpPr/>
          <p:nvPr/>
        </p:nvGrpSpPr>
        <p:grpSpPr>
          <a:xfrm>
            <a:off x="8659808" y="2275103"/>
            <a:ext cx="3345103" cy="1527135"/>
            <a:chOff x="1221440" y="2819400"/>
            <a:chExt cx="5136248" cy="2800725"/>
          </a:xfrm>
        </p:grpSpPr>
        <p:cxnSp>
          <p:nvCxnSpPr>
            <p:cNvPr id="6" name="Straight Arrow Connector 5">
              <a:extLst>
                <a:ext uri="{FF2B5EF4-FFF2-40B4-BE49-F238E27FC236}">
                  <a16:creationId xmlns:a16="http://schemas.microsoft.com/office/drawing/2014/main" id="{625DBA50-3A53-419B-9667-FA12BD4888EB}"/>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8C82ED0C-2AD2-4C1D-8797-026D4CC8151E}"/>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8BCC66B-95A7-4DB5-B0EC-DA978ECB1DBB}"/>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9" name="TextBox 8">
              <a:extLst>
                <a:ext uri="{FF2B5EF4-FFF2-40B4-BE49-F238E27FC236}">
                  <a16:creationId xmlns:a16="http://schemas.microsoft.com/office/drawing/2014/main" id="{A2E370F4-0D29-4D47-A2EF-C0D66464F884}"/>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10" name="Straight Connector 9">
              <a:extLst>
                <a:ext uri="{FF2B5EF4-FFF2-40B4-BE49-F238E27FC236}">
                  <a16:creationId xmlns:a16="http://schemas.microsoft.com/office/drawing/2014/main" id="{59306A7D-D579-466C-8866-4AFB4F7B65DD}"/>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D470693-7E1E-4171-B85B-B76EC6E00269}"/>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2" name="TextBox 11">
              <a:extLst>
                <a:ext uri="{FF2B5EF4-FFF2-40B4-BE49-F238E27FC236}">
                  <a16:creationId xmlns:a16="http://schemas.microsoft.com/office/drawing/2014/main" id="{3992A356-2838-4BF3-A6FF-DB1DE251E1B9}"/>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3" name="Straight Connector 12">
              <a:extLst>
                <a:ext uri="{FF2B5EF4-FFF2-40B4-BE49-F238E27FC236}">
                  <a16:creationId xmlns:a16="http://schemas.microsoft.com/office/drawing/2014/main" id="{10A9891B-AEE2-444A-AB4D-E3BCE77155D5}"/>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7613D8-797E-417B-B8E3-697385BA8138}"/>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9318A58-E5F5-4B59-A0D5-5475E1E0E299}"/>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C52B53E9-BD65-46EF-98C1-CC306F93C3CB}"/>
                </a:ext>
              </a:extLst>
            </p:cNvPr>
            <p:cNvGrpSpPr/>
            <p:nvPr/>
          </p:nvGrpSpPr>
          <p:grpSpPr>
            <a:xfrm>
              <a:off x="2057400" y="2947405"/>
              <a:ext cx="2048669" cy="801054"/>
              <a:chOff x="6663843" y="2438400"/>
              <a:chExt cx="2048669" cy="801054"/>
            </a:xfrm>
          </p:grpSpPr>
          <p:sp>
            <p:nvSpPr>
              <p:cNvPr id="17" name="TextBox 16">
                <a:extLst>
                  <a:ext uri="{FF2B5EF4-FFF2-40B4-BE49-F238E27FC236}">
                    <a16:creationId xmlns:a16="http://schemas.microsoft.com/office/drawing/2014/main" id="{65F0C855-233F-4C29-B994-CDB75371A55D}"/>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8" name="Straight Connector 17">
                <a:extLst>
                  <a:ext uri="{FF2B5EF4-FFF2-40B4-BE49-F238E27FC236}">
                    <a16:creationId xmlns:a16="http://schemas.microsoft.com/office/drawing/2014/main" id="{1DF19475-7C9A-4B1C-9D15-B586E5B96000}"/>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55B4A1B-4C28-4961-8E6F-28CAD9EE3806}"/>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76167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Because of the limited time for this tutorial, the exercises will be </a:t>
            </a:r>
            <a:r>
              <a:rPr lang="en-US" i="1" dirty="0"/>
              <a:t>“homework”,</a:t>
            </a:r>
            <a:r>
              <a:rPr lang="en-US" dirty="0"/>
              <a:t> but we’ll be happy to give you feedback on your work</a:t>
            </a:r>
          </a:p>
          <a:p>
            <a:pPr marL="0" indent="0">
              <a:spcBef>
                <a:spcPts val="3600"/>
              </a:spcBef>
              <a:buNone/>
            </a:pPr>
            <a:r>
              <a:rPr lang="en-US" b="1"/>
              <a:t>Instructions </a:t>
            </a:r>
            <a:r>
              <a:rPr lang="en-US" b="1" dirty="0"/>
              <a:t>on the tutorial web site: </a:t>
            </a:r>
            <a:r>
              <a:rPr lang="en-US" sz="2400" b="1" dirty="0">
                <a:hlinkClick r:id="rId2"/>
              </a:rPr>
              <a:t>https://bssw-tutorial.github.io/</a:t>
            </a:r>
            <a:endParaRPr lang="en-US" b="1"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chat to ask questions at any time</a:t>
            </a:r>
          </a:p>
          <a:p>
            <a:pPr lvl="1">
              <a:spcBef>
                <a:spcPts val="400"/>
              </a:spcBef>
            </a:pPr>
            <a:r>
              <a:rPr lang="en-US" dirty="0"/>
              <a:t>We will answer in in the chat or verbally</a:t>
            </a:r>
          </a:p>
          <a:p>
            <a:pPr lvl="1">
              <a:spcBef>
                <a:spcPts val="400"/>
              </a:spcBef>
            </a:pPr>
            <a:r>
              <a:rPr lang="en-US" dirty="0"/>
              <a:t>We will answer as many as we can</a:t>
            </a:r>
          </a:p>
          <a:p>
            <a:pPr lvl="2">
              <a:spcBef>
                <a:spcPts val="400"/>
              </a:spcBef>
            </a:pPr>
            <a:r>
              <a:rPr lang="en-US" dirty="0"/>
              <a:t>If we don’t get to your question, follow up with us afterwards</a:t>
            </a:r>
          </a:p>
          <a:p>
            <a:pPr>
              <a:spcBef>
                <a:spcPts val="1800"/>
              </a:spcBef>
            </a:pPr>
            <a:r>
              <a:rPr lang="en-US" dirty="0"/>
              <a:t>If you work on the hands-on activities, we’ll be glad to provide feedback</a:t>
            </a:r>
          </a:p>
          <a:p>
            <a:pPr lvl="1">
              <a:spcBef>
                <a:spcPts val="400"/>
              </a:spcBef>
            </a:pPr>
            <a:r>
              <a:rPr lang="en-US" dirty="0"/>
              <a:t>Submit a pull request and we’ll take a look</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7010</TotalTime>
  <Words>1226</Words>
  <Application>Microsoft Office PowerPoint</Application>
  <PresentationFormat>Custom</PresentationFormat>
  <Paragraphs>114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Calibri</vt:lpstr>
      <vt:lpstr>Presentations (Wide Screen)</vt:lpstr>
      <vt:lpstr>Welcome to…</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Tutorial Objectives</vt:lpstr>
      <vt:lpstr>Hands-On Activities</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475</cp:revision>
  <cp:lastPrinted>2017-11-02T18:35:01Z</cp:lastPrinted>
  <dcterms:created xsi:type="dcterms:W3CDTF">2018-11-06T17:28:56Z</dcterms:created>
  <dcterms:modified xsi:type="dcterms:W3CDTF">2021-03-25T18:07:29Z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