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22"/>
  </p:notesMasterIdLst>
  <p:handoutMasterIdLst>
    <p:handoutMasterId r:id="rId23"/>
  </p:handoutMasterIdLst>
  <p:sldIdLst>
    <p:sldId id="318" r:id="rId5"/>
    <p:sldId id="644" r:id="rId6"/>
    <p:sldId id="615" r:id="rId7"/>
    <p:sldId id="618" r:id="rId8"/>
    <p:sldId id="640" r:id="rId9"/>
    <p:sldId id="641" r:id="rId10"/>
    <p:sldId id="603" r:id="rId11"/>
    <p:sldId id="604" r:id="rId12"/>
    <p:sldId id="607" r:id="rId13"/>
    <p:sldId id="608" r:id="rId14"/>
    <p:sldId id="601" r:id="rId15"/>
    <p:sldId id="642" r:id="rId16"/>
    <p:sldId id="643" r:id="rId17"/>
    <p:sldId id="626" r:id="rId18"/>
    <p:sldId id="548" r:id="rId19"/>
    <p:sldId id="571" r:id="rId20"/>
    <p:sldId id="264" r:id="rId21"/>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49" autoAdjust="0"/>
    <p:restoredTop sz="91701" autoAdjust="0"/>
  </p:normalViewPr>
  <p:slideViewPr>
    <p:cSldViewPr snapToGrid="0" showGuides="1">
      <p:cViewPr varScale="1">
        <p:scale>
          <a:sx n="111" d="100"/>
          <a:sy n="111" d="100"/>
        </p:scale>
        <p:origin x="797" y="77"/>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3/22/2021</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3/22/2021</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where one can switch to white board and ask questions.</a:t>
            </a:r>
          </a:p>
        </p:txBody>
      </p:sp>
      <p:sp>
        <p:nvSpPr>
          <p:cNvPr id="4" name="Slide Number Placeholder 3"/>
          <p:cNvSpPr>
            <a:spLocks noGrp="1"/>
          </p:cNvSpPr>
          <p:nvPr>
            <p:ph type="sldNum" sz="quarter" idx="5"/>
          </p:nvPr>
        </p:nvSpPr>
        <p:spPr/>
        <p:txBody>
          <a:bodyPr/>
          <a:lstStyle/>
          <a:p>
            <a:fld id="{54E672D7-8E2D-4611-973D-F4591A707C34}" type="slidenum">
              <a:rPr lang="en-US" smtClean="0"/>
              <a:t>8</a:t>
            </a:fld>
            <a:endParaRPr lang="en-US"/>
          </a:p>
        </p:txBody>
      </p:sp>
    </p:spTree>
    <p:extLst>
      <p:ext uri="{BB962C8B-B14F-4D97-AF65-F5344CB8AC3E}">
        <p14:creationId xmlns:p14="http://schemas.microsoft.com/office/powerpoint/2010/main" val="32610524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of changing</a:t>
            </a:r>
            <a:r>
              <a:rPr lang="en-US" baseline="0" dirty="0"/>
              <a:t> the block size to adjust to the cache memory</a:t>
            </a:r>
          </a:p>
          <a:p>
            <a:r>
              <a:rPr lang="en-US" baseline="0" dirty="0"/>
              <a:t>And point-to-point </a:t>
            </a:r>
            <a:r>
              <a:rPr lang="en-US" baseline="0" dirty="0" err="1"/>
              <a:t>Vs</a:t>
            </a:r>
            <a:r>
              <a:rPr lang="en-US" baseline="0" dirty="0"/>
              <a:t> collectives depending upon the scale of the problem</a:t>
            </a:r>
            <a:endParaRPr lang="en-US" dirty="0"/>
          </a:p>
        </p:txBody>
      </p:sp>
      <p:sp>
        <p:nvSpPr>
          <p:cNvPr id="4" name="Slide Number Placeholder 3"/>
          <p:cNvSpPr>
            <a:spLocks noGrp="1"/>
          </p:cNvSpPr>
          <p:nvPr>
            <p:ph type="sldNum" sz="quarter" idx="10"/>
          </p:nvPr>
        </p:nvSpPr>
        <p:spPr/>
        <p:txBody>
          <a:bodyPr/>
          <a:lstStyle/>
          <a:p>
            <a:fld id="{6E363A66-168C-0143-BD3D-B116B7B003A5}" type="slidenum">
              <a:rPr lang="en-US" smtClean="0"/>
              <a:t>11</a:t>
            </a:fld>
            <a:endParaRPr lang="en-US"/>
          </a:p>
        </p:txBody>
      </p:sp>
    </p:spTree>
    <p:extLst>
      <p:ext uri="{BB962C8B-B14F-4D97-AF65-F5344CB8AC3E}">
        <p14:creationId xmlns:p14="http://schemas.microsoft.com/office/powerpoint/2010/main" val="26858242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of changing</a:t>
            </a:r>
            <a:r>
              <a:rPr lang="en-US" baseline="0" dirty="0"/>
              <a:t> the block size to adjust to the cache memory</a:t>
            </a:r>
          </a:p>
          <a:p>
            <a:r>
              <a:rPr lang="en-US" baseline="0" dirty="0"/>
              <a:t>And point-to-point </a:t>
            </a:r>
            <a:r>
              <a:rPr lang="en-US" baseline="0" dirty="0" err="1"/>
              <a:t>Vs</a:t>
            </a:r>
            <a:r>
              <a:rPr lang="en-US" baseline="0" dirty="0"/>
              <a:t> collectives depending upon the scale of the problem</a:t>
            </a:r>
            <a:endParaRPr lang="en-US" dirty="0"/>
          </a:p>
        </p:txBody>
      </p:sp>
      <p:sp>
        <p:nvSpPr>
          <p:cNvPr id="4" name="Slide Number Placeholder 3"/>
          <p:cNvSpPr>
            <a:spLocks noGrp="1"/>
          </p:cNvSpPr>
          <p:nvPr>
            <p:ph type="sldNum" sz="quarter" idx="10"/>
          </p:nvPr>
        </p:nvSpPr>
        <p:spPr/>
        <p:txBody>
          <a:bodyPr/>
          <a:lstStyle/>
          <a:p>
            <a:fld id="{6E363A66-168C-0143-BD3D-B116B7B003A5}" type="slidenum">
              <a:rPr lang="en-US" smtClean="0"/>
              <a:t>12</a:t>
            </a:fld>
            <a:endParaRPr lang="en-US"/>
          </a:p>
        </p:txBody>
      </p:sp>
    </p:spTree>
    <p:extLst>
      <p:ext uri="{BB962C8B-B14F-4D97-AF65-F5344CB8AC3E}">
        <p14:creationId xmlns:p14="http://schemas.microsoft.com/office/powerpoint/2010/main" val="11596054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363A66-168C-0143-BD3D-B116B7B003A5}" type="slidenum">
              <a:rPr lang="en-US" smtClean="0"/>
              <a:t>15</a:t>
            </a:fld>
            <a:endParaRPr lang="en-US"/>
          </a:p>
        </p:txBody>
      </p:sp>
    </p:spTree>
    <p:extLst>
      <p:ext uri="{BB962C8B-B14F-4D97-AF65-F5344CB8AC3E}">
        <p14:creationId xmlns:p14="http://schemas.microsoft.com/office/powerpoint/2010/main" val="1105822643"/>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5.png"/><Relationship Id="rId7"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6.png"/><Relationship Id="rId4" Type="http://schemas.microsoft.com/office/2007/relationships/hdphoto" Target="../media/hdphoto1.wdp"/></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40"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11" name="Picture 10">
            <a:extLst>
              <a:ext uri="{FF2B5EF4-FFF2-40B4-BE49-F238E27FC236}">
                <a16:creationId xmlns:a16="http://schemas.microsoft.com/office/drawing/2014/main" id="{FEB516F4-C09A-4E83-A0F1-168C638F25AA}"/>
              </a:ext>
            </a:extLst>
          </p:cNvPr>
          <p:cNvPicPr>
            <a:picLocks noChangeAspect="1"/>
          </p:cNvPicPr>
          <p:nvPr userDrawn="1"/>
        </p:nvPicPr>
        <p:blipFill rotWithShape="1">
          <a:blip r:embed="rId7">
            <a:extLst>
              <a:ext uri="{28A0092B-C50C-407E-A947-70E740481C1C}">
                <a14:useLocalDpi xmlns:a14="http://schemas.microsoft.com/office/drawing/2010/main" val="0"/>
              </a:ext>
            </a:extLst>
          </a:blip>
          <a:srcRect r="58932" b="1495"/>
          <a:stretch/>
        </p:blipFill>
        <p:spPr>
          <a:xfrm rot="10800000">
            <a:off x="-1" y="1572767"/>
            <a:ext cx="2852965" cy="4078297"/>
          </a:xfrm>
          <a:prstGeom prst="rect">
            <a:avLst/>
          </a:prstGeom>
        </p:spPr>
      </p:pic>
      <p:pic>
        <p:nvPicPr>
          <p:cNvPr id="10" name="Picture 9" descr="IDEAS_logo.png">
            <a:extLst>
              <a:ext uri="{FF2B5EF4-FFF2-40B4-BE49-F238E27FC236}">
                <a16:creationId xmlns:a16="http://schemas.microsoft.com/office/drawing/2014/main" id="{9DE86E9C-D24A-4552-A542-495444B5B047}"/>
              </a:ext>
            </a:extLst>
          </p:cNvPr>
          <p:cNvPicPr>
            <a:picLocks noChangeAspect="1"/>
          </p:cNvPicPr>
          <p:nvPr userDrawn="1"/>
        </p:nvPicPr>
        <p:blipFill>
          <a:blip r:embed="rId8" cstate="print">
            <a:extLst>
              <a:ext uri="{28A0092B-C50C-407E-A947-70E740481C1C}">
                <a14:useLocalDpi xmlns:a14="http://schemas.microsoft.com/office/drawing/2010/main"/>
              </a:ext>
            </a:extLst>
          </a:blip>
          <a:stretch>
            <a:fillRect/>
          </a:stretch>
        </p:blipFill>
        <p:spPr>
          <a:xfrm>
            <a:off x="211056" y="1848659"/>
            <a:ext cx="2350008" cy="815135"/>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userDrawn="1">
  <p:cSld name="*Section Break">
    <p:spTree>
      <p:nvGrpSpPr>
        <p:cNvPr id="1" name=""/>
        <p:cNvGrpSpPr/>
        <p:nvPr/>
      </p:nvGrpSpPr>
      <p:grpSpPr>
        <a:xfrm>
          <a:off x="0" y="0"/>
          <a:ext cx="0" cy="0"/>
          <a:chOff x="0" y="0"/>
          <a:chExt cx="0" cy="0"/>
        </a:xfrm>
      </p:grpSpPr>
      <p:pic>
        <p:nvPicPr>
          <p:cNvPr id="6" name="Picture 2" descr="C:\Users\amiesen\Desktop\anlrgbpptlogo.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865402" y="6156882"/>
            <a:ext cx="2061700" cy="557186"/>
          </a:xfrm>
          <a:prstGeom prst="rect">
            <a:avLst/>
          </a:prstGeom>
          <a:noFill/>
          <a:extLst>
            <a:ext uri="{909E8E84-426E-40dd-AFC4-6F175D3DCCD1}">
              <a14:hiddenFill xmlns="" xmlns:a14="http://schemas.microsoft.com/office/drawing/2010/main">
                <a:solidFill>
                  <a:srgbClr val="FFFFFF"/>
                </a:solidFill>
              </a14:hiddenFill>
            </a:ext>
          </a:extLst>
        </p:spPr>
      </p:pic>
      <p:pic>
        <p:nvPicPr>
          <p:cNvPr id="37" name="Picture 36" descr="aerial view of Argonne with APS in front 5730-00068.jpg"/>
          <p:cNvPicPr>
            <a:picLocks noChangeAspect="1"/>
          </p:cNvPicPr>
          <p:nvPr userDrawn="1"/>
        </p:nvPicPr>
        <p:blipFill rotWithShape="1">
          <a:blip r:embed="rId3" cstate="email">
            <a:extLst>
              <a:ext uri="{28A0092B-C50C-407E-A947-70E740481C1C}">
                <a14:useLocalDpi xmlns:a14="http://schemas.microsoft.com/office/drawing/2010/main" val="0"/>
              </a:ext>
            </a:extLst>
          </a:blip>
          <a:srcRect t="10682" b="7135"/>
          <a:stretch/>
        </p:blipFill>
        <p:spPr>
          <a:xfrm>
            <a:off x="0" y="1"/>
            <a:ext cx="12188825" cy="5984917"/>
          </a:xfrm>
          <a:prstGeom prst="rect">
            <a:avLst/>
          </a:prstGeom>
        </p:spPr>
      </p:pic>
      <p:sp>
        <p:nvSpPr>
          <p:cNvPr id="3" name="Text Placeholder 2"/>
          <p:cNvSpPr>
            <a:spLocks noGrp="1"/>
          </p:cNvSpPr>
          <p:nvPr>
            <p:ph type="body" sz="quarter" idx="10" hasCustomPrompt="1"/>
          </p:nvPr>
        </p:nvSpPr>
        <p:spPr>
          <a:xfrm>
            <a:off x="2" y="-14246"/>
            <a:ext cx="12188824" cy="5999163"/>
          </a:xfrm>
          <a:solidFill>
            <a:schemeClr val="tx2">
              <a:alpha val="90000"/>
            </a:schemeClr>
          </a:solidFill>
        </p:spPr>
        <p:txBody>
          <a:bodyPr lIns="457200" tIns="0" bIns="457200" anchor="ctr"/>
          <a:lstStyle>
            <a:lvl1pPr marL="0" indent="0">
              <a:buNone/>
              <a:defRPr sz="2800" b="1" cap="all" baseline="0">
                <a:solidFill>
                  <a:schemeClr val="bg1"/>
                </a:solidFill>
              </a:defRPr>
            </a:lvl1pPr>
          </a:lstStyle>
          <a:p>
            <a:pPr lvl="0"/>
            <a:r>
              <a:rPr lang="en-US" dirty="0"/>
              <a:t>Type in SECTION BREAK TITLE</a:t>
            </a:r>
          </a:p>
        </p:txBody>
      </p:sp>
    </p:spTree>
    <p:extLst>
      <p:ext uri="{BB962C8B-B14F-4D97-AF65-F5344CB8AC3E}">
        <p14:creationId xmlns:p14="http://schemas.microsoft.com/office/powerpoint/2010/main" val="417508099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userDrawn="1">
  <p:cSld name="*Closing slide">
    <p:spTree>
      <p:nvGrpSpPr>
        <p:cNvPr id="1" name=""/>
        <p:cNvGrpSpPr/>
        <p:nvPr/>
      </p:nvGrpSpPr>
      <p:grpSpPr>
        <a:xfrm>
          <a:off x="0" y="0"/>
          <a:ext cx="0" cy="0"/>
          <a:chOff x="0" y="0"/>
          <a:chExt cx="0" cy="0"/>
        </a:xfrm>
      </p:grpSpPr>
      <p:pic>
        <p:nvPicPr>
          <p:cNvPr id="7" name="Picture 2" descr="C:\Users\amiesen\Desktop\anlrgbpptlogo.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865402" y="6156882"/>
            <a:ext cx="2061700" cy="557186"/>
          </a:xfrm>
          <a:prstGeom prst="rect">
            <a:avLst/>
          </a:prstGeom>
          <a:noFill/>
          <a:extLst>
            <a:ext uri="{909E8E84-426E-40dd-AFC4-6F175D3DCCD1}">
              <a14:hiddenFill xmlns="" xmlns:a14="http://schemas.microsoft.com/office/drawing/2010/main">
                <a:solidFill>
                  <a:srgbClr val="FFFFFF"/>
                </a:solidFill>
              </a14:hiddenFill>
            </a:ext>
          </a:extLst>
        </p:spPr>
      </p:pic>
      <p:sp>
        <p:nvSpPr>
          <p:cNvPr id="38" name="TextBox 37"/>
          <p:cNvSpPr txBox="1"/>
          <p:nvPr userDrawn="1"/>
        </p:nvSpPr>
        <p:spPr>
          <a:xfrm>
            <a:off x="626370" y="6247222"/>
            <a:ext cx="1387624" cy="369332"/>
          </a:xfrm>
          <a:prstGeom prst="rect">
            <a:avLst/>
          </a:prstGeom>
          <a:noFill/>
        </p:spPr>
        <p:txBody>
          <a:bodyPr wrap="none" lIns="0" rtlCol="0">
            <a:spAutoFit/>
          </a:bodyPr>
          <a:lstStyle/>
          <a:p>
            <a:r>
              <a:rPr lang="en-US" dirty="0">
                <a:solidFill>
                  <a:schemeClr val="tx1">
                    <a:lumMod val="50000"/>
                  </a:schemeClr>
                </a:solidFill>
              </a:rPr>
              <a:t>www.anl.gov</a:t>
            </a:r>
          </a:p>
        </p:txBody>
      </p:sp>
      <p:pic>
        <p:nvPicPr>
          <p:cNvPr id="8" name="Picture 7" descr="aerial view of Argonne with APS in front 5730-00068.jpg"/>
          <p:cNvPicPr>
            <a:picLocks noChangeAspect="1"/>
          </p:cNvPicPr>
          <p:nvPr userDrawn="1"/>
        </p:nvPicPr>
        <p:blipFill rotWithShape="1">
          <a:blip r:embed="rId3" cstate="email">
            <a:extLst>
              <a:ext uri="{28A0092B-C50C-407E-A947-70E740481C1C}">
                <a14:useLocalDpi xmlns:a14="http://schemas.microsoft.com/office/drawing/2010/main" val="0"/>
              </a:ext>
            </a:extLst>
          </a:blip>
          <a:srcRect t="10682" b="7135"/>
          <a:stretch/>
        </p:blipFill>
        <p:spPr>
          <a:xfrm>
            <a:off x="0" y="1"/>
            <a:ext cx="12188825" cy="5984917"/>
          </a:xfrm>
          <a:prstGeom prst="rect">
            <a:avLst/>
          </a:prstGeom>
        </p:spPr>
      </p:pic>
      <p:sp>
        <p:nvSpPr>
          <p:cNvPr id="9" name="Text Placeholder 2"/>
          <p:cNvSpPr>
            <a:spLocks noGrp="1"/>
          </p:cNvSpPr>
          <p:nvPr>
            <p:ph type="body" sz="quarter" idx="10" hasCustomPrompt="1"/>
          </p:nvPr>
        </p:nvSpPr>
        <p:spPr>
          <a:xfrm>
            <a:off x="1" y="-14246"/>
            <a:ext cx="12188824" cy="5999163"/>
          </a:xfrm>
          <a:solidFill>
            <a:schemeClr val="tx2">
              <a:alpha val="90000"/>
            </a:schemeClr>
          </a:solidFill>
        </p:spPr>
        <p:txBody>
          <a:bodyPr lIns="457200" tIns="0" bIns="457200" anchor="ctr"/>
          <a:lstStyle>
            <a:lvl1pPr marL="0" indent="0">
              <a:buNone/>
              <a:defRPr sz="2800" b="1" cap="all" baseline="0">
                <a:solidFill>
                  <a:schemeClr val="bg1"/>
                </a:solidFill>
              </a:defRPr>
            </a:lvl1pPr>
          </a:lstStyle>
          <a:p>
            <a:pPr lvl="0"/>
            <a:r>
              <a:rPr lang="en-US" dirty="0"/>
              <a:t>Type in closing statement</a:t>
            </a:r>
          </a:p>
        </p:txBody>
      </p:sp>
      <p:sp>
        <p:nvSpPr>
          <p:cNvPr id="6" name="TextBox 5"/>
          <p:cNvSpPr txBox="1"/>
          <p:nvPr userDrawn="1"/>
        </p:nvSpPr>
        <p:spPr>
          <a:xfrm>
            <a:off x="-1320994" y="-1815882"/>
            <a:ext cx="5041353" cy="1600438"/>
          </a:xfrm>
          <a:prstGeom prst="rect">
            <a:avLst/>
          </a:prstGeom>
          <a:solidFill>
            <a:schemeClr val="bg1">
              <a:lumMod val="50000"/>
            </a:schemeClr>
          </a:solidFill>
        </p:spPr>
        <p:txBody>
          <a:bodyPr wrap="square" rtlCol="0">
            <a:spAutoFit/>
          </a:bodyPr>
          <a:lstStyle/>
          <a:p>
            <a:r>
              <a:rPr lang="en-US" sz="1400" b="1" dirty="0">
                <a:solidFill>
                  <a:schemeClr val="bg1"/>
                </a:solidFill>
              </a:rPr>
              <a:t>Suggested</a:t>
            </a:r>
            <a:r>
              <a:rPr lang="en-US" sz="1400" b="1" baseline="0" dirty="0">
                <a:solidFill>
                  <a:schemeClr val="bg1"/>
                </a:solidFill>
              </a:rPr>
              <a:t> closing statement (optional): </a:t>
            </a:r>
          </a:p>
          <a:p>
            <a:endParaRPr lang="en-US" sz="1400" b="1" baseline="0" dirty="0">
              <a:solidFill>
                <a:schemeClr val="bg1"/>
              </a:solidFill>
            </a:endParaRPr>
          </a:p>
          <a:p>
            <a:pPr lvl="0"/>
            <a:r>
              <a:rPr lang="en-US" sz="1400" b="1" dirty="0">
                <a:solidFill>
                  <a:schemeClr val="bg1"/>
                </a:solidFill>
              </a:rPr>
              <a:t>WE START WITH YES.</a:t>
            </a:r>
          </a:p>
          <a:p>
            <a:pPr lvl="0">
              <a:spcAft>
                <a:spcPts val="1200"/>
              </a:spcAft>
            </a:pPr>
            <a:r>
              <a:rPr lang="en-US" sz="1400" b="1" dirty="0">
                <a:solidFill>
                  <a:schemeClr val="bg1"/>
                </a:solidFill>
              </a:rPr>
              <a:t>AND END WITH THANK YOU.</a:t>
            </a:r>
          </a:p>
          <a:p>
            <a:pPr lvl="0"/>
            <a:r>
              <a:rPr lang="en-US" sz="1400" b="1" dirty="0">
                <a:solidFill>
                  <a:schemeClr val="bg1"/>
                </a:solidFill>
              </a:rPr>
              <a:t>DO YOU HAVE ANY BIG QUESTIONS?</a:t>
            </a:r>
            <a:endParaRPr lang="en-US" sz="1400"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395759517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162" y="2130428"/>
            <a:ext cx="10360501" cy="1470025"/>
          </a:xfrm>
        </p:spPr>
        <p:txBody>
          <a:bodyPr/>
          <a:lstStyle/>
          <a:p>
            <a:r>
              <a:rPr lang="en-US"/>
              <a:t>Click to edit Master title style</a:t>
            </a:r>
          </a:p>
        </p:txBody>
      </p:sp>
      <p:sp>
        <p:nvSpPr>
          <p:cNvPr id="3" name="Subtitle 2"/>
          <p:cNvSpPr>
            <a:spLocks noGrp="1"/>
          </p:cNvSpPr>
          <p:nvPr>
            <p:ph type="subTitle" idx="1"/>
          </p:nvPr>
        </p:nvSpPr>
        <p:spPr>
          <a:xfrm>
            <a:off x="1828324" y="3886200"/>
            <a:ext cx="8532178" cy="175260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8F49DD1-DDB5-AB43-B311-7649AD474C82}" type="datetimeFigureOut">
              <a:rPr lang="en-US" smtClean="0"/>
              <a:t>3/22/2021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B3D163-D76A-5F4F-A4CE-5FA8F639A976}" type="slidenum">
              <a:rPr lang="en-US" smtClean="0"/>
              <a:t>‹#›</a:t>
            </a:fld>
            <a:endParaRPr lang="en-US"/>
          </a:p>
        </p:txBody>
      </p:sp>
    </p:spTree>
    <p:extLst>
      <p:ext uri="{BB962C8B-B14F-4D97-AF65-F5344CB8AC3E}">
        <p14:creationId xmlns:p14="http://schemas.microsoft.com/office/powerpoint/2010/main" val="31594261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userDrawn="1">
  <p:cSld name="Section break">
    <p:spTree>
      <p:nvGrpSpPr>
        <p:cNvPr id="1" name=""/>
        <p:cNvGrpSpPr/>
        <p:nvPr/>
      </p:nvGrpSpPr>
      <p:grpSpPr>
        <a:xfrm>
          <a:off x="0" y="0"/>
          <a:ext cx="0" cy="0"/>
          <a:chOff x="0" y="0"/>
          <a:chExt cx="0" cy="0"/>
        </a:xfrm>
      </p:grpSpPr>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65760" y="411480"/>
            <a:ext cx="6962455" cy="510909"/>
          </a:xfrm>
        </p:spPr>
        <p:txBody>
          <a:bodyPr/>
          <a:lstStyle>
            <a:lvl1pPr algn="l">
              <a:defRPr sz="3200" b="1">
                <a:solidFill>
                  <a:schemeClr val="tx1"/>
                </a:solidFill>
                <a:latin typeface="+mn-lt"/>
              </a:defRPr>
            </a:lvl1pPr>
          </a:lstStyle>
          <a:p>
            <a:r>
              <a:rPr lang="en-US" dirty="0"/>
              <a:t>Click to edit Master title style</a:t>
            </a: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56801" y="4458940"/>
            <a:ext cx="3047137" cy="1389960"/>
          </a:xfrm>
          <a:prstGeom prst="rect">
            <a:avLst/>
          </a:prstGeom>
        </p:spPr>
      </p:pic>
      <p:grpSp>
        <p:nvGrpSpPr>
          <p:cNvPr id="13" name="Group 12"/>
          <p:cNvGrpSpPr/>
          <p:nvPr userDrawn="1"/>
        </p:nvGrpSpPr>
        <p:grpSpPr>
          <a:xfrm>
            <a:off x="-4595" y="6002316"/>
            <a:ext cx="12198096" cy="27432"/>
            <a:chOff x="-9675" y="6830568"/>
            <a:chExt cx="9176303" cy="27432"/>
          </a:xfrm>
        </p:grpSpPr>
        <p:sp>
          <p:nvSpPr>
            <p:cNvPr id="14" name="Rectangle 13"/>
            <p:cNvSpPr/>
            <p:nvPr userDrawn="1"/>
          </p:nvSpPr>
          <p:spPr>
            <a:xfrm>
              <a:off x="5529226" y="6830568"/>
              <a:ext cx="3637402" cy="27432"/>
            </a:xfrm>
            <a:prstGeom prst="rect">
              <a:avLst/>
            </a:prstGeom>
            <a:solidFill>
              <a:schemeClr val="accent4"/>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15" name="Rectangle 14"/>
            <p:cNvSpPr/>
            <p:nvPr userDrawn="1"/>
          </p:nvSpPr>
          <p:spPr>
            <a:xfrm>
              <a:off x="-9675" y="6830568"/>
              <a:ext cx="5542707" cy="27432"/>
            </a:xfrm>
            <a:prstGeom prst="rect">
              <a:avLst/>
            </a:prstGeom>
            <a:solidFill>
              <a:schemeClr val="accent3">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lvl="0" algn="ctr">
                <a:lnSpc>
                  <a:spcPct val="90000"/>
                </a:lnSpc>
              </a:pPr>
              <a:endParaRPr lang="en-US" dirty="0">
                <a:solidFill>
                  <a:schemeClr val="tx1"/>
                </a:solidFill>
              </a:endParaRPr>
            </a:p>
          </p:txBody>
        </p:sp>
      </p:grpSp>
      <p:grpSp>
        <p:nvGrpSpPr>
          <p:cNvPr id="11" name="Group 10"/>
          <p:cNvGrpSpPr/>
          <p:nvPr userDrawn="1"/>
        </p:nvGrpSpPr>
        <p:grpSpPr>
          <a:xfrm>
            <a:off x="-4595" y="4272576"/>
            <a:ext cx="12198096" cy="27432"/>
            <a:chOff x="-9675" y="6830568"/>
            <a:chExt cx="9176303" cy="27432"/>
          </a:xfrm>
        </p:grpSpPr>
        <p:sp>
          <p:nvSpPr>
            <p:cNvPr id="18" name="Rectangle 17"/>
            <p:cNvSpPr/>
            <p:nvPr userDrawn="1"/>
          </p:nvSpPr>
          <p:spPr>
            <a:xfrm>
              <a:off x="5529226" y="6830568"/>
              <a:ext cx="3637402" cy="27432"/>
            </a:xfrm>
            <a:prstGeom prst="rect">
              <a:avLst/>
            </a:prstGeom>
            <a:solidFill>
              <a:schemeClr val="accent4"/>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19" name="Rectangle 18"/>
            <p:cNvSpPr/>
            <p:nvPr userDrawn="1"/>
          </p:nvSpPr>
          <p:spPr>
            <a:xfrm>
              <a:off x="-9675" y="6830568"/>
              <a:ext cx="5542707" cy="27432"/>
            </a:xfrm>
            <a:prstGeom prst="rect">
              <a:avLst/>
            </a:prstGeom>
            <a:solidFill>
              <a:schemeClr val="accent3">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lvl="0" algn="ctr">
                <a:lnSpc>
                  <a:spcPct val="90000"/>
                </a:lnSpc>
              </a:pPr>
              <a:endParaRPr lang="en-US" dirty="0">
                <a:solidFill>
                  <a:schemeClr val="tx1"/>
                </a:solidFill>
              </a:endParaRPr>
            </a:p>
          </p:txBody>
        </p:sp>
      </p:grpSp>
    </p:spTree>
    <p:extLst>
      <p:ext uri="{BB962C8B-B14F-4D97-AF65-F5344CB8AC3E}">
        <p14:creationId xmlns:p14="http://schemas.microsoft.com/office/powerpoint/2010/main" val="116598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1523603" y="228600"/>
            <a:ext cx="9243192" cy="381000"/>
          </a:xfrm>
        </p:spPr>
        <p:txBody>
          <a:bodyPr/>
          <a:lstStyle/>
          <a:p>
            <a:r>
              <a:rPr lang="en-US"/>
              <a:t>Click to edit Master title style</a:t>
            </a:r>
          </a:p>
        </p:txBody>
      </p:sp>
      <p:sp>
        <p:nvSpPr>
          <p:cNvPr id="3" name="Content Placeholder 2"/>
          <p:cNvSpPr>
            <a:spLocks noGrp="1"/>
          </p:cNvSpPr>
          <p:nvPr>
            <p:ph sz="half" idx="1"/>
          </p:nvPr>
        </p:nvSpPr>
        <p:spPr>
          <a:xfrm>
            <a:off x="914162" y="1295400"/>
            <a:ext cx="5180251" cy="480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7559" y="1295400"/>
            <a:ext cx="5180251" cy="480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07981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1_*Section Break">
    <p:spTree>
      <p:nvGrpSpPr>
        <p:cNvPr id="1" name=""/>
        <p:cNvGrpSpPr/>
        <p:nvPr/>
      </p:nvGrpSpPr>
      <p:grpSpPr>
        <a:xfrm>
          <a:off x="0" y="0"/>
          <a:ext cx="0" cy="0"/>
          <a:chOff x="0" y="0"/>
          <a:chExt cx="0" cy="0"/>
        </a:xfrm>
      </p:grpSpPr>
      <p:pic>
        <p:nvPicPr>
          <p:cNvPr id="37" name="Picture 36" descr="aerial view of Argonne with APS in front 5730-00068.jpg"/>
          <p:cNvPicPr>
            <a:picLocks noChangeAspect="1"/>
          </p:cNvPicPr>
          <p:nvPr userDrawn="1"/>
        </p:nvPicPr>
        <p:blipFill rotWithShape="1">
          <a:blip r:embed="rId2" cstate="email">
            <a:extLst>
              <a:ext uri="{28A0092B-C50C-407E-A947-70E740481C1C}">
                <a14:useLocalDpi xmlns:a14="http://schemas.microsoft.com/office/drawing/2010/main" val="0"/>
              </a:ext>
            </a:extLst>
          </a:blip>
          <a:srcRect t="10682" b="7135"/>
          <a:stretch/>
        </p:blipFill>
        <p:spPr>
          <a:xfrm>
            <a:off x="0" y="1"/>
            <a:ext cx="12188825" cy="5984917"/>
          </a:xfrm>
          <a:prstGeom prst="rect">
            <a:avLst/>
          </a:prstGeom>
        </p:spPr>
      </p:pic>
      <p:sp>
        <p:nvSpPr>
          <p:cNvPr id="3" name="Text Placeholder 2"/>
          <p:cNvSpPr>
            <a:spLocks noGrp="1"/>
          </p:cNvSpPr>
          <p:nvPr>
            <p:ph type="body" sz="quarter" idx="10" hasCustomPrompt="1"/>
          </p:nvPr>
        </p:nvSpPr>
        <p:spPr>
          <a:xfrm>
            <a:off x="2" y="-14246"/>
            <a:ext cx="12188824" cy="5999163"/>
          </a:xfrm>
          <a:solidFill>
            <a:schemeClr val="tx2">
              <a:alpha val="90000"/>
            </a:schemeClr>
          </a:solidFill>
        </p:spPr>
        <p:txBody>
          <a:bodyPr lIns="457200" tIns="0" bIns="457200" anchor="ctr"/>
          <a:lstStyle>
            <a:lvl1pPr marL="0" indent="0">
              <a:buNone/>
              <a:defRPr sz="2800" b="1" cap="all" baseline="0">
                <a:solidFill>
                  <a:schemeClr val="bg1"/>
                </a:solidFill>
              </a:defRPr>
            </a:lvl1pPr>
          </a:lstStyle>
          <a:p>
            <a:pPr lvl="0"/>
            <a:r>
              <a:rPr lang="en-US" dirty="0"/>
              <a:t>Type in SECTION BREAK TITLE</a:t>
            </a:r>
          </a:p>
        </p:txBody>
      </p:sp>
      <p:pic>
        <p:nvPicPr>
          <p:cNvPr id="5" name="Picture 4">
            <a:extLst>
              <a:ext uri="{FF2B5EF4-FFF2-40B4-BE49-F238E27FC236}">
                <a16:creationId xmlns:a16="http://schemas.microsoft.com/office/drawing/2014/main" id="{C69AFFCA-476B-3D43-BA2A-8057D08F7956}"/>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41160" y="6183517"/>
            <a:ext cx="1971212" cy="533060"/>
          </a:xfrm>
          <a:prstGeom prst="rect">
            <a:avLst/>
          </a:prstGeom>
        </p:spPr>
      </p:pic>
      <p:sp>
        <p:nvSpPr>
          <p:cNvPr id="8" name="Rectangle 6">
            <a:extLst>
              <a:ext uri="{FF2B5EF4-FFF2-40B4-BE49-F238E27FC236}">
                <a16:creationId xmlns:a16="http://schemas.microsoft.com/office/drawing/2014/main" id="{242ABDB4-62F0-7B4B-8A6A-8FD308A96B7A}"/>
              </a:ext>
            </a:extLst>
          </p:cNvPr>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10" name="Picture 9" descr="IDEAS_logo.png">
            <a:extLst>
              <a:ext uri="{FF2B5EF4-FFF2-40B4-BE49-F238E27FC236}">
                <a16:creationId xmlns:a16="http://schemas.microsoft.com/office/drawing/2014/main" id="{C42140C9-81A5-2246-A51B-3AFFB45AAB95}"/>
              </a:ext>
            </a:extLst>
          </p:cNvPr>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7663530" y="6156960"/>
            <a:ext cx="1845330" cy="640080"/>
          </a:xfrm>
          <a:prstGeom prst="rect">
            <a:avLst/>
          </a:prstGeom>
        </p:spPr>
      </p:pic>
    </p:spTree>
    <p:extLst>
      <p:ext uri="{BB962C8B-B14F-4D97-AF65-F5344CB8AC3E}">
        <p14:creationId xmlns:p14="http://schemas.microsoft.com/office/powerpoint/2010/main" val="24869507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ED1C1369-A08C-454A-B0B5-0955BB31B118}"/>
              </a:ext>
            </a:extLst>
          </p:cNvPr>
          <p:cNvPicPr>
            <a:picLocks noChangeAspect="1"/>
          </p:cNvPicPr>
          <p:nvPr userDrawn="1"/>
        </p:nvPicPr>
        <p:blipFill rotWithShape="1">
          <a:blip r:embed="rId14">
            <a:extLst>
              <a:ext uri="{28A0092B-C50C-407E-A947-70E740481C1C}">
                <a14:useLocalDpi xmlns:a14="http://schemas.microsoft.com/office/drawing/2010/main" val="0"/>
              </a:ext>
            </a:extLst>
          </a:blip>
          <a:srcRect r="58932" b="1495"/>
          <a:stretch/>
        </p:blipFill>
        <p:spPr>
          <a:xfrm>
            <a:off x="9335860" y="0"/>
            <a:ext cx="2852965" cy="4078297"/>
          </a:xfrm>
          <a:prstGeom prst="rect">
            <a:avLst/>
          </a:prstGeom>
          <a:effectLst>
            <a:outerShdw blurRad="50800" dist="50800" dir="5400000" algn="ctr" rotWithShape="0">
              <a:srgbClr val="000000">
                <a:alpha val="0"/>
              </a:srgbClr>
            </a:outerShdw>
          </a:effectLst>
        </p:spPr>
      </p:pic>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9741160" y="6183517"/>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10" name="Picture 9" descr="IDEAS_logo.png">
            <a:extLst>
              <a:ext uri="{FF2B5EF4-FFF2-40B4-BE49-F238E27FC236}">
                <a16:creationId xmlns:a16="http://schemas.microsoft.com/office/drawing/2014/main" id="{B8E2FEED-84DC-4438-B439-E3DA7A28736A}"/>
              </a:ext>
            </a:extLst>
          </p:cNvPr>
          <p:cNvPicPr>
            <a:picLocks noChangeAspect="1"/>
          </p:cNvPicPr>
          <p:nvPr userDrawn="1"/>
        </p:nvPicPr>
        <p:blipFill>
          <a:blip r:embed="rId16" cstate="print">
            <a:extLst>
              <a:ext uri="{28A0092B-C50C-407E-A947-70E740481C1C}">
                <a14:useLocalDpi xmlns:a14="http://schemas.microsoft.com/office/drawing/2010/main"/>
              </a:ext>
            </a:extLst>
          </a:blip>
          <a:stretch>
            <a:fillRect/>
          </a:stretch>
        </p:blipFill>
        <p:spPr>
          <a:xfrm>
            <a:off x="7663530" y="6156960"/>
            <a:ext cx="1845330" cy="640080"/>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37" r:id="rId2"/>
    <p:sldLayoutId id="2147483939" r:id="rId3"/>
    <p:sldLayoutId id="2147483950" r:id="rId4"/>
    <p:sldLayoutId id="2147483940" r:id="rId5"/>
    <p:sldLayoutId id="2147483941" r:id="rId6"/>
    <p:sldLayoutId id="2147483951" r:id="rId7"/>
    <p:sldLayoutId id="2147483952" r:id="rId8"/>
    <p:sldLayoutId id="2147483958" r:id="rId9"/>
    <p:sldLayoutId id="2147483956" r:id="rId10"/>
    <p:sldLayoutId id="2147483957" r:id="rId11"/>
    <p:sldLayoutId id="2147483959" r:id="rId12"/>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hyperlink" Target="https://doi.org/10.6084/m9.figshare.14256257"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1A77B7-F99D-49EA-A49F-D263718C48D7}"/>
              </a:ext>
            </a:extLst>
          </p:cNvPr>
          <p:cNvSpPr>
            <a:spLocks noGrp="1"/>
          </p:cNvSpPr>
          <p:nvPr>
            <p:ph type="ctrTitle"/>
          </p:nvPr>
        </p:nvSpPr>
        <p:spPr/>
        <p:txBody>
          <a:bodyPr/>
          <a:lstStyle/>
          <a:p>
            <a:r>
              <a:rPr lang="en-US" dirty="0"/>
              <a:t>Scientific Software Design</a:t>
            </a:r>
          </a:p>
        </p:txBody>
      </p:sp>
      <p:sp>
        <p:nvSpPr>
          <p:cNvPr id="5" name="Subtitle 4">
            <a:extLst>
              <a:ext uri="{FF2B5EF4-FFF2-40B4-BE49-F238E27FC236}">
                <a16:creationId xmlns:a16="http://schemas.microsoft.com/office/drawing/2014/main" id="{E9C36191-4CD4-4D95-BBB8-C25F2055F697}"/>
              </a:ext>
            </a:extLst>
          </p:cNvPr>
          <p:cNvSpPr>
            <a:spLocks noGrp="1"/>
          </p:cNvSpPr>
          <p:nvPr>
            <p:ph type="subTitle" idx="1"/>
          </p:nvPr>
        </p:nvSpPr>
        <p:spPr/>
        <p:txBody>
          <a:bodyPr/>
          <a:lstStyle/>
          <a:p>
            <a:r>
              <a:rPr lang="en-US" u="sng" dirty="0"/>
              <a:t>Anshu Dubey</a:t>
            </a:r>
            <a:br>
              <a:rPr lang="en-US" dirty="0"/>
            </a:br>
            <a:r>
              <a:rPr lang="en-US" sz="2000" dirty="0"/>
              <a:t>Argonne National Laboratory</a:t>
            </a:r>
            <a:endParaRPr lang="en-US" dirty="0"/>
          </a:p>
          <a:p>
            <a:r>
              <a:rPr lang="en-US" dirty="0"/>
              <a:t>Better Scientific Software Tutorial, ISS, March 2021</a:t>
            </a:r>
          </a:p>
        </p:txBody>
      </p:sp>
      <p:pic>
        <p:nvPicPr>
          <p:cNvPr id="6" name="Picture 2" descr="https://licensebuttons.net/l/by/4.0/88x31.png">
            <a:extLst>
              <a:ext uri="{FF2B5EF4-FFF2-40B4-BE49-F238E27FC236}">
                <a16:creationId xmlns:a16="http://schemas.microsoft.com/office/drawing/2014/main" id="{24EAF368-FA38-4254-8E55-6E4D872226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 y="5539716"/>
            <a:ext cx="1661258" cy="58521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06FBB1C-6D6D-47D4-86AC-DD5BECCBEE38}"/>
              </a:ext>
            </a:extLst>
          </p:cNvPr>
          <p:cNvSpPr txBox="1"/>
          <p:nvPr/>
        </p:nvSpPr>
        <p:spPr>
          <a:xfrm>
            <a:off x="2036432" y="5619958"/>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3" name="Picture 2">
            <a:extLst>
              <a:ext uri="{FF2B5EF4-FFF2-40B4-BE49-F238E27FC236}">
                <a16:creationId xmlns:a16="http://schemas.microsoft.com/office/drawing/2014/main" id="{07E0F5D5-EB80-46D1-B8E1-4DCB8E956DD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1981" y="2924866"/>
            <a:ext cx="2350008" cy="1008267"/>
          </a:xfrm>
          <a:prstGeom prst="rect">
            <a:avLst/>
          </a:prstGeom>
        </p:spPr>
      </p:pic>
    </p:spTree>
    <p:extLst>
      <p:ext uri="{BB962C8B-B14F-4D97-AF65-F5344CB8AC3E}">
        <p14:creationId xmlns:p14="http://schemas.microsoft.com/office/powerpoint/2010/main" val="136510035"/>
      </p:ext>
    </p:extLst>
  </p:cSld>
  <p:clrMapOvr>
    <a:masterClrMapping/>
  </p:clrMapOvr>
  <mc:AlternateContent xmlns:mc="http://schemas.openxmlformats.org/markup-compatibility/2006" xmlns:p14="http://schemas.microsoft.com/office/powerpoint/2010/main">
    <mc:Choice Requires="p14">
      <p:transition spd="slow" p14:dur="2000" advTm="20927"/>
    </mc:Choice>
    <mc:Fallback xmlns="">
      <p:transition spd="slow" advTm="20927"/>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ADBE1F-494D-5B4B-86F0-5AE00F95249F}"/>
              </a:ext>
            </a:extLst>
          </p:cNvPr>
          <p:cNvSpPr>
            <a:spLocks noGrp="1"/>
          </p:cNvSpPr>
          <p:nvPr>
            <p:ph idx="1"/>
          </p:nvPr>
        </p:nvSpPr>
        <p:spPr>
          <a:xfrm>
            <a:off x="405405" y="858984"/>
            <a:ext cx="11370960" cy="5606904"/>
          </a:xfrm>
        </p:spPr>
        <p:txBody>
          <a:bodyPr>
            <a:normAutofit/>
          </a:bodyPr>
          <a:lstStyle/>
          <a:p>
            <a:endParaRPr lang="en-US" dirty="0"/>
          </a:p>
          <a:p>
            <a:r>
              <a:rPr lang="en-US" dirty="0"/>
              <a:t>double l2_norm(int n, double const *a, double const *b)</a:t>
            </a:r>
          </a:p>
          <a:p>
            <a:r>
              <a:rPr lang="en-US" dirty="0"/>
              <a:t>static void r83_np_fa(int n, double *a)</a:t>
            </a:r>
          </a:p>
          <a:p>
            <a:r>
              <a:rPr lang="en-US" dirty="0"/>
              <a:t>static void r83_np_sl ( int n, double const *</a:t>
            </a:r>
            <a:r>
              <a:rPr lang="en-US" dirty="0" err="1"/>
              <a:t>a_lu</a:t>
            </a:r>
            <a:r>
              <a:rPr lang="en-US" dirty="0"/>
              <a:t>, double const *b, double *x)</a:t>
            </a:r>
          </a:p>
          <a:p>
            <a:r>
              <a:rPr lang="en-US" dirty="0"/>
              <a:t>bool </a:t>
            </a:r>
            <a:r>
              <a:rPr lang="en-US" dirty="0" err="1"/>
              <a:t>update_solution_crankn</a:t>
            </a:r>
            <a:r>
              <a:rPr lang="en-US" dirty="0"/>
              <a:t>(int n, double *</a:t>
            </a:r>
            <a:r>
              <a:rPr lang="en-US" dirty="0" err="1"/>
              <a:t>curr</a:t>
            </a:r>
            <a:r>
              <a:rPr lang="en-US" dirty="0"/>
              <a:t>, double const *last, double const *</a:t>
            </a:r>
            <a:r>
              <a:rPr lang="en-US" dirty="0" err="1"/>
              <a:t>cn_Amat</a:t>
            </a:r>
            <a:r>
              <a:rPr lang="en-US" dirty="0"/>
              <a:t>, double bc_0, double bc_1)</a:t>
            </a:r>
          </a:p>
          <a:p>
            <a:r>
              <a:rPr lang="en-US" dirty="0"/>
              <a:t>bool update_solution_upwind15(int n, double *</a:t>
            </a:r>
            <a:r>
              <a:rPr lang="en-US" dirty="0" err="1"/>
              <a:t>curr</a:t>
            </a:r>
            <a:r>
              <a:rPr lang="en-US" dirty="0"/>
              <a:t>, double const *last, double alpha, double dx, double dt, double bc_0, double bc_1)  </a:t>
            </a:r>
          </a:p>
          <a:p>
            <a:r>
              <a:rPr lang="en-US" dirty="0"/>
              <a:t>void </a:t>
            </a:r>
            <a:r>
              <a:rPr lang="en-US" dirty="0" err="1"/>
              <a:t>compute_exact_solution</a:t>
            </a:r>
            <a:r>
              <a:rPr lang="en-US" dirty="0"/>
              <a:t>(int n, double *a, double dx, char const *</a:t>
            </a:r>
            <a:r>
              <a:rPr lang="en-US" dirty="0" err="1"/>
              <a:t>ic</a:t>
            </a:r>
            <a:r>
              <a:rPr lang="en-US" dirty="0"/>
              <a:t>, double alpha, double t, double bc0, double bc1)</a:t>
            </a:r>
          </a:p>
          <a:p>
            <a:r>
              <a:rPr lang="en-US" dirty="0"/>
              <a:t>bool </a:t>
            </a:r>
            <a:r>
              <a:rPr lang="en-US" dirty="0" err="1"/>
              <a:t>update_solution_ftcs</a:t>
            </a:r>
            <a:r>
              <a:rPr lang="en-US" dirty="0"/>
              <a:t>( int n, double *uk1, double const *uk0, double alpha, double dx, double dt, double bc0, double bc1)</a:t>
            </a:r>
          </a:p>
        </p:txBody>
      </p:sp>
      <p:sp>
        <p:nvSpPr>
          <p:cNvPr id="7" name="Title 1">
            <a:extLst>
              <a:ext uri="{FF2B5EF4-FFF2-40B4-BE49-F238E27FC236}">
                <a16:creationId xmlns:a16="http://schemas.microsoft.com/office/drawing/2014/main" id="{91B113B7-4D86-4540-B921-533B532A6378}"/>
              </a:ext>
            </a:extLst>
          </p:cNvPr>
          <p:cNvSpPr>
            <a:spLocks noGrp="1"/>
          </p:cNvSpPr>
          <p:nvPr>
            <p:ph type="title"/>
          </p:nvPr>
        </p:nvSpPr>
        <p:spPr>
          <a:xfrm>
            <a:off x="1143000" y="392112"/>
            <a:ext cx="7772400" cy="674688"/>
          </a:xfrm>
        </p:spPr>
        <p:txBody>
          <a:bodyPr>
            <a:noAutofit/>
          </a:bodyPr>
          <a:lstStyle/>
          <a:p>
            <a:r>
              <a:rPr lang="en-US" sz="4000" dirty="0" err="1"/>
              <a:t>Numerics</a:t>
            </a:r>
            <a:r>
              <a:rPr lang="en-US" sz="4000" dirty="0"/>
              <a:t> API</a:t>
            </a:r>
          </a:p>
        </p:txBody>
      </p:sp>
    </p:spTree>
    <p:extLst>
      <p:ext uri="{BB962C8B-B14F-4D97-AF65-F5344CB8AC3E}">
        <p14:creationId xmlns:p14="http://schemas.microsoft.com/office/powerpoint/2010/main" val="2421590448"/>
      </p:ext>
    </p:extLst>
  </p:cSld>
  <p:clrMapOvr>
    <a:masterClrMapping/>
  </p:clrMapOvr>
  <mc:AlternateContent xmlns:mc="http://schemas.openxmlformats.org/markup-compatibility/2006" xmlns:p14="http://schemas.microsoft.com/office/powerpoint/2010/main">
    <mc:Choice Requires="p14">
      <p:transition spd="slow" p14:dur="2000" advTm="73779"/>
    </mc:Choice>
    <mc:Fallback xmlns="">
      <p:transition spd="slow" advTm="73779"/>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0" name="Rectangle 10"/>
          <p:cNvSpPr>
            <a:spLocks noChangeArrowheads="1"/>
          </p:cNvSpPr>
          <p:nvPr/>
        </p:nvSpPr>
        <p:spPr bwMode="auto">
          <a:xfrm>
            <a:off x="2513012" y="4003303"/>
            <a:ext cx="1314792" cy="857473"/>
          </a:xfrm>
          <a:prstGeom prst="rect">
            <a:avLst/>
          </a:prstGeom>
          <a:solidFill>
            <a:srgbClr val="FF9900"/>
          </a:solidFill>
          <a:ln w="9525">
            <a:solidFill>
              <a:srgbClr val="000000"/>
            </a:solidFill>
            <a:round/>
            <a:headEnd/>
            <a:tailEnd/>
          </a:ln>
        </p:spPr>
        <p:txBody>
          <a:bodyPr wrap="none" anchor="ctr">
            <a:prstTxWarp prst="textNoShape">
              <a:avLst/>
            </a:prstTxWarp>
          </a:bodyPr>
          <a:lstStyle/>
          <a:p>
            <a:r>
              <a:rPr lang="en-US" sz="1350" dirty="0"/>
              <a:t>Real view : A </a:t>
            </a:r>
          </a:p>
          <a:p>
            <a:r>
              <a:rPr lang="en-US" sz="1350" dirty="0"/>
              <a:t>whole domain </a:t>
            </a:r>
          </a:p>
          <a:p>
            <a:r>
              <a:rPr lang="en-US" sz="1350" dirty="0"/>
              <a:t>with many </a:t>
            </a:r>
          </a:p>
          <a:p>
            <a:r>
              <a:rPr lang="en-US" sz="1350" dirty="0"/>
              <a:t>operators</a:t>
            </a:r>
          </a:p>
        </p:txBody>
      </p:sp>
      <p:sp>
        <p:nvSpPr>
          <p:cNvPr id="18441" name="Rectangle 11"/>
          <p:cNvSpPr>
            <a:spLocks noChangeArrowheads="1"/>
          </p:cNvSpPr>
          <p:nvPr/>
        </p:nvSpPr>
        <p:spPr bwMode="auto">
          <a:xfrm>
            <a:off x="2513012" y="5212808"/>
            <a:ext cx="1314792" cy="754532"/>
          </a:xfrm>
          <a:prstGeom prst="rect">
            <a:avLst/>
          </a:prstGeom>
          <a:solidFill>
            <a:srgbClr val="FF9900"/>
          </a:solidFill>
          <a:ln w="9525">
            <a:solidFill>
              <a:srgbClr val="000000"/>
            </a:solidFill>
            <a:round/>
            <a:headEnd/>
            <a:tailEnd/>
          </a:ln>
        </p:spPr>
        <p:txBody>
          <a:bodyPr wrap="none" anchor="ctr">
            <a:prstTxWarp prst="textNoShape">
              <a:avLst/>
            </a:prstTxWarp>
          </a:bodyPr>
          <a:lstStyle/>
          <a:p>
            <a:r>
              <a:rPr lang="en-US" sz="1350" dirty="0"/>
              <a:t>Functional </a:t>
            </a:r>
          </a:p>
          <a:p>
            <a:r>
              <a:rPr lang="en-US" sz="1350" dirty="0"/>
              <a:t>decomposition</a:t>
            </a:r>
          </a:p>
          <a:p>
            <a:endParaRPr lang="en-US" sz="1350" dirty="0"/>
          </a:p>
        </p:txBody>
      </p:sp>
      <p:sp>
        <p:nvSpPr>
          <p:cNvPr id="18436" name="Rectangle 4"/>
          <p:cNvSpPr>
            <a:spLocks noChangeArrowheads="1"/>
          </p:cNvSpPr>
          <p:nvPr/>
        </p:nvSpPr>
        <p:spPr bwMode="auto">
          <a:xfrm>
            <a:off x="4286195" y="2822777"/>
            <a:ext cx="1371957" cy="858069"/>
          </a:xfrm>
          <a:prstGeom prst="rect">
            <a:avLst/>
          </a:prstGeom>
          <a:solidFill>
            <a:schemeClr val="accent2">
              <a:lumMod val="40000"/>
              <a:lumOff val="6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Virtual view :</a:t>
            </a:r>
          </a:p>
          <a:p>
            <a:r>
              <a:rPr lang="en-US" sz="1350" dirty="0"/>
              <a:t>domain sections </a:t>
            </a:r>
          </a:p>
          <a:p>
            <a:r>
              <a:rPr lang="en-US" sz="1350" dirty="0"/>
              <a:t>as stand-alone </a:t>
            </a:r>
          </a:p>
          <a:p>
            <a:r>
              <a:rPr lang="en-US" sz="1350" dirty="0"/>
              <a:t>computation unit </a:t>
            </a:r>
          </a:p>
          <a:p>
            <a:endParaRPr lang="en-US" sz="1350" dirty="0"/>
          </a:p>
        </p:txBody>
      </p:sp>
      <p:sp>
        <p:nvSpPr>
          <p:cNvPr id="39" name="Rectangle 11"/>
          <p:cNvSpPr>
            <a:spLocks noChangeArrowheads="1"/>
          </p:cNvSpPr>
          <p:nvPr/>
        </p:nvSpPr>
        <p:spPr bwMode="auto">
          <a:xfrm>
            <a:off x="4259338" y="5191612"/>
            <a:ext cx="1389442" cy="808870"/>
          </a:xfrm>
          <a:prstGeom prst="rect">
            <a:avLst/>
          </a:prstGeom>
          <a:solidFill>
            <a:schemeClr val="accent2">
              <a:lumMod val="40000"/>
              <a:lumOff val="60000"/>
            </a:schemeClr>
          </a:solidFill>
          <a:ln w="9525">
            <a:solidFill>
              <a:srgbClr val="000000"/>
            </a:solidFill>
            <a:round/>
            <a:headEnd/>
            <a:tailEnd/>
          </a:ln>
        </p:spPr>
        <p:txBody>
          <a:bodyPr wrap="none" anchor="ctr">
            <a:prstTxWarp prst="textNoShape">
              <a:avLst/>
            </a:prstTxWarp>
          </a:bodyPr>
          <a:lstStyle/>
          <a:p>
            <a:r>
              <a:rPr lang="en-US" sz="1350" dirty="0"/>
              <a:t>Virtual view</a:t>
            </a:r>
          </a:p>
          <a:p>
            <a:r>
              <a:rPr lang="en-US" sz="1350" dirty="0"/>
              <a:t>collection of</a:t>
            </a:r>
          </a:p>
          <a:p>
            <a:r>
              <a:rPr lang="en-US" sz="1350" dirty="0"/>
              <a:t>components </a:t>
            </a:r>
          </a:p>
        </p:txBody>
      </p:sp>
      <p:sp>
        <p:nvSpPr>
          <p:cNvPr id="50" name="Rectangle 11"/>
          <p:cNvSpPr>
            <a:spLocks noChangeArrowheads="1"/>
          </p:cNvSpPr>
          <p:nvPr/>
        </p:nvSpPr>
        <p:spPr bwMode="auto">
          <a:xfrm>
            <a:off x="2529027" y="2818681"/>
            <a:ext cx="1298777" cy="858069"/>
          </a:xfrm>
          <a:prstGeom prst="rect">
            <a:avLst/>
          </a:prstGeom>
          <a:solidFill>
            <a:srgbClr val="FF9900"/>
          </a:solidFill>
          <a:ln w="9525">
            <a:solidFill>
              <a:srgbClr val="000000"/>
            </a:solidFill>
            <a:round/>
            <a:headEnd/>
            <a:tailEnd/>
          </a:ln>
        </p:spPr>
        <p:txBody>
          <a:bodyPr wrap="none" anchor="ctr">
            <a:prstTxWarp prst="textNoShape">
              <a:avLst/>
            </a:prstTxWarp>
          </a:bodyPr>
          <a:lstStyle/>
          <a:p>
            <a:endParaRPr lang="en-US" sz="1350" dirty="0"/>
          </a:p>
          <a:p>
            <a:r>
              <a:rPr lang="en-US" sz="1350" dirty="0"/>
              <a:t>Spatial</a:t>
            </a:r>
          </a:p>
          <a:p>
            <a:r>
              <a:rPr lang="en-US" sz="1350" dirty="0"/>
              <a:t>decomposition</a:t>
            </a:r>
          </a:p>
          <a:p>
            <a:endParaRPr lang="en-US" sz="1350" dirty="0"/>
          </a:p>
        </p:txBody>
      </p:sp>
      <p:cxnSp>
        <p:nvCxnSpPr>
          <p:cNvPr id="48" name="Straight Arrow Connector 47"/>
          <p:cNvCxnSpPr>
            <a:stCxn id="50" idx="3"/>
            <a:endCxn id="18436" idx="1"/>
          </p:cNvCxnSpPr>
          <p:nvPr/>
        </p:nvCxnSpPr>
        <p:spPr>
          <a:xfrm>
            <a:off x="3827804" y="3247716"/>
            <a:ext cx="458391" cy="409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a:cxnSpLocks/>
            <a:stCxn id="18440" idx="2"/>
            <a:endCxn id="18441" idx="0"/>
          </p:cNvCxnSpPr>
          <p:nvPr/>
        </p:nvCxnSpPr>
        <p:spPr>
          <a:xfrm>
            <a:off x="3170408" y="4860776"/>
            <a:ext cx="0" cy="35203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36" name="Group 35"/>
          <p:cNvGrpSpPr>
            <a:grpSpLocks noChangeAspect="1"/>
          </p:cNvGrpSpPr>
          <p:nvPr/>
        </p:nvGrpSpPr>
        <p:grpSpPr>
          <a:xfrm>
            <a:off x="4259338" y="3818054"/>
            <a:ext cx="1343047" cy="1236350"/>
            <a:chOff x="755444" y="554451"/>
            <a:chExt cx="5884201" cy="5852160"/>
          </a:xfrm>
        </p:grpSpPr>
        <p:grpSp>
          <p:nvGrpSpPr>
            <p:cNvPr id="37" name="Group 36"/>
            <p:cNvGrpSpPr/>
            <p:nvPr/>
          </p:nvGrpSpPr>
          <p:grpSpPr>
            <a:xfrm>
              <a:off x="755444" y="554451"/>
              <a:ext cx="5884201" cy="5852160"/>
              <a:chOff x="3637559" y="1828800"/>
              <a:chExt cx="3677641" cy="3657600"/>
            </a:xfrm>
          </p:grpSpPr>
          <p:sp>
            <p:nvSpPr>
              <p:cNvPr id="64" name="Rectangle 63"/>
              <p:cNvSpPr/>
              <p:nvPr/>
            </p:nvSpPr>
            <p:spPr>
              <a:xfrm>
                <a:off x="3657600" y="1828800"/>
                <a:ext cx="3657600" cy="3657600"/>
              </a:xfrm>
              <a:prstGeom prst="rect">
                <a:avLst/>
              </a:prstGeom>
              <a:no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cxnSp>
            <p:nvCxnSpPr>
              <p:cNvPr id="65" name="Straight Connector 64"/>
              <p:cNvCxnSpPr>
                <a:stCxn id="64" idx="0"/>
                <a:endCxn id="64" idx="2"/>
              </p:cNvCxnSpPr>
              <p:nvPr/>
            </p:nvCxnSpPr>
            <p:spPr>
              <a:xfrm>
                <a:off x="548640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548640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a:off x="585216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6215189"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a:off x="475488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402336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438912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2" name="Straight Connector 71"/>
              <p:cNvCxnSpPr>
                <a:stCxn id="64" idx="1"/>
                <a:endCxn id="64" idx="3"/>
              </p:cNvCxnSpPr>
              <p:nvPr/>
            </p:nvCxnSpPr>
            <p:spPr>
              <a:xfrm>
                <a:off x="3657600" y="365760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p:nvCxnSpPr>
            <p:spPr>
              <a:xfrm>
                <a:off x="3657600" y="438912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4" name="Straight Connector 73"/>
              <p:cNvCxnSpPr/>
              <p:nvPr/>
            </p:nvCxnSpPr>
            <p:spPr>
              <a:xfrm>
                <a:off x="3657600" y="402336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5" name="Straight Connector 74"/>
              <p:cNvCxnSpPr/>
              <p:nvPr/>
            </p:nvCxnSpPr>
            <p:spPr>
              <a:xfrm>
                <a:off x="3657600" y="365760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6" name="Straight Connector 75"/>
              <p:cNvCxnSpPr/>
              <p:nvPr/>
            </p:nvCxnSpPr>
            <p:spPr>
              <a:xfrm>
                <a:off x="3657600" y="292608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7" name="Straight Connector 76"/>
              <p:cNvCxnSpPr/>
              <p:nvPr/>
            </p:nvCxnSpPr>
            <p:spPr>
              <a:xfrm>
                <a:off x="3657600" y="256032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8" name="Straight Connector 77"/>
              <p:cNvCxnSpPr/>
              <p:nvPr/>
            </p:nvCxnSpPr>
            <p:spPr>
              <a:xfrm>
                <a:off x="3657600" y="219456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9" name="Straight Connector 78"/>
              <p:cNvCxnSpPr/>
              <p:nvPr/>
            </p:nvCxnSpPr>
            <p:spPr>
              <a:xfrm>
                <a:off x="6588492"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0" name="Straight Connector 79"/>
              <p:cNvCxnSpPr/>
              <p:nvPr/>
            </p:nvCxnSpPr>
            <p:spPr>
              <a:xfrm>
                <a:off x="6951521"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p:nvCxnSpPr>
            <p:spPr>
              <a:xfrm>
                <a:off x="5103956"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2" name="Straight Connector 81"/>
              <p:cNvCxnSpPr/>
              <p:nvPr/>
            </p:nvCxnSpPr>
            <p:spPr>
              <a:xfrm>
                <a:off x="3637559" y="5140089"/>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a:off x="3637559" y="4774329"/>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4" name="Straight Connector 83"/>
              <p:cNvCxnSpPr/>
              <p:nvPr/>
            </p:nvCxnSpPr>
            <p:spPr>
              <a:xfrm>
                <a:off x="3657600" y="329184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grpSp>
        <p:grpSp>
          <p:nvGrpSpPr>
            <p:cNvPr id="38" name="Group 37"/>
            <p:cNvGrpSpPr/>
            <p:nvPr/>
          </p:nvGrpSpPr>
          <p:grpSpPr>
            <a:xfrm>
              <a:off x="1372723" y="1152144"/>
              <a:ext cx="4671432" cy="4671760"/>
              <a:chOff x="914400" y="914400"/>
              <a:chExt cx="2919657" cy="2919850"/>
            </a:xfrm>
          </p:grpSpPr>
          <p:sp>
            <p:nvSpPr>
              <p:cNvPr id="40" name="Rectangle 39"/>
              <p:cNvSpPr/>
              <p:nvPr/>
            </p:nvSpPr>
            <p:spPr>
              <a:xfrm>
                <a:off x="914400" y="914400"/>
                <a:ext cx="2919657" cy="2919850"/>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cxnSp>
            <p:nvCxnSpPr>
              <p:cNvPr id="41" name="Straight Connector 40"/>
              <p:cNvCxnSpPr>
                <a:stCxn id="40" idx="0"/>
                <a:endCxn id="40" idx="2"/>
              </p:cNvCxnSpPr>
              <p:nvPr/>
            </p:nvCxnSpPr>
            <p:spPr>
              <a:xfrm>
                <a:off x="2374229"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a:off x="274320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a:off x="310896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a:off x="3471989"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201168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a:off x="128016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a:off x="164592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 name="Straight Connector 55"/>
              <p:cNvCxnSpPr>
                <a:stCxn id="40" idx="1"/>
                <a:endCxn id="40" idx="3"/>
              </p:cNvCxnSpPr>
              <p:nvPr/>
            </p:nvCxnSpPr>
            <p:spPr>
              <a:xfrm>
                <a:off x="914400" y="2374325"/>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a:off x="914400" y="347472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914400" y="310896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p:nvCxnSpPr>
            <p:spPr>
              <a:xfrm>
                <a:off x="914400" y="274320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p:nvCxnSpPr>
            <p:spPr>
              <a:xfrm>
                <a:off x="914400" y="201168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914400" y="164592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a:off x="914400" y="128016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18432" name="Group 18431">
            <a:extLst>
              <a:ext uri="{FF2B5EF4-FFF2-40B4-BE49-F238E27FC236}">
                <a16:creationId xmlns:a16="http://schemas.microsoft.com/office/drawing/2014/main" id="{33BAF6AC-235F-CA49-BA4A-A2D39CA4619E}"/>
              </a:ext>
            </a:extLst>
          </p:cNvPr>
          <p:cNvGrpSpPr/>
          <p:nvPr/>
        </p:nvGrpSpPr>
        <p:grpSpPr>
          <a:xfrm>
            <a:off x="5658152" y="2815216"/>
            <a:ext cx="1878978" cy="865034"/>
            <a:chOff x="4687400" y="1874389"/>
            <a:chExt cx="1878978" cy="865034"/>
          </a:xfrm>
        </p:grpSpPr>
        <p:sp>
          <p:nvSpPr>
            <p:cNvPr id="45" name="Rectangle 11"/>
            <p:cNvSpPr>
              <a:spLocks noChangeArrowheads="1"/>
            </p:cNvSpPr>
            <p:nvPr/>
          </p:nvSpPr>
          <p:spPr bwMode="auto">
            <a:xfrm>
              <a:off x="5086940" y="1874389"/>
              <a:ext cx="1479438" cy="865034"/>
            </a:xfrm>
            <a:prstGeom prst="rect">
              <a:avLst/>
            </a:prstGeom>
            <a:solidFill>
              <a:schemeClr val="accent5">
                <a:lumMod val="60000"/>
                <a:lumOff val="4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Parallelization</a:t>
              </a:r>
            </a:p>
            <a:p>
              <a:r>
                <a:rPr lang="en-US" sz="1350" dirty="0"/>
                <a:t>and scaling</a:t>
              </a:r>
            </a:p>
            <a:p>
              <a:r>
                <a:rPr lang="en-US" sz="1350" dirty="0"/>
                <a:t>optimization</a:t>
              </a:r>
            </a:p>
            <a:p>
              <a:endParaRPr lang="en-US" sz="1350" dirty="0"/>
            </a:p>
          </p:txBody>
        </p:sp>
        <p:cxnSp>
          <p:nvCxnSpPr>
            <p:cNvPr id="7" name="Straight Arrow Connector 6">
              <a:extLst>
                <a:ext uri="{FF2B5EF4-FFF2-40B4-BE49-F238E27FC236}">
                  <a16:creationId xmlns:a16="http://schemas.microsoft.com/office/drawing/2014/main" id="{CA3C2FED-4441-0A47-BA46-6EEDF90149B1}"/>
                </a:ext>
              </a:extLst>
            </p:cNvPr>
            <p:cNvCxnSpPr>
              <a:stCxn id="18436" idx="3"/>
              <a:endCxn id="45" idx="1"/>
            </p:cNvCxnSpPr>
            <p:nvPr/>
          </p:nvCxnSpPr>
          <p:spPr>
            <a:xfrm flipV="1">
              <a:off x="4687400" y="2306906"/>
              <a:ext cx="399540" cy="407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grpSp>
        <p:nvGrpSpPr>
          <p:cNvPr id="18433" name="Group 18432">
            <a:extLst>
              <a:ext uri="{FF2B5EF4-FFF2-40B4-BE49-F238E27FC236}">
                <a16:creationId xmlns:a16="http://schemas.microsoft.com/office/drawing/2014/main" id="{4B3861FC-15EF-0741-88B3-FDADB9E03747}"/>
              </a:ext>
            </a:extLst>
          </p:cNvPr>
          <p:cNvGrpSpPr/>
          <p:nvPr/>
        </p:nvGrpSpPr>
        <p:grpSpPr>
          <a:xfrm>
            <a:off x="5648780" y="5191612"/>
            <a:ext cx="1888350" cy="808870"/>
            <a:chOff x="4678028" y="4250785"/>
            <a:chExt cx="1888350" cy="808870"/>
          </a:xfrm>
        </p:grpSpPr>
        <p:sp>
          <p:nvSpPr>
            <p:cNvPr id="18437" name="Rectangle 6"/>
            <p:cNvSpPr>
              <a:spLocks noChangeArrowheads="1"/>
            </p:cNvSpPr>
            <p:nvPr/>
          </p:nvSpPr>
          <p:spPr bwMode="auto">
            <a:xfrm>
              <a:off x="5086940" y="4250785"/>
              <a:ext cx="1479438" cy="808870"/>
            </a:xfrm>
            <a:prstGeom prst="rect">
              <a:avLst/>
            </a:prstGeom>
            <a:solidFill>
              <a:schemeClr val="accent5">
                <a:lumMod val="60000"/>
                <a:lumOff val="4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Memory</a:t>
              </a:r>
            </a:p>
            <a:p>
              <a:r>
                <a:rPr lang="en-US" sz="1350" dirty="0"/>
                <a:t>access and </a:t>
              </a:r>
            </a:p>
            <a:p>
              <a:r>
                <a:rPr lang="en-US" sz="1350" dirty="0"/>
                <a:t>compute</a:t>
              </a:r>
            </a:p>
            <a:p>
              <a:r>
                <a:rPr lang="en-US" sz="1350" dirty="0"/>
                <a:t>optimization</a:t>
              </a:r>
            </a:p>
            <a:p>
              <a:endParaRPr lang="en-US" sz="1350" dirty="0"/>
            </a:p>
          </p:txBody>
        </p:sp>
        <p:cxnSp>
          <p:nvCxnSpPr>
            <p:cNvPr id="10" name="Straight Arrow Connector 9">
              <a:extLst>
                <a:ext uri="{FF2B5EF4-FFF2-40B4-BE49-F238E27FC236}">
                  <a16:creationId xmlns:a16="http://schemas.microsoft.com/office/drawing/2014/main" id="{3D61A312-128E-454A-BBFE-0814F16984F6}"/>
                </a:ext>
              </a:extLst>
            </p:cNvPr>
            <p:cNvCxnSpPr>
              <a:stCxn id="39" idx="3"/>
              <a:endCxn id="18437" idx="1"/>
            </p:cNvCxnSpPr>
            <p:nvPr/>
          </p:nvCxnSpPr>
          <p:spPr>
            <a:xfrm>
              <a:off x="4678028" y="4655220"/>
              <a:ext cx="408912"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cxnSp>
        <p:nvCxnSpPr>
          <p:cNvPr id="28" name="Straight Arrow Connector 27">
            <a:extLst>
              <a:ext uri="{FF2B5EF4-FFF2-40B4-BE49-F238E27FC236}">
                <a16:creationId xmlns:a16="http://schemas.microsoft.com/office/drawing/2014/main" id="{725590E0-7BC0-704F-B0F3-4F58F1C8C610}"/>
              </a:ext>
            </a:extLst>
          </p:cNvPr>
          <p:cNvCxnSpPr>
            <a:stCxn id="18440" idx="0"/>
            <a:endCxn id="50" idx="2"/>
          </p:cNvCxnSpPr>
          <p:nvPr/>
        </p:nvCxnSpPr>
        <p:spPr>
          <a:xfrm flipV="1">
            <a:off x="3170408" y="3676750"/>
            <a:ext cx="8008" cy="32655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2BDA4B49-F1D3-4D44-B681-00A0C7EE8C61}"/>
              </a:ext>
            </a:extLst>
          </p:cNvPr>
          <p:cNvCxnSpPr>
            <a:stCxn id="18441" idx="3"/>
            <a:endCxn id="39" idx="1"/>
          </p:cNvCxnSpPr>
          <p:nvPr/>
        </p:nvCxnSpPr>
        <p:spPr>
          <a:xfrm>
            <a:off x="3827804" y="5590074"/>
            <a:ext cx="431534" cy="597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5" name="Rectangle 3">
            <a:extLst>
              <a:ext uri="{FF2B5EF4-FFF2-40B4-BE49-F238E27FC236}">
                <a16:creationId xmlns:a16="http://schemas.microsoft.com/office/drawing/2014/main" id="{6B9CC41B-5715-904F-B8BD-6D612744D841}"/>
              </a:ext>
            </a:extLst>
          </p:cNvPr>
          <p:cNvSpPr txBox="1">
            <a:spLocks noChangeArrowheads="1"/>
          </p:cNvSpPr>
          <p:nvPr/>
        </p:nvSpPr>
        <p:spPr>
          <a:xfrm>
            <a:off x="2191883" y="1304767"/>
            <a:ext cx="7286364" cy="126297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Wingdings" panose="05000000000000000000" pitchFamily="2" charset="2"/>
              <a:buChar char="§"/>
              <a:defRPr sz="28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400" dirty="0"/>
              <a:t>Virtual view of functionalities</a:t>
            </a:r>
          </a:p>
          <a:p>
            <a:r>
              <a:rPr lang="en-US" sz="2400" dirty="0"/>
              <a:t>Decomposition into units and definition of interfaces</a:t>
            </a:r>
            <a:endParaRPr lang="en-US" sz="2000" dirty="0"/>
          </a:p>
          <a:p>
            <a:pPr lvl="1"/>
            <a:endParaRPr lang="en-US" dirty="0"/>
          </a:p>
        </p:txBody>
      </p:sp>
      <p:sp>
        <p:nvSpPr>
          <p:cNvPr id="86" name="Title 1">
            <a:extLst>
              <a:ext uri="{FF2B5EF4-FFF2-40B4-BE49-F238E27FC236}">
                <a16:creationId xmlns:a16="http://schemas.microsoft.com/office/drawing/2014/main" id="{412877D0-69D4-A74F-9A17-B09CB79DECF7}"/>
              </a:ext>
            </a:extLst>
          </p:cNvPr>
          <p:cNvSpPr>
            <a:spLocks noGrp="1"/>
          </p:cNvSpPr>
          <p:nvPr>
            <p:ph type="title"/>
          </p:nvPr>
        </p:nvSpPr>
        <p:spPr>
          <a:xfrm>
            <a:off x="320509" y="174106"/>
            <a:ext cx="10603171" cy="617451"/>
          </a:xfrm>
        </p:spPr>
        <p:txBody>
          <a:bodyPr>
            <a:noAutofit/>
          </a:bodyPr>
          <a:lstStyle/>
          <a:p>
            <a:r>
              <a:rPr lang="en-US" sz="4000" dirty="0"/>
              <a:t>Example: Architecting Multiphysics PDEs</a:t>
            </a:r>
          </a:p>
        </p:txBody>
      </p:sp>
    </p:spTree>
    <p:extLst>
      <p:ext uri="{BB962C8B-B14F-4D97-AF65-F5344CB8AC3E}">
        <p14:creationId xmlns:p14="http://schemas.microsoft.com/office/powerpoint/2010/main" val="1345807612"/>
      </p:ext>
    </p:extLst>
  </p:cSld>
  <p:clrMapOvr>
    <a:masterClrMapping/>
  </p:clrMapOvr>
  <mc:AlternateContent xmlns:mc="http://schemas.openxmlformats.org/markup-compatibility/2006" xmlns:p14="http://schemas.microsoft.com/office/powerpoint/2010/main">
    <mc:Choice Requires="p14">
      <p:transition spd="slow" p14:dur="2000" advTm="318940"/>
    </mc:Choice>
    <mc:Fallback xmlns="">
      <p:transition spd="slow" advTm="31894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0" name="Rectangle 10"/>
          <p:cNvSpPr>
            <a:spLocks noChangeArrowheads="1"/>
          </p:cNvSpPr>
          <p:nvPr/>
        </p:nvSpPr>
        <p:spPr bwMode="auto">
          <a:xfrm>
            <a:off x="2513012" y="4003303"/>
            <a:ext cx="1314792" cy="857473"/>
          </a:xfrm>
          <a:prstGeom prst="rect">
            <a:avLst/>
          </a:prstGeom>
          <a:solidFill>
            <a:srgbClr val="FF9900"/>
          </a:solidFill>
          <a:ln w="9525">
            <a:solidFill>
              <a:srgbClr val="000000"/>
            </a:solidFill>
            <a:round/>
            <a:headEnd/>
            <a:tailEnd/>
          </a:ln>
        </p:spPr>
        <p:txBody>
          <a:bodyPr wrap="none" anchor="ctr">
            <a:prstTxWarp prst="textNoShape">
              <a:avLst/>
            </a:prstTxWarp>
          </a:bodyPr>
          <a:lstStyle/>
          <a:p>
            <a:r>
              <a:rPr lang="en-US" sz="1350" dirty="0"/>
              <a:t>Real view : A </a:t>
            </a:r>
          </a:p>
          <a:p>
            <a:r>
              <a:rPr lang="en-US" sz="1350" dirty="0"/>
              <a:t>whole domain </a:t>
            </a:r>
          </a:p>
          <a:p>
            <a:r>
              <a:rPr lang="en-US" sz="1350" dirty="0"/>
              <a:t>with many </a:t>
            </a:r>
          </a:p>
          <a:p>
            <a:r>
              <a:rPr lang="en-US" sz="1350" dirty="0"/>
              <a:t>operators</a:t>
            </a:r>
          </a:p>
        </p:txBody>
      </p:sp>
      <p:sp>
        <p:nvSpPr>
          <p:cNvPr id="18441" name="Rectangle 11"/>
          <p:cNvSpPr>
            <a:spLocks noChangeArrowheads="1"/>
          </p:cNvSpPr>
          <p:nvPr/>
        </p:nvSpPr>
        <p:spPr bwMode="auto">
          <a:xfrm>
            <a:off x="2513012" y="5212808"/>
            <a:ext cx="1314792" cy="754532"/>
          </a:xfrm>
          <a:prstGeom prst="rect">
            <a:avLst/>
          </a:prstGeom>
          <a:solidFill>
            <a:srgbClr val="FF9900"/>
          </a:solidFill>
          <a:ln w="9525">
            <a:solidFill>
              <a:srgbClr val="000000"/>
            </a:solidFill>
            <a:round/>
            <a:headEnd/>
            <a:tailEnd/>
          </a:ln>
        </p:spPr>
        <p:txBody>
          <a:bodyPr wrap="none" anchor="ctr">
            <a:prstTxWarp prst="textNoShape">
              <a:avLst/>
            </a:prstTxWarp>
          </a:bodyPr>
          <a:lstStyle/>
          <a:p>
            <a:r>
              <a:rPr lang="en-US" sz="1350" dirty="0"/>
              <a:t>Functional </a:t>
            </a:r>
          </a:p>
          <a:p>
            <a:r>
              <a:rPr lang="en-US" sz="1350" dirty="0"/>
              <a:t>decomposition</a:t>
            </a:r>
          </a:p>
          <a:p>
            <a:endParaRPr lang="en-US" sz="1350" dirty="0"/>
          </a:p>
        </p:txBody>
      </p:sp>
      <p:sp>
        <p:nvSpPr>
          <p:cNvPr id="18436" name="Rectangle 4"/>
          <p:cNvSpPr>
            <a:spLocks noChangeArrowheads="1"/>
          </p:cNvSpPr>
          <p:nvPr/>
        </p:nvSpPr>
        <p:spPr bwMode="auto">
          <a:xfrm>
            <a:off x="4286195" y="2822777"/>
            <a:ext cx="1371957" cy="858069"/>
          </a:xfrm>
          <a:prstGeom prst="rect">
            <a:avLst/>
          </a:prstGeom>
          <a:solidFill>
            <a:schemeClr val="accent2">
              <a:lumMod val="40000"/>
              <a:lumOff val="6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Virtual view :</a:t>
            </a:r>
          </a:p>
          <a:p>
            <a:r>
              <a:rPr lang="en-US" sz="1350" dirty="0"/>
              <a:t>domain sections </a:t>
            </a:r>
          </a:p>
          <a:p>
            <a:r>
              <a:rPr lang="en-US" sz="1350" dirty="0"/>
              <a:t>as stand-alone </a:t>
            </a:r>
          </a:p>
          <a:p>
            <a:r>
              <a:rPr lang="en-US" sz="1350" dirty="0"/>
              <a:t>computation unit </a:t>
            </a:r>
          </a:p>
          <a:p>
            <a:endParaRPr lang="en-US" sz="1350" dirty="0"/>
          </a:p>
        </p:txBody>
      </p:sp>
      <p:sp>
        <p:nvSpPr>
          <p:cNvPr id="39" name="Rectangle 11"/>
          <p:cNvSpPr>
            <a:spLocks noChangeArrowheads="1"/>
          </p:cNvSpPr>
          <p:nvPr/>
        </p:nvSpPr>
        <p:spPr bwMode="auto">
          <a:xfrm>
            <a:off x="4259338" y="5191612"/>
            <a:ext cx="1389442" cy="808870"/>
          </a:xfrm>
          <a:prstGeom prst="rect">
            <a:avLst/>
          </a:prstGeom>
          <a:solidFill>
            <a:schemeClr val="accent2">
              <a:lumMod val="40000"/>
              <a:lumOff val="60000"/>
            </a:schemeClr>
          </a:solidFill>
          <a:ln w="9525">
            <a:solidFill>
              <a:srgbClr val="000000"/>
            </a:solidFill>
            <a:round/>
            <a:headEnd/>
            <a:tailEnd/>
          </a:ln>
        </p:spPr>
        <p:txBody>
          <a:bodyPr wrap="none" anchor="ctr">
            <a:prstTxWarp prst="textNoShape">
              <a:avLst/>
            </a:prstTxWarp>
          </a:bodyPr>
          <a:lstStyle/>
          <a:p>
            <a:r>
              <a:rPr lang="en-US" sz="1350" dirty="0"/>
              <a:t>Virtual view</a:t>
            </a:r>
          </a:p>
          <a:p>
            <a:r>
              <a:rPr lang="en-US" sz="1350" dirty="0"/>
              <a:t>collection of</a:t>
            </a:r>
          </a:p>
          <a:p>
            <a:r>
              <a:rPr lang="en-US" sz="1350" dirty="0"/>
              <a:t>components </a:t>
            </a:r>
          </a:p>
        </p:txBody>
      </p:sp>
      <p:sp>
        <p:nvSpPr>
          <p:cNvPr id="50" name="Rectangle 11"/>
          <p:cNvSpPr>
            <a:spLocks noChangeArrowheads="1"/>
          </p:cNvSpPr>
          <p:nvPr/>
        </p:nvSpPr>
        <p:spPr bwMode="auto">
          <a:xfrm>
            <a:off x="2529027" y="2818681"/>
            <a:ext cx="1298777" cy="858069"/>
          </a:xfrm>
          <a:prstGeom prst="rect">
            <a:avLst/>
          </a:prstGeom>
          <a:solidFill>
            <a:srgbClr val="FF9900"/>
          </a:solidFill>
          <a:ln w="9525">
            <a:solidFill>
              <a:srgbClr val="000000"/>
            </a:solidFill>
            <a:round/>
            <a:headEnd/>
            <a:tailEnd/>
          </a:ln>
        </p:spPr>
        <p:txBody>
          <a:bodyPr wrap="none" anchor="ctr">
            <a:prstTxWarp prst="textNoShape">
              <a:avLst/>
            </a:prstTxWarp>
          </a:bodyPr>
          <a:lstStyle/>
          <a:p>
            <a:endParaRPr lang="en-US" sz="1350" dirty="0"/>
          </a:p>
          <a:p>
            <a:r>
              <a:rPr lang="en-US" sz="1350" dirty="0"/>
              <a:t>Spatial</a:t>
            </a:r>
          </a:p>
          <a:p>
            <a:r>
              <a:rPr lang="en-US" sz="1350" dirty="0"/>
              <a:t>decomposition</a:t>
            </a:r>
          </a:p>
          <a:p>
            <a:endParaRPr lang="en-US" sz="1350" dirty="0"/>
          </a:p>
        </p:txBody>
      </p:sp>
      <p:cxnSp>
        <p:nvCxnSpPr>
          <p:cNvPr id="48" name="Straight Arrow Connector 47"/>
          <p:cNvCxnSpPr>
            <a:stCxn id="50" idx="3"/>
            <a:endCxn id="18436" idx="1"/>
          </p:cNvCxnSpPr>
          <p:nvPr/>
        </p:nvCxnSpPr>
        <p:spPr>
          <a:xfrm>
            <a:off x="3827804" y="3247716"/>
            <a:ext cx="458391" cy="409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a:cxnSpLocks/>
            <a:stCxn id="18440" idx="2"/>
            <a:endCxn id="18441" idx="0"/>
          </p:cNvCxnSpPr>
          <p:nvPr/>
        </p:nvCxnSpPr>
        <p:spPr>
          <a:xfrm>
            <a:off x="3170408" y="4860776"/>
            <a:ext cx="0" cy="35203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36" name="Group 35"/>
          <p:cNvGrpSpPr>
            <a:grpSpLocks noChangeAspect="1"/>
          </p:cNvGrpSpPr>
          <p:nvPr/>
        </p:nvGrpSpPr>
        <p:grpSpPr>
          <a:xfrm>
            <a:off x="4259338" y="3818054"/>
            <a:ext cx="1343047" cy="1236350"/>
            <a:chOff x="755444" y="554451"/>
            <a:chExt cx="5884201" cy="5852160"/>
          </a:xfrm>
        </p:grpSpPr>
        <p:grpSp>
          <p:nvGrpSpPr>
            <p:cNvPr id="37" name="Group 36"/>
            <p:cNvGrpSpPr/>
            <p:nvPr/>
          </p:nvGrpSpPr>
          <p:grpSpPr>
            <a:xfrm>
              <a:off x="755444" y="554451"/>
              <a:ext cx="5884201" cy="5852160"/>
              <a:chOff x="3637559" y="1828800"/>
              <a:chExt cx="3677641" cy="3657600"/>
            </a:xfrm>
          </p:grpSpPr>
          <p:sp>
            <p:nvSpPr>
              <p:cNvPr id="64" name="Rectangle 63"/>
              <p:cNvSpPr/>
              <p:nvPr/>
            </p:nvSpPr>
            <p:spPr>
              <a:xfrm>
                <a:off x="3657600" y="1828800"/>
                <a:ext cx="3657600" cy="3657600"/>
              </a:xfrm>
              <a:prstGeom prst="rect">
                <a:avLst/>
              </a:prstGeom>
              <a:no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cxnSp>
            <p:nvCxnSpPr>
              <p:cNvPr id="65" name="Straight Connector 64"/>
              <p:cNvCxnSpPr>
                <a:stCxn id="64" idx="0"/>
                <a:endCxn id="64" idx="2"/>
              </p:cNvCxnSpPr>
              <p:nvPr/>
            </p:nvCxnSpPr>
            <p:spPr>
              <a:xfrm>
                <a:off x="548640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548640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a:off x="585216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6215189"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a:off x="475488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402336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438912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2" name="Straight Connector 71"/>
              <p:cNvCxnSpPr>
                <a:stCxn id="64" idx="1"/>
                <a:endCxn id="64" idx="3"/>
              </p:cNvCxnSpPr>
              <p:nvPr/>
            </p:nvCxnSpPr>
            <p:spPr>
              <a:xfrm>
                <a:off x="3657600" y="365760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p:nvCxnSpPr>
            <p:spPr>
              <a:xfrm>
                <a:off x="3657600" y="438912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4" name="Straight Connector 73"/>
              <p:cNvCxnSpPr/>
              <p:nvPr/>
            </p:nvCxnSpPr>
            <p:spPr>
              <a:xfrm>
                <a:off x="3657600" y="402336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5" name="Straight Connector 74"/>
              <p:cNvCxnSpPr/>
              <p:nvPr/>
            </p:nvCxnSpPr>
            <p:spPr>
              <a:xfrm>
                <a:off x="3657600" y="365760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6" name="Straight Connector 75"/>
              <p:cNvCxnSpPr/>
              <p:nvPr/>
            </p:nvCxnSpPr>
            <p:spPr>
              <a:xfrm>
                <a:off x="3657600" y="292608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7" name="Straight Connector 76"/>
              <p:cNvCxnSpPr/>
              <p:nvPr/>
            </p:nvCxnSpPr>
            <p:spPr>
              <a:xfrm>
                <a:off x="3657600" y="256032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8" name="Straight Connector 77"/>
              <p:cNvCxnSpPr/>
              <p:nvPr/>
            </p:nvCxnSpPr>
            <p:spPr>
              <a:xfrm>
                <a:off x="3657600" y="219456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9" name="Straight Connector 78"/>
              <p:cNvCxnSpPr/>
              <p:nvPr/>
            </p:nvCxnSpPr>
            <p:spPr>
              <a:xfrm>
                <a:off x="6588492"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0" name="Straight Connector 79"/>
              <p:cNvCxnSpPr/>
              <p:nvPr/>
            </p:nvCxnSpPr>
            <p:spPr>
              <a:xfrm>
                <a:off x="6951521"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p:nvCxnSpPr>
            <p:spPr>
              <a:xfrm>
                <a:off x="5103956"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2" name="Straight Connector 81"/>
              <p:cNvCxnSpPr/>
              <p:nvPr/>
            </p:nvCxnSpPr>
            <p:spPr>
              <a:xfrm>
                <a:off x="3637559" y="5140089"/>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a:off x="3637559" y="4774329"/>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4" name="Straight Connector 83"/>
              <p:cNvCxnSpPr/>
              <p:nvPr/>
            </p:nvCxnSpPr>
            <p:spPr>
              <a:xfrm>
                <a:off x="3657600" y="329184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grpSp>
        <p:grpSp>
          <p:nvGrpSpPr>
            <p:cNvPr id="38" name="Group 37"/>
            <p:cNvGrpSpPr/>
            <p:nvPr/>
          </p:nvGrpSpPr>
          <p:grpSpPr>
            <a:xfrm>
              <a:off x="1372723" y="1152144"/>
              <a:ext cx="4671432" cy="4671760"/>
              <a:chOff x="914400" y="914400"/>
              <a:chExt cx="2919657" cy="2919850"/>
            </a:xfrm>
          </p:grpSpPr>
          <p:sp>
            <p:nvSpPr>
              <p:cNvPr id="40" name="Rectangle 39"/>
              <p:cNvSpPr/>
              <p:nvPr/>
            </p:nvSpPr>
            <p:spPr>
              <a:xfrm>
                <a:off x="914400" y="914400"/>
                <a:ext cx="2919657" cy="2919850"/>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cxnSp>
            <p:nvCxnSpPr>
              <p:cNvPr id="41" name="Straight Connector 40"/>
              <p:cNvCxnSpPr>
                <a:stCxn id="40" idx="0"/>
                <a:endCxn id="40" idx="2"/>
              </p:cNvCxnSpPr>
              <p:nvPr/>
            </p:nvCxnSpPr>
            <p:spPr>
              <a:xfrm>
                <a:off x="2374229"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a:off x="274320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a:off x="310896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a:off x="3471989"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201168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a:off x="128016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a:off x="164592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 name="Straight Connector 55"/>
              <p:cNvCxnSpPr>
                <a:stCxn id="40" idx="1"/>
                <a:endCxn id="40" idx="3"/>
              </p:cNvCxnSpPr>
              <p:nvPr/>
            </p:nvCxnSpPr>
            <p:spPr>
              <a:xfrm>
                <a:off x="914400" y="2374325"/>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a:off x="914400" y="347472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914400" y="310896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p:nvCxnSpPr>
            <p:spPr>
              <a:xfrm>
                <a:off x="914400" y="274320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p:nvCxnSpPr>
            <p:spPr>
              <a:xfrm>
                <a:off x="914400" y="201168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914400" y="164592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a:off x="914400" y="128016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18432" name="Group 18431">
            <a:extLst>
              <a:ext uri="{FF2B5EF4-FFF2-40B4-BE49-F238E27FC236}">
                <a16:creationId xmlns:a16="http://schemas.microsoft.com/office/drawing/2014/main" id="{33BAF6AC-235F-CA49-BA4A-A2D39CA4619E}"/>
              </a:ext>
            </a:extLst>
          </p:cNvPr>
          <p:cNvGrpSpPr/>
          <p:nvPr/>
        </p:nvGrpSpPr>
        <p:grpSpPr>
          <a:xfrm>
            <a:off x="5658152" y="2815216"/>
            <a:ext cx="1878978" cy="865034"/>
            <a:chOff x="4687400" y="1874389"/>
            <a:chExt cx="1878978" cy="865034"/>
          </a:xfrm>
        </p:grpSpPr>
        <p:sp>
          <p:nvSpPr>
            <p:cNvPr id="45" name="Rectangle 11"/>
            <p:cNvSpPr>
              <a:spLocks noChangeArrowheads="1"/>
            </p:cNvSpPr>
            <p:nvPr/>
          </p:nvSpPr>
          <p:spPr bwMode="auto">
            <a:xfrm>
              <a:off x="5086940" y="1874389"/>
              <a:ext cx="1479438" cy="865034"/>
            </a:xfrm>
            <a:prstGeom prst="rect">
              <a:avLst/>
            </a:prstGeom>
            <a:solidFill>
              <a:schemeClr val="accent5">
                <a:lumMod val="60000"/>
                <a:lumOff val="4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Parallelization</a:t>
              </a:r>
            </a:p>
            <a:p>
              <a:r>
                <a:rPr lang="en-US" sz="1350" dirty="0"/>
                <a:t>and scaling</a:t>
              </a:r>
            </a:p>
            <a:p>
              <a:r>
                <a:rPr lang="en-US" sz="1350" dirty="0"/>
                <a:t>optimization</a:t>
              </a:r>
            </a:p>
            <a:p>
              <a:endParaRPr lang="en-US" sz="1350" dirty="0"/>
            </a:p>
          </p:txBody>
        </p:sp>
        <p:cxnSp>
          <p:nvCxnSpPr>
            <p:cNvPr id="7" name="Straight Arrow Connector 6">
              <a:extLst>
                <a:ext uri="{FF2B5EF4-FFF2-40B4-BE49-F238E27FC236}">
                  <a16:creationId xmlns:a16="http://schemas.microsoft.com/office/drawing/2014/main" id="{CA3C2FED-4441-0A47-BA46-6EEDF90149B1}"/>
                </a:ext>
              </a:extLst>
            </p:cNvPr>
            <p:cNvCxnSpPr>
              <a:stCxn id="18436" idx="3"/>
              <a:endCxn id="45" idx="1"/>
            </p:cNvCxnSpPr>
            <p:nvPr/>
          </p:nvCxnSpPr>
          <p:spPr>
            <a:xfrm flipV="1">
              <a:off x="4687400" y="2306906"/>
              <a:ext cx="399540" cy="407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grpSp>
        <p:nvGrpSpPr>
          <p:cNvPr id="18433" name="Group 18432">
            <a:extLst>
              <a:ext uri="{FF2B5EF4-FFF2-40B4-BE49-F238E27FC236}">
                <a16:creationId xmlns:a16="http://schemas.microsoft.com/office/drawing/2014/main" id="{4B3861FC-15EF-0741-88B3-FDADB9E03747}"/>
              </a:ext>
            </a:extLst>
          </p:cNvPr>
          <p:cNvGrpSpPr/>
          <p:nvPr/>
        </p:nvGrpSpPr>
        <p:grpSpPr>
          <a:xfrm>
            <a:off x="5648780" y="5191612"/>
            <a:ext cx="1888350" cy="808870"/>
            <a:chOff x="4678028" y="4250785"/>
            <a:chExt cx="1888350" cy="808870"/>
          </a:xfrm>
        </p:grpSpPr>
        <p:sp>
          <p:nvSpPr>
            <p:cNvPr id="18437" name="Rectangle 6"/>
            <p:cNvSpPr>
              <a:spLocks noChangeArrowheads="1"/>
            </p:cNvSpPr>
            <p:nvPr/>
          </p:nvSpPr>
          <p:spPr bwMode="auto">
            <a:xfrm>
              <a:off x="5086940" y="4250785"/>
              <a:ext cx="1479438" cy="808870"/>
            </a:xfrm>
            <a:prstGeom prst="rect">
              <a:avLst/>
            </a:prstGeom>
            <a:solidFill>
              <a:schemeClr val="accent5">
                <a:lumMod val="60000"/>
                <a:lumOff val="4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Memory</a:t>
              </a:r>
            </a:p>
            <a:p>
              <a:r>
                <a:rPr lang="en-US" sz="1350" dirty="0"/>
                <a:t>access and </a:t>
              </a:r>
            </a:p>
            <a:p>
              <a:r>
                <a:rPr lang="en-US" sz="1350" dirty="0"/>
                <a:t>compute</a:t>
              </a:r>
            </a:p>
            <a:p>
              <a:r>
                <a:rPr lang="en-US" sz="1350" dirty="0"/>
                <a:t>optimization</a:t>
              </a:r>
            </a:p>
            <a:p>
              <a:endParaRPr lang="en-US" sz="1350" dirty="0"/>
            </a:p>
          </p:txBody>
        </p:sp>
        <p:cxnSp>
          <p:nvCxnSpPr>
            <p:cNvPr id="10" name="Straight Arrow Connector 9">
              <a:extLst>
                <a:ext uri="{FF2B5EF4-FFF2-40B4-BE49-F238E27FC236}">
                  <a16:creationId xmlns:a16="http://schemas.microsoft.com/office/drawing/2014/main" id="{3D61A312-128E-454A-BBFE-0814F16984F6}"/>
                </a:ext>
              </a:extLst>
            </p:cNvPr>
            <p:cNvCxnSpPr>
              <a:stCxn id="39" idx="3"/>
              <a:endCxn id="18437" idx="1"/>
            </p:cNvCxnSpPr>
            <p:nvPr/>
          </p:nvCxnSpPr>
          <p:spPr>
            <a:xfrm>
              <a:off x="4678028" y="4655220"/>
              <a:ext cx="408912"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cxnSp>
        <p:nvCxnSpPr>
          <p:cNvPr id="28" name="Straight Arrow Connector 27">
            <a:extLst>
              <a:ext uri="{FF2B5EF4-FFF2-40B4-BE49-F238E27FC236}">
                <a16:creationId xmlns:a16="http://schemas.microsoft.com/office/drawing/2014/main" id="{725590E0-7BC0-704F-B0F3-4F58F1C8C610}"/>
              </a:ext>
            </a:extLst>
          </p:cNvPr>
          <p:cNvCxnSpPr>
            <a:stCxn id="18440" idx="0"/>
            <a:endCxn id="50" idx="2"/>
          </p:cNvCxnSpPr>
          <p:nvPr/>
        </p:nvCxnSpPr>
        <p:spPr>
          <a:xfrm flipV="1">
            <a:off x="3170408" y="3676750"/>
            <a:ext cx="8008" cy="32655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2BDA4B49-F1D3-4D44-B681-00A0C7EE8C61}"/>
              </a:ext>
            </a:extLst>
          </p:cNvPr>
          <p:cNvCxnSpPr>
            <a:stCxn id="18441" idx="3"/>
            <a:endCxn id="39" idx="1"/>
          </p:cNvCxnSpPr>
          <p:nvPr/>
        </p:nvCxnSpPr>
        <p:spPr>
          <a:xfrm>
            <a:off x="3827804" y="5590074"/>
            <a:ext cx="431534" cy="597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5" name="Rectangle 3">
            <a:extLst>
              <a:ext uri="{FF2B5EF4-FFF2-40B4-BE49-F238E27FC236}">
                <a16:creationId xmlns:a16="http://schemas.microsoft.com/office/drawing/2014/main" id="{6B9CC41B-5715-904F-B8BD-6D612744D841}"/>
              </a:ext>
            </a:extLst>
          </p:cNvPr>
          <p:cNvSpPr txBox="1">
            <a:spLocks noChangeArrowheads="1"/>
          </p:cNvSpPr>
          <p:nvPr/>
        </p:nvSpPr>
        <p:spPr>
          <a:xfrm>
            <a:off x="2191883" y="1304767"/>
            <a:ext cx="7286364" cy="126297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Wingdings" panose="05000000000000000000" pitchFamily="2" charset="2"/>
              <a:buChar char="§"/>
              <a:defRPr sz="28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400" dirty="0"/>
              <a:t>Virtual view of functionalities</a:t>
            </a:r>
          </a:p>
          <a:p>
            <a:r>
              <a:rPr lang="en-US" sz="2400" dirty="0"/>
              <a:t>Decomposition into units and definition of interfaces</a:t>
            </a:r>
            <a:endParaRPr lang="en-US" sz="2000" dirty="0"/>
          </a:p>
          <a:p>
            <a:pPr lvl="1"/>
            <a:endParaRPr lang="en-US" dirty="0"/>
          </a:p>
        </p:txBody>
      </p:sp>
      <p:sp>
        <p:nvSpPr>
          <p:cNvPr id="86" name="Title 1">
            <a:extLst>
              <a:ext uri="{FF2B5EF4-FFF2-40B4-BE49-F238E27FC236}">
                <a16:creationId xmlns:a16="http://schemas.microsoft.com/office/drawing/2014/main" id="{412877D0-69D4-A74F-9A17-B09CB79DECF7}"/>
              </a:ext>
            </a:extLst>
          </p:cNvPr>
          <p:cNvSpPr>
            <a:spLocks noGrp="1"/>
          </p:cNvSpPr>
          <p:nvPr>
            <p:ph type="title"/>
          </p:nvPr>
        </p:nvSpPr>
        <p:spPr>
          <a:xfrm>
            <a:off x="320509" y="174106"/>
            <a:ext cx="11579048" cy="622548"/>
          </a:xfrm>
        </p:spPr>
        <p:txBody>
          <a:bodyPr>
            <a:noAutofit/>
          </a:bodyPr>
          <a:lstStyle/>
          <a:p>
            <a:r>
              <a:rPr lang="en-US" dirty="0"/>
              <a:t>Example: Multiphysics PDEs for Distributed Memory Parallelism</a:t>
            </a:r>
          </a:p>
        </p:txBody>
      </p:sp>
      <p:sp>
        <p:nvSpPr>
          <p:cNvPr id="2" name="TextBox 1">
            <a:extLst>
              <a:ext uri="{FF2B5EF4-FFF2-40B4-BE49-F238E27FC236}">
                <a16:creationId xmlns:a16="http://schemas.microsoft.com/office/drawing/2014/main" id="{4F99ABAB-132E-894D-B0EF-BF48DCC63C3F}"/>
              </a:ext>
            </a:extLst>
          </p:cNvPr>
          <p:cNvSpPr txBox="1"/>
          <p:nvPr/>
        </p:nvSpPr>
        <p:spPr>
          <a:xfrm>
            <a:off x="6016690" y="3786976"/>
            <a:ext cx="1945661" cy="1181862"/>
          </a:xfrm>
          <a:prstGeom prst="rect">
            <a:avLst/>
          </a:prstGeom>
          <a:noFill/>
        </p:spPr>
        <p:txBody>
          <a:bodyPr wrap="none" lIns="118872" tIns="91440" rIns="118872" bIns="91440" rtlCol="0" anchor="ctr" anchorCtr="0">
            <a:spAutoFit/>
          </a:bodyPr>
          <a:lstStyle/>
          <a:p>
            <a:pPr algn="l">
              <a:lnSpc>
                <a:spcPct val="90000"/>
              </a:lnSpc>
            </a:pPr>
            <a:r>
              <a:rPr lang="en-US" dirty="0"/>
              <a:t>Implemented by </a:t>
            </a:r>
          </a:p>
          <a:p>
            <a:pPr algn="l">
              <a:lnSpc>
                <a:spcPct val="90000"/>
              </a:lnSpc>
            </a:pPr>
            <a:r>
              <a:rPr lang="en-US" dirty="0"/>
              <a:t>domain experts </a:t>
            </a:r>
          </a:p>
          <a:p>
            <a:pPr algn="l">
              <a:lnSpc>
                <a:spcPct val="90000"/>
              </a:lnSpc>
            </a:pPr>
            <a:r>
              <a:rPr lang="en-US" dirty="0"/>
              <a:t>and applied </a:t>
            </a:r>
          </a:p>
          <a:p>
            <a:pPr algn="l">
              <a:lnSpc>
                <a:spcPct val="90000"/>
              </a:lnSpc>
            </a:pPr>
            <a:r>
              <a:rPr lang="en-US" dirty="0"/>
              <a:t>mathematicians</a:t>
            </a:r>
          </a:p>
        </p:txBody>
      </p:sp>
      <p:sp>
        <p:nvSpPr>
          <p:cNvPr id="3" name="Left Arrow 2">
            <a:extLst>
              <a:ext uri="{FF2B5EF4-FFF2-40B4-BE49-F238E27FC236}">
                <a16:creationId xmlns:a16="http://schemas.microsoft.com/office/drawing/2014/main" id="{99C3632D-DEB6-CD4A-90C6-72DC51CD71D9}"/>
              </a:ext>
            </a:extLst>
          </p:cNvPr>
          <p:cNvSpPr/>
          <p:nvPr/>
        </p:nvSpPr>
        <p:spPr>
          <a:xfrm rot="-1800000">
            <a:off x="5658152" y="4860776"/>
            <a:ext cx="436260" cy="193628"/>
          </a:xfrm>
          <a:prstGeom prst="leftArrow">
            <a:avLst/>
          </a:prstGeom>
          <a:solidFill>
            <a:schemeClr val="tx2">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4" name="TextBox 3">
            <a:extLst>
              <a:ext uri="{FF2B5EF4-FFF2-40B4-BE49-F238E27FC236}">
                <a16:creationId xmlns:a16="http://schemas.microsoft.com/office/drawing/2014/main" id="{8C9C4127-71FD-7945-9AC1-5B1CA0927B18}"/>
              </a:ext>
            </a:extLst>
          </p:cNvPr>
          <p:cNvSpPr txBox="1"/>
          <p:nvPr/>
        </p:nvSpPr>
        <p:spPr>
          <a:xfrm>
            <a:off x="8340073" y="3902880"/>
            <a:ext cx="1881541" cy="1181862"/>
          </a:xfrm>
          <a:prstGeom prst="rect">
            <a:avLst/>
          </a:prstGeom>
          <a:noFill/>
        </p:spPr>
        <p:txBody>
          <a:bodyPr wrap="none" lIns="118872" tIns="91440" rIns="118872" bIns="91440" rtlCol="0" anchor="ctr" anchorCtr="0">
            <a:spAutoFit/>
          </a:bodyPr>
          <a:lstStyle/>
          <a:p>
            <a:pPr algn="l">
              <a:lnSpc>
                <a:spcPct val="90000"/>
              </a:lnSpc>
            </a:pPr>
            <a:r>
              <a:rPr lang="en-US" dirty="0"/>
              <a:t>Implemented by</a:t>
            </a:r>
          </a:p>
          <a:p>
            <a:pPr algn="l">
              <a:lnSpc>
                <a:spcPct val="90000"/>
              </a:lnSpc>
            </a:pPr>
            <a:r>
              <a:rPr lang="en-US" dirty="0"/>
              <a:t>software and </a:t>
            </a:r>
          </a:p>
          <a:p>
            <a:pPr algn="l">
              <a:lnSpc>
                <a:spcPct val="90000"/>
              </a:lnSpc>
            </a:pPr>
            <a:r>
              <a:rPr lang="en-US" dirty="0"/>
              <a:t>performance</a:t>
            </a:r>
          </a:p>
          <a:p>
            <a:pPr algn="l">
              <a:lnSpc>
                <a:spcPct val="90000"/>
              </a:lnSpc>
            </a:pPr>
            <a:r>
              <a:rPr lang="en-US" dirty="0"/>
              <a:t>engineers</a:t>
            </a:r>
          </a:p>
        </p:txBody>
      </p:sp>
      <p:sp>
        <p:nvSpPr>
          <p:cNvPr id="5" name="Down Arrow 4">
            <a:extLst>
              <a:ext uri="{FF2B5EF4-FFF2-40B4-BE49-F238E27FC236}">
                <a16:creationId xmlns:a16="http://schemas.microsoft.com/office/drawing/2014/main" id="{28A62EF0-D9D7-7741-88AF-0EA6352EC5B8}"/>
              </a:ext>
            </a:extLst>
          </p:cNvPr>
          <p:cNvSpPr/>
          <p:nvPr/>
        </p:nvSpPr>
        <p:spPr>
          <a:xfrm rot="-3600000">
            <a:off x="7920360" y="3154709"/>
            <a:ext cx="166884" cy="901210"/>
          </a:xfrm>
          <a:prstGeom prst="downArrow">
            <a:avLst/>
          </a:prstGeom>
          <a:solidFill>
            <a:schemeClr val="tx1"/>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87" name="Down Arrow 86">
            <a:extLst>
              <a:ext uri="{FF2B5EF4-FFF2-40B4-BE49-F238E27FC236}">
                <a16:creationId xmlns:a16="http://schemas.microsoft.com/office/drawing/2014/main" id="{74877546-FCBD-C14E-A5E8-C20AE75CA18E}"/>
              </a:ext>
            </a:extLst>
          </p:cNvPr>
          <p:cNvSpPr/>
          <p:nvPr/>
        </p:nvSpPr>
        <p:spPr>
          <a:xfrm rot="14400000">
            <a:off x="7987502" y="4884793"/>
            <a:ext cx="166884" cy="901210"/>
          </a:xfrm>
          <a:prstGeom prst="downArrow">
            <a:avLst/>
          </a:prstGeom>
          <a:solidFill>
            <a:schemeClr val="tx1"/>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Tree>
    <p:extLst>
      <p:ext uri="{BB962C8B-B14F-4D97-AF65-F5344CB8AC3E}">
        <p14:creationId xmlns:p14="http://schemas.microsoft.com/office/powerpoint/2010/main" val="1779581990"/>
      </p:ext>
    </p:extLst>
  </p:cSld>
  <p:clrMapOvr>
    <a:masterClrMapping/>
  </p:clrMapOvr>
  <mc:AlternateContent xmlns:mc="http://schemas.openxmlformats.org/markup-compatibility/2006" xmlns:p14="http://schemas.microsoft.com/office/powerpoint/2010/main">
    <mc:Choice Requires="p14">
      <p:transition spd="slow" p14:dur="2000" advTm="318940"/>
    </mc:Choice>
    <mc:Fallback xmlns="">
      <p:transition spd="slow" advTm="31894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a:extLst>
              <a:ext uri="{FF2B5EF4-FFF2-40B4-BE49-F238E27FC236}">
                <a16:creationId xmlns:a16="http://schemas.microsoft.com/office/drawing/2014/main" id="{969AAFBA-E7D9-0542-BEAD-C2722F011739}"/>
              </a:ext>
            </a:extLst>
          </p:cNvPr>
          <p:cNvSpPr txBox="1">
            <a:spLocks/>
          </p:cNvSpPr>
          <p:nvPr/>
        </p:nvSpPr>
        <p:spPr>
          <a:xfrm>
            <a:off x="608719" y="1128060"/>
            <a:ext cx="8650062" cy="550134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Wingdings" panose="05000000000000000000" pitchFamily="2" charset="2"/>
              <a:buNone/>
              <a:defRPr sz="2800" kern="1200">
                <a:solidFill>
                  <a:schemeClr val="tx1">
                    <a:tint val="75000"/>
                  </a:schemeClr>
                </a:solidFill>
                <a:latin typeface="Arial" panose="020B0604020202020204" pitchFamily="34" charset="0"/>
                <a:ea typeface="+mn-ea"/>
                <a:cs typeface="Arial" panose="020B0604020202020204" pitchFamily="34" charset="0"/>
              </a:defRPr>
            </a:lvl1pPr>
            <a:lvl2pPr marL="342900" indent="0" algn="ctr" defTabSz="914400" rtl="0" eaLnBrk="1" latinLnBrk="0" hangingPunct="1">
              <a:spcBef>
                <a:spcPct val="20000"/>
              </a:spcBef>
              <a:buFont typeface="Wingdings" panose="05000000000000000000" pitchFamily="2" charset="2"/>
              <a:buNone/>
              <a:defRPr sz="2400" kern="1200">
                <a:solidFill>
                  <a:schemeClr val="tx1">
                    <a:tint val="75000"/>
                  </a:schemeClr>
                </a:solidFill>
                <a:latin typeface="Arial" panose="020B0604020202020204" pitchFamily="34" charset="0"/>
                <a:ea typeface="+mn-ea"/>
                <a:cs typeface="Arial" panose="020B0604020202020204" pitchFamily="34" charset="0"/>
              </a:defRPr>
            </a:lvl2pPr>
            <a:lvl3pPr marL="685800" indent="0" algn="ctr" defTabSz="914400" rtl="0" eaLnBrk="1" latinLnBrk="0" hangingPunct="1">
              <a:spcBef>
                <a:spcPct val="20000"/>
              </a:spcBef>
              <a:buFont typeface="Wingdings" panose="05000000000000000000" pitchFamily="2" charset="2"/>
              <a:buNone/>
              <a:defRPr sz="2000" kern="1200">
                <a:solidFill>
                  <a:schemeClr val="tx1">
                    <a:tint val="75000"/>
                  </a:schemeClr>
                </a:solidFill>
                <a:latin typeface="Arial" panose="020B0604020202020204" pitchFamily="34" charset="0"/>
                <a:ea typeface="+mn-ea"/>
                <a:cs typeface="Arial" panose="020B0604020202020204" pitchFamily="34" charset="0"/>
              </a:defRPr>
            </a:lvl3pPr>
            <a:lvl4pPr marL="1028700" indent="0" algn="ctr" defTabSz="914400" rtl="0" eaLnBrk="1" latinLnBrk="0" hangingPunct="1">
              <a:spcBef>
                <a:spcPct val="20000"/>
              </a:spcBef>
              <a:buFont typeface="Wingdings" panose="05000000000000000000" pitchFamily="2" charset="2"/>
              <a:buNone/>
              <a:defRPr sz="1800" kern="1200">
                <a:solidFill>
                  <a:schemeClr val="tx1">
                    <a:tint val="75000"/>
                  </a:schemeClr>
                </a:solidFill>
                <a:latin typeface="Arial" panose="020B0604020202020204" pitchFamily="34" charset="0"/>
                <a:ea typeface="+mn-ea"/>
                <a:cs typeface="Arial" panose="020B0604020202020204" pitchFamily="34" charset="0"/>
              </a:defRPr>
            </a:lvl4pPr>
            <a:lvl5pPr marL="1371600" indent="0" algn="ctr" defTabSz="914400" rtl="0" eaLnBrk="1" latinLnBrk="0" hangingPunct="1">
              <a:spcBef>
                <a:spcPct val="20000"/>
              </a:spcBef>
              <a:buFont typeface="Wingdings" panose="05000000000000000000" pitchFamily="2" charset="2"/>
              <a:buNone/>
              <a:defRPr sz="1800" kern="1200">
                <a:solidFill>
                  <a:schemeClr val="tx1">
                    <a:tint val="75000"/>
                  </a:schemeClr>
                </a:solidFill>
                <a:latin typeface="Arial" panose="020B0604020202020204" pitchFamily="34" charset="0"/>
                <a:ea typeface="+mn-ea"/>
                <a:cs typeface="Arial" panose="020B0604020202020204" pitchFamily="34" charset="0"/>
              </a:defRPr>
            </a:lvl5pPr>
            <a:lvl6pPr marL="17145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057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24003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solidFill>
                <a:schemeClr val="tx1"/>
              </a:solidFill>
            </a:endParaRPr>
          </a:p>
          <a:p>
            <a:pPr marL="457200" indent="-457200" algn="l">
              <a:buFont typeface="Wingdings" pitchFamily="2" charset="2"/>
              <a:buChar char="q"/>
            </a:pPr>
            <a:endParaRPr lang="en-US" dirty="0">
              <a:solidFill>
                <a:schemeClr val="tx1"/>
              </a:solidFill>
            </a:endParaRPr>
          </a:p>
          <a:p>
            <a:pPr algn="l"/>
            <a:endParaRPr lang="en-US" dirty="0">
              <a:solidFill>
                <a:schemeClr val="tx1"/>
              </a:solidFill>
            </a:endParaRPr>
          </a:p>
        </p:txBody>
      </p:sp>
      <p:grpSp>
        <p:nvGrpSpPr>
          <p:cNvPr id="2" name="Group 1">
            <a:extLst>
              <a:ext uri="{FF2B5EF4-FFF2-40B4-BE49-F238E27FC236}">
                <a16:creationId xmlns:a16="http://schemas.microsoft.com/office/drawing/2014/main" id="{F7D43C75-6652-9D43-A7CD-0183D0CEBCD5}"/>
              </a:ext>
            </a:extLst>
          </p:cNvPr>
          <p:cNvGrpSpPr/>
          <p:nvPr/>
        </p:nvGrpSpPr>
        <p:grpSpPr>
          <a:xfrm>
            <a:off x="450592" y="1267396"/>
            <a:ext cx="6067194" cy="2923603"/>
            <a:chOff x="2176244" y="1817067"/>
            <a:chExt cx="4826771" cy="3142742"/>
          </a:xfrm>
        </p:grpSpPr>
        <p:sp>
          <p:nvSpPr>
            <p:cNvPr id="7" name="Oval 6"/>
            <p:cNvSpPr/>
            <p:nvPr/>
          </p:nvSpPr>
          <p:spPr>
            <a:xfrm>
              <a:off x="3546363" y="1817067"/>
              <a:ext cx="1996168" cy="1001146"/>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Scientific Understanding</a:t>
              </a:r>
            </a:p>
          </p:txBody>
        </p:sp>
        <p:sp>
          <p:nvSpPr>
            <p:cNvPr id="14" name="Oval 13"/>
            <p:cNvSpPr/>
            <p:nvPr/>
          </p:nvSpPr>
          <p:spPr>
            <a:xfrm>
              <a:off x="5349748" y="2965465"/>
              <a:ext cx="1653267" cy="1001145"/>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Higher Fidelity</a:t>
              </a:r>
            </a:p>
            <a:p>
              <a:pPr algn="ctr"/>
              <a:r>
                <a:rPr lang="en-US" sz="1575" dirty="0">
                  <a:solidFill>
                    <a:schemeClr val="tx1"/>
                  </a:solidFill>
                </a:rPr>
                <a:t>Model</a:t>
              </a:r>
            </a:p>
          </p:txBody>
        </p:sp>
        <p:sp>
          <p:nvSpPr>
            <p:cNvPr id="15" name="Oval 14"/>
            <p:cNvSpPr/>
            <p:nvPr/>
          </p:nvSpPr>
          <p:spPr>
            <a:xfrm>
              <a:off x="3576979" y="3958663"/>
              <a:ext cx="1996168" cy="1001146"/>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Diverse</a:t>
              </a:r>
            </a:p>
            <a:p>
              <a:pPr algn="ctr"/>
              <a:r>
                <a:rPr lang="en-US" sz="1575" dirty="0">
                  <a:solidFill>
                    <a:schemeClr val="tx1"/>
                  </a:solidFill>
                </a:rPr>
                <a:t>Solvers</a:t>
              </a:r>
            </a:p>
          </p:txBody>
        </p:sp>
        <p:sp>
          <p:nvSpPr>
            <p:cNvPr id="16" name="Oval 15"/>
            <p:cNvSpPr/>
            <p:nvPr/>
          </p:nvSpPr>
          <p:spPr>
            <a:xfrm>
              <a:off x="2176244" y="2965464"/>
              <a:ext cx="1653268" cy="1001146"/>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Hardware </a:t>
              </a:r>
            </a:p>
            <a:p>
              <a:pPr algn="ctr"/>
              <a:r>
                <a:rPr lang="en-US" sz="1575" dirty="0">
                  <a:solidFill>
                    <a:schemeClr val="tx1"/>
                  </a:solidFill>
                </a:rPr>
                <a:t>Resources</a:t>
              </a:r>
            </a:p>
          </p:txBody>
        </p:sp>
        <p:cxnSp>
          <p:nvCxnSpPr>
            <p:cNvPr id="18" name="Curved Connector 17"/>
            <p:cNvCxnSpPr>
              <a:cxnSpLocks/>
              <a:stCxn id="7" idx="6"/>
              <a:endCxn id="14" idx="0"/>
            </p:cNvCxnSpPr>
            <p:nvPr/>
          </p:nvCxnSpPr>
          <p:spPr>
            <a:xfrm>
              <a:off x="5542531" y="2317640"/>
              <a:ext cx="633851" cy="64782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urved Connector 19"/>
            <p:cNvCxnSpPr>
              <a:cxnSpLocks/>
              <a:stCxn id="14" idx="4"/>
              <a:endCxn id="15" idx="6"/>
            </p:cNvCxnSpPr>
            <p:nvPr/>
          </p:nvCxnSpPr>
          <p:spPr>
            <a:xfrm rot="5400000">
              <a:off x="5628452" y="3911307"/>
              <a:ext cx="492626" cy="60323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urved Connector 21"/>
            <p:cNvCxnSpPr>
              <a:stCxn id="15" idx="2"/>
              <a:endCxn id="16" idx="4"/>
            </p:cNvCxnSpPr>
            <p:nvPr/>
          </p:nvCxnSpPr>
          <p:spPr>
            <a:xfrm rot="10800000">
              <a:off x="3002879" y="3966610"/>
              <a:ext cx="574101" cy="492627"/>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urved Connector 23"/>
            <p:cNvCxnSpPr>
              <a:stCxn id="16" idx="0"/>
              <a:endCxn id="7" idx="2"/>
            </p:cNvCxnSpPr>
            <p:nvPr/>
          </p:nvCxnSpPr>
          <p:spPr>
            <a:xfrm rot="5400000" flipH="1" flipV="1">
              <a:off x="2950708" y="2369811"/>
              <a:ext cx="647823" cy="54348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cxnSpLocks/>
              <a:stCxn id="14" idx="2"/>
              <a:endCxn id="16" idx="6"/>
            </p:cNvCxnSpPr>
            <p:nvPr/>
          </p:nvCxnSpPr>
          <p:spPr>
            <a:xfrm flipH="1" flipV="1">
              <a:off x="3829512" y="3466037"/>
              <a:ext cx="1520236"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7" name="Title 1">
            <a:extLst>
              <a:ext uri="{FF2B5EF4-FFF2-40B4-BE49-F238E27FC236}">
                <a16:creationId xmlns:a16="http://schemas.microsoft.com/office/drawing/2014/main" id="{D8506537-DDB1-8448-B43A-3B158F846995}"/>
              </a:ext>
            </a:extLst>
          </p:cNvPr>
          <p:cNvSpPr txBox="1">
            <a:spLocks/>
          </p:cNvSpPr>
          <p:nvPr/>
        </p:nvSpPr>
        <p:spPr bwMode="auto">
          <a:xfrm>
            <a:off x="365760" y="411480"/>
            <a:ext cx="11372473" cy="91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a:lstStyle>
          <a:p>
            <a:r>
              <a:rPr lang="en-US" dirty="0"/>
              <a:t>HPC Computational Science Use-case</a:t>
            </a:r>
          </a:p>
        </p:txBody>
      </p:sp>
      <p:grpSp>
        <p:nvGrpSpPr>
          <p:cNvPr id="3" name="Group 2">
            <a:extLst>
              <a:ext uri="{FF2B5EF4-FFF2-40B4-BE49-F238E27FC236}">
                <a16:creationId xmlns:a16="http://schemas.microsoft.com/office/drawing/2014/main" id="{673FEECD-EE88-E040-895C-0240D635E635}"/>
              </a:ext>
            </a:extLst>
          </p:cNvPr>
          <p:cNvGrpSpPr/>
          <p:nvPr/>
        </p:nvGrpSpPr>
        <p:grpSpPr>
          <a:xfrm>
            <a:off x="6979801" y="729343"/>
            <a:ext cx="4265142" cy="3524330"/>
            <a:chOff x="6979801" y="729343"/>
            <a:chExt cx="4265142" cy="3524330"/>
          </a:xfrm>
        </p:grpSpPr>
        <p:cxnSp>
          <p:nvCxnSpPr>
            <p:cNvPr id="9" name="Straight Arrow Connector 8">
              <a:extLst>
                <a:ext uri="{FF2B5EF4-FFF2-40B4-BE49-F238E27FC236}">
                  <a16:creationId xmlns:a16="http://schemas.microsoft.com/office/drawing/2014/main" id="{74C943FE-45EB-EF4A-A9C9-DBCCA64BE107}"/>
                </a:ext>
              </a:extLst>
            </p:cNvPr>
            <p:cNvCxnSpPr/>
            <p:nvPr/>
          </p:nvCxnSpPr>
          <p:spPr>
            <a:xfrm>
              <a:off x="7402286" y="3725330"/>
              <a:ext cx="3842657"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1" name="Straight Arrow Connector 10">
              <a:extLst>
                <a:ext uri="{FF2B5EF4-FFF2-40B4-BE49-F238E27FC236}">
                  <a16:creationId xmlns:a16="http://schemas.microsoft.com/office/drawing/2014/main" id="{9EE4B5B6-D325-DA4A-9BFD-BCFD54BA1E1E}"/>
                </a:ext>
              </a:extLst>
            </p:cNvPr>
            <p:cNvCxnSpPr/>
            <p:nvPr/>
          </p:nvCxnSpPr>
          <p:spPr>
            <a:xfrm flipV="1">
              <a:off x="7424057" y="729343"/>
              <a:ext cx="0" cy="299598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3" name="TextBox 12">
              <a:extLst>
                <a:ext uri="{FF2B5EF4-FFF2-40B4-BE49-F238E27FC236}">
                  <a16:creationId xmlns:a16="http://schemas.microsoft.com/office/drawing/2014/main" id="{4D803AAA-CB4F-1144-8B15-F5B2C8FB7A51}"/>
                </a:ext>
              </a:extLst>
            </p:cNvPr>
            <p:cNvSpPr txBox="1"/>
            <p:nvPr/>
          </p:nvSpPr>
          <p:spPr>
            <a:xfrm>
              <a:off x="8290189" y="3819708"/>
              <a:ext cx="2253437" cy="433965"/>
            </a:xfrm>
            <a:prstGeom prst="rect">
              <a:avLst/>
            </a:prstGeom>
            <a:noFill/>
          </p:spPr>
          <p:txBody>
            <a:bodyPr wrap="none" lIns="118872" tIns="91440" rIns="118872" bIns="91440" rtlCol="0" anchor="ctr" anchorCtr="0">
              <a:spAutoFit/>
            </a:bodyPr>
            <a:lstStyle/>
            <a:p>
              <a:pPr algn="l">
                <a:lnSpc>
                  <a:spcPct val="90000"/>
                </a:lnSpc>
              </a:pPr>
              <a:r>
                <a:rPr lang="en-US" dirty="0"/>
                <a:t>Platform complexity</a:t>
              </a:r>
            </a:p>
          </p:txBody>
        </p:sp>
        <p:sp>
          <p:nvSpPr>
            <p:cNvPr id="25" name="TextBox 24">
              <a:extLst>
                <a:ext uri="{FF2B5EF4-FFF2-40B4-BE49-F238E27FC236}">
                  <a16:creationId xmlns:a16="http://schemas.microsoft.com/office/drawing/2014/main" id="{1F2B8E5A-6747-6840-9AB5-298CEE998CFB}"/>
                </a:ext>
              </a:extLst>
            </p:cNvPr>
            <p:cNvSpPr txBox="1"/>
            <p:nvPr/>
          </p:nvSpPr>
          <p:spPr>
            <a:xfrm rot="-5400000">
              <a:off x="6046587" y="2061274"/>
              <a:ext cx="2304733" cy="438305"/>
            </a:xfrm>
            <a:prstGeom prst="rect">
              <a:avLst/>
            </a:prstGeom>
            <a:noFill/>
          </p:spPr>
          <p:txBody>
            <a:bodyPr wrap="square" lIns="118872" tIns="91440" rIns="118872" bIns="91440" rtlCol="0" anchor="ctr" anchorCtr="0">
              <a:spAutoFit/>
            </a:bodyPr>
            <a:lstStyle/>
            <a:p>
              <a:pPr algn="l">
                <a:lnSpc>
                  <a:spcPct val="90000"/>
                </a:lnSpc>
              </a:pPr>
              <a:r>
                <a:rPr lang="en-US" dirty="0"/>
                <a:t>Software complexity</a:t>
              </a:r>
            </a:p>
          </p:txBody>
        </p:sp>
        <p:cxnSp>
          <p:nvCxnSpPr>
            <p:cNvPr id="27" name="Straight Connector 26">
              <a:extLst>
                <a:ext uri="{FF2B5EF4-FFF2-40B4-BE49-F238E27FC236}">
                  <a16:creationId xmlns:a16="http://schemas.microsoft.com/office/drawing/2014/main" id="{F0944214-B922-DE4E-8201-F097C1607D13}"/>
                </a:ext>
              </a:extLst>
            </p:cNvPr>
            <p:cNvCxnSpPr/>
            <p:nvPr/>
          </p:nvCxnSpPr>
          <p:spPr>
            <a:xfrm flipV="1">
              <a:off x="7871254" y="1865870"/>
              <a:ext cx="271849" cy="1401184"/>
            </a:xfrm>
            <a:prstGeom prst="line">
              <a:avLst/>
            </a:prstGeom>
            <a:ln w="5715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46CC992-F868-F041-8AF1-1C98255A058E}"/>
                </a:ext>
              </a:extLst>
            </p:cNvPr>
            <p:cNvCxnSpPr>
              <a:cxnSpLocks/>
            </p:cNvCxnSpPr>
            <p:nvPr/>
          </p:nvCxnSpPr>
          <p:spPr>
            <a:xfrm flipV="1">
              <a:off x="8113046" y="868682"/>
              <a:ext cx="2759259" cy="1012232"/>
            </a:xfrm>
            <a:prstGeom prst="line">
              <a:avLst/>
            </a:prstGeom>
            <a:ln w="53975">
              <a:solidFill>
                <a:srgbClr val="7030A0"/>
              </a:solidFil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35D10778-614C-0842-B0F5-17C22D27A489}"/>
                </a:ext>
              </a:extLst>
            </p:cNvPr>
            <p:cNvSpPr txBox="1"/>
            <p:nvPr/>
          </p:nvSpPr>
          <p:spPr>
            <a:xfrm>
              <a:off x="8063618" y="1663931"/>
              <a:ext cx="271849" cy="433965"/>
            </a:xfrm>
            <a:prstGeom prst="rect">
              <a:avLst/>
            </a:prstGeom>
            <a:noFill/>
          </p:spPr>
          <p:txBody>
            <a:bodyPr wrap="square" lIns="118872" tIns="91440" rIns="118872" bIns="91440" rtlCol="0" anchor="ctr" anchorCtr="0">
              <a:spAutoFit/>
            </a:bodyPr>
            <a:lstStyle/>
            <a:p>
              <a:pPr algn="l">
                <a:lnSpc>
                  <a:spcPct val="90000"/>
                </a:lnSpc>
              </a:pPr>
              <a:endParaRPr lang="en-US" dirty="0"/>
            </a:p>
          </p:txBody>
        </p:sp>
        <p:sp>
          <p:nvSpPr>
            <p:cNvPr id="32" name="TextBox 31">
              <a:extLst>
                <a:ext uri="{FF2B5EF4-FFF2-40B4-BE49-F238E27FC236}">
                  <a16:creationId xmlns:a16="http://schemas.microsoft.com/office/drawing/2014/main" id="{F5FBECCC-FDD4-DE4B-A88C-B7AF2B546EAE}"/>
                </a:ext>
              </a:extLst>
            </p:cNvPr>
            <p:cNvSpPr txBox="1"/>
            <p:nvPr/>
          </p:nvSpPr>
          <p:spPr>
            <a:xfrm>
              <a:off x="8453742" y="2528855"/>
              <a:ext cx="1407052" cy="932563"/>
            </a:xfrm>
            <a:prstGeom prst="rect">
              <a:avLst/>
            </a:prstGeom>
            <a:noFill/>
          </p:spPr>
          <p:txBody>
            <a:bodyPr wrap="none" lIns="118872" tIns="91440" rIns="118872" bIns="91440" rtlCol="0" anchor="ctr" anchorCtr="0">
              <a:spAutoFit/>
            </a:bodyPr>
            <a:lstStyle/>
            <a:p>
              <a:pPr algn="l">
                <a:lnSpc>
                  <a:spcPct val="90000"/>
                </a:lnSpc>
              </a:pPr>
              <a:r>
                <a:rPr lang="en-US" dirty="0"/>
                <a:t>Distributed </a:t>
              </a:r>
            </a:p>
            <a:p>
              <a:pPr algn="l">
                <a:lnSpc>
                  <a:spcPct val="90000"/>
                </a:lnSpc>
              </a:pPr>
              <a:r>
                <a:rPr lang="en-US" dirty="0"/>
                <a:t>memory</a:t>
              </a:r>
            </a:p>
            <a:p>
              <a:pPr algn="l">
                <a:lnSpc>
                  <a:spcPct val="90000"/>
                </a:lnSpc>
              </a:pPr>
              <a:r>
                <a:rPr lang="en-US" dirty="0"/>
                <a:t>model</a:t>
              </a:r>
            </a:p>
          </p:txBody>
        </p:sp>
        <p:sp>
          <p:nvSpPr>
            <p:cNvPr id="33" name="Left Arrow 32">
              <a:extLst>
                <a:ext uri="{FF2B5EF4-FFF2-40B4-BE49-F238E27FC236}">
                  <a16:creationId xmlns:a16="http://schemas.microsoft.com/office/drawing/2014/main" id="{6032F769-EB60-3346-ADD9-4B2D1BB53B93}"/>
                </a:ext>
              </a:extLst>
            </p:cNvPr>
            <p:cNvSpPr/>
            <p:nvPr/>
          </p:nvSpPr>
          <p:spPr>
            <a:xfrm>
              <a:off x="7990874" y="2889070"/>
              <a:ext cx="437831" cy="218824"/>
            </a:xfrm>
            <a:prstGeom prst="leftArrow">
              <a:avLst/>
            </a:prstGeom>
            <a:solidFill>
              <a:schemeClr val="accent4"/>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4" name="TextBox 33">
              <a:extLst>
                <a:ext uri="{FF2B5EF4-FFF2-40B4-BE49-F238E27FC236}">
                  <a16:creationId xmlns:a16="http://schemas.microsoft.com/office/drawing/2014/main" id="{C346DD6B-4509-764A-AE45-5F142DE3C708}"/>
                </a:ext>
              </a:extLst>
            </p:cNvPr>
            <p:cNvSpPr txBox="1"/>
            <p:nvPr/>
          </p:nvSpPr>
          <p:spPr>
            <a:xfrm>
              <a:off x="9327147" y="1554669"/>
              <a:ext cx="1817421" cy="683264"/>
            </a:xfrm>
            <a:prstGeom prst="rect">
              <a:avLst/>
            </a:prstGeom>
            <a:noFill/>
          </p:spPr>
          <p:txBody>
            <a:bodyPr wrap="none" lIns="118872" tIns="91440" rIns="118872" bIns="91440" rtlCol="0" anchor="ctr" anchorCtr="0">
              <a:spAutoFit/>
            </a:bodyPr>
            <a:lstStyle/>
            <a:p>
              <a:pPr algn="l">
                <a:lnSpc>
                  <a:spcPct val="90000"/>
                </a:lnSpc>
              </a:pPr>
              <a:r>
                <a:rPr lang="en-US" dirty="0"/>
                <a:t>Heterogeneous</a:t>
              </a:r>
            </a:p>
            <a:p>
              <a:pPr algn="l">
                <a:lnSpc>
                  <a:spcPct val="90000"/>
                </a:lnSpc>
              </a:pPr>
              <a:r>
                <a:rPr lang="en-US" dirty="0"/>
                <a:t>models</a:t>
              </a:r>
            </a:p>
          </p:txBody>
        </p:sp>
        <p:sp>
          <p:nvSpPr>
            <p:cNvPr id="36" name="Up Arrow 35">
              <a:extLst>
                <a:ext uri="{FF2B5EF4-FFF2-40B4-BE49-F238E27FC236}">
                  <a16:creationId xmlns:a16="http://schemas.microsoft.com/office/drawing/2014/main" id="{F0879347-097A-CF4B-B62B-6EAB93ABA995}"/>
                </a:ext>
              </a:extLst>
            </p:cNvPr>
            <p:cNvSpPr/>
            <p:nvPr/>
          </p:nvSpPr>
          <p:spPr>
            <a:xfrm>
              <a:off x="9980612" y="1267396"/>
              <a:ext cx="156950" cy="322396"/>
            </a:xfrm>
            <a:prstGeom prst="upArrow">
              <a:avLst/>
            </a:prstGeom>
            <a:solidFill>
              <a:schemeClr val="accent1">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Tree>
    <p:extLst>
      <p:ext uri="{BB962C8B-B14F-4D97-AF65-F5344CB8AC3E}">
        <p14:creationId xmlns:p14="http://schemas.microsoft.com/office/powerpoint/2010/main" val="18672383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52"/>
          <p:cNvGrpSpPr/>
          <p:nvPr/>
        </p:nvGrpSpPr>
        <p:grpSpPr>
          <a:xfrm>
            <a:off x="1708778" y="1762304"/>
            <a:ext cx="3709959" cy="4017451"/>
            <a:chOff x="-314717" y="643786"/>
            <a:chExt cx="4946614" cy="5356602"/>
          </a:xfrm>
        </p:grpSpPr>
        <p:sp>
          <p:nvSpPr>
            <p:cNvPr id="4" name="TextBox 3"/>
            <p:cNvSpPr txBox="1"/>
            <p:nvPr/>
          </p:nvSpPr>
          <p:spPr>
            <a:xfrm>
              <a:off x="1082915" y="643786"/>
              <a:ext cx="2161276" cy="492443"/>
            </a:xfrm>
            <a:prstGeom prst="rect">
              <a:avLst/>
            </a:prstGeom>
            <a:solidFill>
              <a:schemeClr val="accent1">
                <a:lumMod val="20000"/>
                <a:lumOff val="80000"/>
              </a:schemeClr>
            </a:solidFill>
            <a:ln>
              <a:solidFill>
                <a:schemeClr val="tx1"/>
              </a:solidFill>
            </a:ln>
          </p:spPr>
          <p:txBody>
            <a:bodyPr wrap="none" rtlCol="0">
              <a:spAutoFit/>
            </a:bodyPr>
            <a:lstStyle/>
            <a:p>
              <a:r>
                <a:rPr lang="en-US" dirty="0"/>
                <a:t>Requirements</a:t>
              </a:r>
            </a:p>
          </p:txBody>
        </p:sp>
        <p:sp>
          <p:nvSpPr>
            <p:cNvPr id="8" name="TextBox 7"/>
            <p:cNvSpPr txBox="1"/>
            <p:nvPr/>
          </p:nvSpPr>
          <p:spPr>
            <a:xfrm>
              <a:off x="-314717" y="1661953"/>
              <a:ext cx="4946614" cy="492443"/>
            </a:xfrm>
            <a:prstGeom prst="rect">
              <a:avLst/>
            </a:prstGeom>
            <a:solidFill>
              <a:srgbClr val="DF6474"/>
            </a:solidFill>
            <a:ln>
              <a:solidFill>
                <a:schemeClr val="tx1"/>
              </a:solidFill>
            </a:ln>
          </p:spPr>
          <p:txBody>
            <a:bodyPr wrap="square" rtlCol="0">
              <a:spAutoFit/>
            </a:bodyPr>
            <a:lstStyle/>
            <a:p>
              <a:r>
                <a:rPr lang="en-US" dirty="0"/>
                <a:t>Software Architecture API  Design</a:t>
              </a:r>
            </a:p>
          </p:txBody>
        </p:sp>
        <p:sp>
          <p:nvSpPr>
            <p:cNvPr id="10" name="TextBox 9"/>
            <p:cNvSpPr txBox="1"/>
            <p:nvPr/>
          </p:nvSpPr>
          <p:spPr>
            <a:xfrm>
              <a:off x="1317335" y="2878282"/>
              <a:ext cx="1682512" cy="492443"/>
            </a:xfrm>
            <a:prstGeom prst="rect">
              <a:avLst/>
            </a:prstGeom>
            <a:solidFill>
              <a:schemeClr val="accent1">
                <a:lumMod val="20000"/>
                <a:lumOff val="80000"/>
              </a:schemeClr>
            </a:solidFill>
            <a:ln>
              <a:solidFill>
                <a:schemeClr val="tx1"/>
              </a:solidFill>
            </a:ln>
          </p:spPr>
          <p:txBody>
            <a:bodyPr wrap="none" rtlCol="0">
              <a:spAutoFit/>
            </a:bodyPr>
            <a:lstStyle/>
            <a:p>
              <a:r>
                <a:rPr lang="en-US" dirty="0"/>
                <a:t>Implement</a:t>
              </a:r>
            </a:p>
          </p:txBody>
        </p:sp>
        <p:sp>
          <p:nvSpPr>
            <p:cNvPr id="11" name="TextBox 10"/>
            <p:cNvSpPr txBox="1"/>
            <p:nvPr/>
          </p:nvSpPr>
          <p:spPr>
            <a:xfrm>
              <a:off x="1753309" y="3705933"/>
              <a:ext cx="810564" cy="492443"/>
            </a:xfrm>
            <a:prstGeom prst="rect">
              <a:avLst/>
            </a:prstGeom>
            <a:solidFill>
              <a:srgbClr val="DF6474"/>
            </a:solidFill>
            <a:ln>
              <a:solidFill>
                <a:schemeClr val="tx1"/>
              </a:solidFill>
            </a:ln>
          </p:spPr>
          <p:txBody>
            <a:bodyPr wrap="none" rtlCol="0">
              <a:spAutoFit/>
            </a:bodyPr>
            <a:lstStyle/>
            <a:p>
              <a:r>
                <a:rPr lang="en-US" dirty="0"/>
                <a:t>Test</a:t>
              </a:r>
            </a:p>
          </p:txBody>
        </p:sp>
        <p:sp>
          <p:nvSpPr>
            <p:cNvPr id="12" name="TextBox 11"/>
            <p:cNvSpPr txBox="1"/>
            <p:nvPr/>
          </p:nvSpPr>
          <p:spPr>
            <a:xfrm>
              <a:off x="1469618" y="4687727"/>
              <a:ext cx="1408934" cy="492443"/>
            </a:xfrm>
            <a:prstGeom prst="rect">
              <a:avLst/>
            </a:prstGeom>
            <a:solidFill>
              <a:schemeClr val="accent1">
                <a:lumMod val="20000"/>
                <a:lumOff val="80000"/>
              </a:schemeClr>
            </a:solidFill>
            <a:ln>
              <a:solidFill>
                <a:schemeClr val="tx1"/>
              </a:solidFill>
            </a:ln>
          </p:spPr>
          <p:txBody>
            <a:bodyPr wrap="none" rtlCol="0">
              <a:spAutoFit/>
            </a:bodyPr>
            <a:lstStyle/>
            <a:p>
              <a:r>
                <a:rPr lang="en-US" dirty="0"/>
                <a:t>Maintain</a:t>
              </a:r>
            </a:p>
          </p:txBody>
        </p:sp>
        <p:sp>
          <p:nvSpPr>
            <p:cNvPr id="13" name="TextBox 12"/>
            <p:cNvSpPr txBox="1"/>
            <p:nvPr/>
          </p:nvSpPr>
          <p:spPr>
            <a:xfrm>
              <a:off x="1435421" y="5507945"/>
              <a:ext cx="1477328" cy="492443"/>
            </a:xfrm>
            <a:prstGeom prst="rect">
              <a:avLst/>
            </a:prstGeom>
            <a:solidFill>
              <a:srgbClr val="DF6474"/>
            </a:solidFill>
            <a:ln>
              <a:solidFill>
                <a:schemeClr val="tx1"/>
              </a:solidFill>
            </a:ln>
          </p:spPr>
          <p:txBody>
            <a:bodyPr wrap="none" rtlCol="0">
              <a:spAutoFit/>
            </a:bodyPr>
            <a:lstStyle/>
            <a:p>
              <a:r>
                <a:rPr lang="en-US" dirty="0"/>
                <a:t>Augment</a:t>
              </a:r>
            </a:p>
          </p:txBody>
        </p:sp>
        <p:cxnSp>
          <p:nvCxnSpPr>
            <p:cNvPr id="21" name="Straight Arrow Connector 20"/>
            <p:cNvCxnSpPr>
              <a:cxnSpLocks/>
              <a:stCxn id="4" idx="2"/>
              <a:endCxn id="8" idx="0"/>
            </p:cNvCxnSpPr>
            <p:nvPr/>
          </p:nvCxnSpPr>
          <p:spPr>
            <a:xfrm flipH="1">
              <a:off x="2158591" y="1136229"/>
              <a:ext cx="4963" cy="525724"/>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cxnSpLocks/>
              <a:stCxn id="8" idx="2"/>
              <a:endCxn id="10" idx="0"/>
            </p:cNvCxnSpPr>
            <p:nvPr/>
          </p:nvCxnSpPr>
          <p:spPr>
            <a:xfrm>
              <a:off x="2158591" y="2154396"/>
              <a:ext cx="1" cy="723887"/>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a:cxnSpLocks/>
              <a:stCxn id="10" idx="2"/>
              <a:endCxn id="11" idx="0"/>
            </p:cNvCxnSpPr>
            <p:nvPr/>
          </p:nvCxnSpPr>
          <p:spPr>
            <a:xfrm>
              <a:off x="2158591" y="3370725"/>
              <a:ext cx="0" cy="33520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a:cxnSpLocks/>
              <a:stCxn id="11" idx="2"/>
              <a:endCxn id="12" idx="0"/>
            </p:cNvCxnSpPr>
            <p:nvPr/>
          </p:nvCxnSpPr>
          <p:spPr>
            <a:xfrm>
              <a:off x="2158591" y="4198376"/>
              <a:ext cx="15493" cy="48935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a:cxnSpLocks/>
              <a:stCxn id="12" idx="2"/>
              <a:endCxn id="13" idx="0"/>
            </p:cNvCxnSpPr>
            <p:nvPr/>
          </p:nvCxnSpPr>
          <p:spPr>
            <a:xfrm>
              <a:off x="2174085" y="5180169"/>
              <a:ext cx="0" cy="32777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grpSp>
        <p:nvGrpSpPr>
          <p:cNvPr id="54" name="Group 53"/>
          <p:cNvGrpSpPr/>
          <p:nvPr/>
        </p:nvGrpSpPr>
        <p:grpSpPr>
          <a:xfrm>
            <a:off x="5310296" y="1774641"/>
            <a:ext cx="2020861" cy="4019171"/>
            <a:chOff x="5164498" y="592290"/>
            <a:chExt cx="1460230" cy="5021045"/>
          </a:xfrm>
        </p:grpSpPr>
        <p:sp>
          <p:nvSpPr>
            <p:cNvPr id="14" name="TextBox 13"/>
            <p:cNvSpPr txBox="1"/>
            <p:nvPr/>
          </p:nvSpPr>
          <p:spPr>
            <a:xfrm>
              <a:off x="5361852" y="592290"/>
              <a:ext cx="1084058" cy="492443"/>
            </a:xfrm>
            <a:prstGeom prst="rect">
              <a:avLst/>
            </a:prstGeom>
            <a:solidFill>
              <a:schemeClr val="accent3">
                <a:lumMod val="20000"/>
                <a:lumOff val="80000"/>
              </a:schemeClr>
            </a:solidFill>
            <a:ln>
              <a:solidFill>
                <a:schemeClr val="tx1"/>
              </a:solidFill>
            </a:ln>
          </p:spPr>
          <p:txBody>
            <a:bodyPr wrap="none" rtlCol="0">
              <a:spAutoFit/>
            </a:bodyPr>
            <a:lstStyle/>
            <a:p>
              <a:r>
                <a:rPr lang="en-US" dirty="0"/>
                <a:t>Model</a:t>
              </a:r>
            </a:p>
          </p:txBody>
        </p:sp>
        <p:sp>
          <p:nvSpPr>
            <p:cNvPr id="15" name="TextBox 14"/>
            <p:cNvSpPr txBox="1"/>
            <p:nvPr/>
          </p:nvSpPr>
          <p:spPr>
            <a:xfrm>
              <a:off x="5532838" y="1524766"/>
              <a:ext cx="742084" cy="492443"/>
            </a:xfrm>
            <a:prstGeom prst="rect">
              <a:avLst/>
            </a:prstGeom>
            <a:solidFill>
              <a:srgbClr val="DF6474"/>
            </a:solidFill>
            <a:ln>
              <a:solidFill>
                <a:schemeClr val="tx1"/>
              </a:solidFill>
            </a:ln>
          </p:spPr>
          <p:txBody>
            <a:bodyPr wrap="none" rtlCol="0">
              <a:spAutoFit/>
            </a:bodyPr>
            <a:lstStyle/>
            <a:p>
              <a:r>
                <a:rPr lang="en-US" dirty="0"/>
                <a:t>API</a:t>
              </a:r>
            </a:p>
          </p:txBody>
        </p:sp>
        <p:sp>
          <p:nvSpPr>
            <p:cNvPr id="16" name="TextBox 15"/>
            <p:cNvSpPr txBox="1"/>
            <p:nvPr/>
          </p:nvSpPr>
          <p:spPr>
            <a:xfrm>
              <a:off x="5210370" y="2666866"/>
              <a:ext cx="1374735" cy="861775"/>
            </a:xfrm>
            <a:prstGeom prst="rect">
              <a:avLst/>
            </a:prstGeom>
            <a:solidFill>
              <a:schemeClr val="accent3">
                <a:lumMod val="20000"/>
                <a:lumOff val="80000"/>
              </a:schemeClr>
            </a:solidFill>
            <a:ln>
              <a:solidFill>
                <a:schemeClr val="tx1"/>
              </a:solidFill>
            </a:ln>
          </p:spPr>
          <p:txBody>
            <a:bodyPr wrap="none" rtlCol="0">
              <a:spAutoFit/>
            </a:bodyPr>
            <a:lstStyle/>
            <a:p>
              <a:r>
                <a:rPr lang="en-US" dirty="0"/>
                <a:t>Design</a:t>
              </a:r>
            </a:p>
            <a:p>
              <a:r>
                <a:rPr lang="en-US" dirty="0"/>
                <a:t>Develop</a:t>
              </a:r>
            </a:p>
          </p:txBody>
        </p:sp>
        <p:sp>
          <p:nvSpPr>
            <p:cNvPr id="18" name="TextBox 17"/>
            <p:cNvSpPr txBox="1"/>
            <p:nvPr/>
          </p:nvSpPr>
          <p:spPr>
            <a:xfrm>
              <a:off x="5225813" y="3935140"/>
              <a:ext cx="1334811" cy="492443"/>
            </a:xfrm>
            <a:prstGeom prst="rect">
              <a:avLst/>
            </a:prstGeom>
            <a:solidFill>
              <a:schemeClr val="accent3">
                <a:lumMod val="20000"/>
                <a:lumOff val="80000"/>
              </a:schemeClr>
            </a:solidFill>
            <a:ln>
              <a:solidFill>
                <a:schemeClr val="tx1"/>
              </a:solidFill>
            </a:ln>
          </p:spPr>
          <p:txBody>
            <a:bodyPr wrap="none" rtlCol="0">
              <a:spAutoFit/>
            </a:bodyPr>
            <a:lstStyle/>
            <a:p>
              <a:r>
                <a:rPr lang="en-US" dirty="0"/>
                <a:t>Validate</a:t>
              </a:r>
            </a:p>
          </p:txBody>
        </p:sp>
        <p:sp>
          <p:nvSpPr>
            <p:cNvPr id="19" name="TextBox 18"/>
            <p:cNvSpPr txBox="1"/>
            <p:nvPr/>
          </p:nvSpPr>
          <p:spPr>
            <a:xfrm>
              <a:off x="5164498" y="5120893"/>
              <a:ext cx="1460230" cy="492442"/>
            </a:xfrm>
            <a:prstGeom prst="rect">
              <a:avLst/>
            </a:prstGeom>
            <a:solidFill>
              <a:srgbClr val="DF6474"/>
            </a:solidFill>
            <a:ln>
              <a:solidFill>
                <a:schemeClr val="tx1"/>
              </a:solidFill>
            </a:ln>
          </p:spPr>
          <p:txBody>
            <a:bodyPr wrap="none" rtlCol="0">
              <a:spAutoFit/>
            </a:bodyPr>
            <a:lstStyle/>
            <a:p>
              <a:r>
                <a:rPr lang="en-US" dirty="0"/>
                <a:t>Integrate</a:t>
              </a:r>
            </a:p>
          </p:txBody>
        </p:sp>
        <p:cxnSp>
          <p:nvCxnSpPr>
            <p:cNvPr id="33" name="Straight Arrow Connector 32"/>
            <p:cNvCxnSpPr>
              <a:cxnSpLocks/>
              <a:stCxn id="14" idx="2"/>
              <a:endCxn id="15" idx="0"/>
            </p:cNvCxnSpPr>
            <p:nvPr/>
          </p:nvCxnSpPr>
          <p:spPr>
            <a:xfrm flipH="1">
              <a:off x="5903880" y="1084732"/>
              <a:ext cx="1" cy="440033"/>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a:cxnSpLocks/>
              <a:stCxn id="15" idx="2"/>
              <a:endCxn id="16" idx="0"/>
            </p:cNvCxnSpPr>
            <p:nvPr/>
          </p:nvCxnSpPr>
          <p:spPr>
            <a:xfrm flipH="1">
              <a:off x="5897738" y="2017209"/>
              <a:ext cx="6143" cy="649657"/>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a:cxnSpLocks/>
              <a:stCxn id="16" idx="2"/>
              <a:endCxn id="18" idx="0"/>
            </p:cNvCxnSpPr>
            <p:nvPr/>
          </p:nvCxnSpPr>
          <p:spPr>
            <a:xfrm flipH="1">
              <a:off x="5893218" y="3528641"/>
              <a:ext cx="4520" cy="406499"/>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a:cxnSpLocks/>
              <a:stCxn id="18" idx="2"/>
              <a:endCxn id="19" idx="0"/>
            </p:cNvCxnSpPr>
            <p:nvPr/>
          </p:nvCxnSpPr>
          <p:spPr>
            <a:xfrm>
              <a:off x="5893219" y="4427583"/>
              <a:ext cx="1395" cy="693309"/>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cxnSp>
        <p:nvCxnSpPr>
          <p:cNvPr id="68" name="Elbow Connector 67"/>
          <p:cNvCxnSpPr>
            <a:cxnSpLocks/>
            <a:stCxn id="13" idx="1"/>
            <a:endCxn id="8" idx="1"/>
          </p:cNvCxnSpPr>
          <p:nvPr/>
        </p:nvCxnSpPr>
        <p:spPr>
          <a:xfrm rot="10800000">
            <a:off x="1708779" y="2710595"/>
            <a:ext cx="1312603" cy="2884494"/>
          </a:xfrm>
          <a:prstGeom prst="bentConnector3">
            <a:avLst>
              <a:gd name="adj1" fmla="val 117416"/>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70" name="Elbow Connector 69"/>
          <p:cNvCxnSpPr>
            <a:cxnSpLocks/>
            <a:stCxn id="18" idx="3"/>
            <a:endCxn id="16" idx="3"/>
          </p:cNvCxnSpPr>
          <p:nvPr/>
        </p:nvCxnSpPr>
        <p:spPr>
          <a:xfrm flipV="1">
            <a:off x="7242441" y="3780178"/>
            <a:ext cx="33881" cy="867390"/>
          </a:xfrm>
          <a:prstGeom prst="bentConnector3">
            <a:avLst>
              <a:gd name="adj1" fmla="val 774714"/>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74" name="TextBox 73"/>
          <p:cNvSpPr txBox="1"/>
          <p:nvPr/>
        </p:nvSpPr>
        <p:spPr>
          <a:xfrm>
            <a:off x="2976016" y="1122844"/>
            <a:ext cx="1544012" cy="369332"/>
          </a:xfrm>
          <a:prstGeom prst="rect">
            <a:avLst/>
          </a:prstGeom>
          <a:noFill/>
        </p:spPr>
        <p:txBody>
          <a:bodyPr wrap="none" rtlCol="0">
            <a:spAutoFit/>
          </a:bodyPr>
          <a:lstStyle/>
          <a:p>
            <a:r>
              <a:rPr lang="en-US" dirty="0"/>
              <a:t>Infrastructure</a:t>
            </a:r>
          </a:p>
        </p:txBody>
      </p:sp>
      <p:sp>
        <p:nvSpPr>
          <p:cNvPr id="75" name="TextBox 74"/>
          <p:cNvSpPr txBox="1"/>
          <p:nvPr/>
        </p:nvSpPr>
        <p:spPr>
          <a:xfrm>
            <a:off x="5310296" y="1138269"/>
            <a:ext cx="1377300" cy="369332"/>
          </a:xfrm>
          <a:prstGeom prst="rect">
            <a:avLst/>
          </a:prstGeom>
          <a:noFill/>
        </p:spPr>
        <p:txBody>
          <a:bodyPr wrap="none" rtlCol="0">
            <a:spAutoFit/>
          </a:bodyPr>
          <a:lstStyle/>
          <a:p>
            <a:r>
              <a:rPr lang="en-US" dirty="0"/>
              <a:t>Capabilities</a:t>
            </a:r>
          </a:p>
        </p:txBody>
      </p:sp>
      <p:cxnSp>
        <p:nvCxnSpPr>
          <p:cNvPr id="77" name="Elbow Connector 76"/>
          <p:cNvCxnSpPr>
            <a:cxnSpLocks/>
            <a:stCxn id="19" idx="1"/>
            <a:endCxn id="13" idx="3"/>
          </p:cNvCxnSpPr>
          <p:nvPr/>
        </p:nvCxnSpPr>
        <p:spPr>
          <a:xfrm rot="10800000">
            <a:off x="4129378" y="5595089"/>
            <a:ext cx="1180919" cy="1632"/>
          </a:xfrm>
          <a:prstGeom prst="bentConnector3">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81" name="Elbow Connector 80"/>
          <p:cNvCxnSpPr>
            <a:cxnSpLocks/>
            <a:stCxn id="8" idx="3"/>
            <a:endCxn id="15" idx="1"/>
          </p:cNvCxnSpPr>
          <p:nvPr/>
        </p:nvCxnSpPr>
        <p:spPr>
          <a:xfrm>
            <a:off x="5418737" y="2710595"/>
            <a:ext cx="401317" cy="7552"/>
          </a:xfrm>
          <a:prstGeom prst="bentConnector3">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84" name="Elbow Connector 83"/>
          <p:cNvCxnSpPr>
            <a:cxnSpLocks/>
            <a:stCxn id="11" idx="1"/>
            <a:endCxn id="4" idx="1"/>
          </p:cNvCxnSpPr>
          <p:nvPr/>
        </p:nvCxnSpPr>
        <p:spPr>
          <a:xfrm rot="10800000">
            <a:off x="2757003" y="1946970"/>
            <a:ext cx="502795" cy="2296610"/>
          </a:xfrm>
          <a:prstGeom prst="bentConnector3">
            <a:avLst>
              <a:gd name="adj1" fmla="val 35186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 name="Elbow Connector 2"/>
          <p:cNvCxnSpPr>
            <a:cxnSpLocks/>
            <a:stCxn id="19" idx="1"/>
            <a:endCxn id="11" idx="3"/>
          </p:cNvCxnSpPr>
          <p:nvPr/>
        </p:nvCxnSpPr>
        <p:spPr>
          <a:xfrm rot="10800000">
            <a:off x="3867720" y="4243581"/>
            <a:ext cx="1442576" cy="1353141"/>
          </a:xfrm>
          <a:prstGeom prst="bentConnector3">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34" name="Title 1">
            <a:extLst>
              <a:ext uri="{FF2B5EF4-FFF2-40B4-BE49-F238E27FC236}">
                <a16:creationId xmlns:a16="http://schemas.microsoft.com/office/drawing/2014/main" id="{A172EDB7-CE70-8B47-8CF0-8A8FF97B00F5}"/>
              </a:ext>
            </a:extLst>
          </p:cNvPr>
          <p:cNvSpPr>
            <a:spLocks noGrp="1"/>
          </p:cNvSpPr>
          <p:nvPr>
            <p:ph type="title"/>
          </p:nvPr>
        </p:nvSpPr>
        <p:spPr>
          <a:xfrm>
            <a:off x="484042" y="219522"/>
            <a:ext cx="9652508" cy="615799"/>
          </a:xfrm>
        </p:spPr>
        <p:txBody>
          <a:bodyPr/>
          <a:lstStyle/>
          <a:p>
            <a:r>
              <a:rPr lang="en-US" dirty="0"/>
              <a:t>A Design Model for Separation of Concerns</a:t>
            </a:r>
          </a:p>
        </p:txBody>
      </p:sp>
      <p:sp>
        <p:nvSpPr>
          <p:cNvPr id="2" name="Oval 1">
            <a:extLst>
              <a:ext uri="{FF2B5EF4-FFF2-40B4-BE49-F238E27FC236}">
                <a16:creationId xmlns:a16="http://schemas.microsoft.com/office/drawing/2014/main" id="{F6750C1A-142A-4648-A3C2-38A41EDA29EA}"/>
              </a:ext>
            </a:extLst>
          </p:cNvPr>
          <p:cNvSpPr/>
          <p:nvPr/>
        </p:nvSpPr>
        <p:spPr>
          <a:xfrm>
            <a:off x="5685782" y="2302822"/>
            <a:ext cx="1394181" cy="815546"/>
          </a:xfrm>
          <a:prstGeom prst="ellipse">
            <a:avLst/>
          </a:prstGeom>
          <a:solidFill>
            <a:srgbClr val="7030A0">
              <a:alpha val="25000"/>
            </a:srgb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6" name="Oval 35">
            <a:extLst>
              <a:ext uri="{FF2B5EF4-FFF2-40B4-BE49-F238E27FC236}">
                <a16:creationId xmlns:a16="http://schemas.microsoft.com/office/drawing/2014/main" id="{558AE10C-D53F-CB40-BDE9-3366438B5850}"/>
              </a:ext>
            </a:extLst>
          </p:cNvPr>
          <p:cNvSpPr/>
          <p:nvPr/>
        </p:nvSpPr>
        <p:spPr>
          <a:xfrm>
            <a:off x="4818239" y="5065634"/>
            <a:ext cx="2982717" cy="1137457"/>
          </a:xfrm>
          <a:prstGeom prst="ellipse">
            <a:avLst/>
          </a:prstGeom>
          <a:solidFill>
            <a:srgbClr val="7030A0">
              <a:alpha val="25000"/>
            </a:srgb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7" name="Oval 36">
            <a:extLst>
              <a:ext uri="{FF2B5EF4-FFF2-40B4-BE49-F238E27FC236}">
                <a16:creationId xmlns:a16="http://schemas.microsoft.com/office/drawing/2014/main" id="{A4F393CD-DE67-904E-9B38-4704F56CCE65}"/>
              </a:ext>
            </a:extLst>
          </p:cNvPr>
          <p:cNvSpPr/>
          <p:nvPr/>
        </p:nvSpPr>
        <p:spPr>
          <a:xfrm>
            <a:off x="1210763" y="2288893"/>
            <a:ext cx="4479065" cy="815546"/>
          </a:xfrm>
          <a:prstGeom prst="ellipse">
            <a:avLst/>
          </a:prstGeom>
          <a:solidFill>
            <a:srgbClr val="7030A0">
              <a:alpha val="25000"/>
            </a:srgb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5" name="TextBox 4">
            <a:extLst>
              <a:ext uri="{FF2B5EF4-FFF2-40B4-BE49-F238E27FC236}">
                <a16:creationId xmlns:a16="http://schemas.microsoft.com/office/drawing/2014/main" id="{6C56BA23-C4A9-4743-8DF6-F9D84244CF62}"/>
              </a:ext>
            </a:extLst>
          </p:cNvPr>
          <p:cNvSpPr txBox="1"/>
          <p:nvPr/>
        </p:nvSpPr>
        <p:spPr>
          <a:xfrm>
            <a:off x="8159831" y="4578520"/>
            <a:ext cx="2727926" cy="683264"/>
          </a:xfrm>
          <a:prstGeom prst="rect">
            <a:avLst/>
          </a:prstGeom>
          <a:noFill/>
        </p:spPr>
        <p:txBody>
          <a:bodyPr wrap="none" lIns="118872" tIns="91440" rIns="118872" bIns="91440" rtlCol="0" anchor="ctr" anchorCtr="0">
            <a:spAutoFit/>
          </a:bodyPr>
          <a:lstStyle/>
          <a:p>
            <a:pPr algn="l">
              <a:lnSpc>
                <a:spcPct val="90000"/>
              </a:lnSpc>
            </a:pPr>
            <a:r>
              <a:rPr lang="en-US" dirty="0"/>
              <a:t>This is where maximum </a:t>
            </a:r>
          </a:p>
          <a:p>
            <a:pPr algn="l">
              <a:lnSpc>
                <a:spcPct val="90000"/>
              </a:lnSpc>
            </a:pPr>
            <a:r>
              <a:rPr lang="en-US" dirty="0"/>
              <a:t>change is likely</a:t>
            </a:r>
          </a:p>
        </p:txBody>
      </p:sp>
      <p:cxnSp>
        <p:nvCxnSpPr>
          <p:cNvPr id="7" name="Straight Arrow Connector 6">
            <a:extLst>
              <a:ext uri="{FF2B5EF4-FFF2-40B4-BE49-F238E27FC236}">
                <a16:creationId xmlns:a16="http://schemas.microsoft.com/office/drawing/2014/main" id="{0950DA8C-3CE2-B249-86FE-2E1302A33855}"/>
              </a:ext>
            </a:extLst>
          </p:cNvPr>
          <p:cNvCxnSpPr>
            <a:cxnSpLocks/>
            <a:stCxn id="5" idx="1"/>
          </p:cNvCxnSpPr>
          <p:nvPr/>
        </p:nvCxnSpPr>
        <p:spPr>
          <a:xfrm flipH="1">
            <a:off x="7624121" y="4920152"/>
            <a:ext cx="535710" cy="36735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6765409"/>
      </p:ext>
    </p:extLst>
  </p:cSld>
  <p:clrMapOvr>
    <a:masterClrMapping/>
  </p:clrMapOvr>
  <mc:AlternateContent xmlns:mc="http://schemas.openxmlformats.org/markup-compatibility/2006" xmlns:p14="http://schemas.microsoft.com/office/powerpoint/2010/main">
    <mc:Choice Requires="p14">
      <p:transition spd="slow" p14:dur="2000" advTm="141279"/>
    </mc:Choice>
    <mc:Fallback xmlns="">
      <p:transition spd="slow" advTm="141279"/>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1"/>
          <p:cNvSpPr>
            <a:spLocks noGrp="1"/>
          </p:cNvSpPr>
          <p:nvPr>
            <p:ph type="title"/>
          </p:nvPr>
        </p:nvSpPr>
        <p:spPr>
          <a:xfrm>
            <a:off x="515336" y="285766"/>
            <a:ext cx="8686800" cy="867152"/>
          </a:xfrm>
        </p:spPr>
        <p:txBody>
          <a:bodyPr/>
          <a:lstStyle/>
          <a:p>
            <a:r>
              <a:rPr lang="en-US" dirty="0"/>
              <a:t>Features and Abstractions that must Come in</a:t>
            </a:r>
          </a:p>
        </p:txBody>
      </p:sp>
      <p:grpSp>
        <p:nvGrpSpPr>
          <p:cNvPr id="51" name="Group 50">
            <a:extLst>
              <a:ext uri="{FF2B5EF4-FFF2-40B4-BE49-F238E27FC236}">
                <a16:creationId xmlns:a16="http://schemas.microsoft.com/office/drawing/2014/main" id="{D51000A6-3503-EE4F-8F50-55A956F1DBA3}"/>
              </a:ext>
            </a:extLst>
          </p:cNvPr>
          <p:cNvGrpSpPr/>
          <p:nvPr/>
        </p:nvGrpSpPr>
        <p:grpSpPr>
          <a:xfrm>
            <a:off x="603191" y="1307717"/>
            <a:ext cx="6686969" cy="4442109"/>
            <a:chOff x="2407277" y="1369501"/>
            <a:chExt cx="6686969" cy="4442109"/>
          </a:xfrm>
        </p:grpSpPr>
        <p:sp>
          <p:nvSpPr>
            <p:cNvPr id="18440" name="Rectangle 10"/>
            <p:cNvSpPr>
              <a:spLocks noChangeArrowheads="1"/>
            </p:cNvSpPr>
            <p:nvPr/>
          </p:nvSpPr>
          <p:spPr bwMode="auto">
            <a:xfrm>
              <a:off x="2407277" y="1876825"/>
              <a:ext cx="1314792" cy="857473"/>
            </a:xfrm>
            <a:prstGeom prst="rect">
              <a:avLst/>
            </a:prstGeom>
            <a:solidFill>
              <a:srgbClr val="FF9900"/>
            </a:solidFill>
            <a:ln w="9525">
              <a:solidFill>
                <a:srgbClr val="000000"/>
              </a:solidFill>
              <a:round/>
              <a:headEnd/>
              <a:tailEnd/>
            </a:ln>
          </p:spPr>
          <p:txBody>
            <a:bodyPr wrap="none" anchor="ctr">
              <a:prstTxWarp prst="textNoShape">
                <a:avLst/>
              </a:prstTxWarp>
            </a:bodyPr>
            <a:lstStyle/>
            <a:p>
              <a:r>
                <a:rPr lang="en-US" sz="1350" dirty="0"/>
                <a:t>Real view : A </a:t>
              </a:r>
            </a:p>
            <a:p>
              <a:r>
                <a:rPr lang="en-US" sz="1350" dirty="0"/>
                <a:t>whole domain </a:t>
              </a:r>
            </a:p>
            <a:p>
              <a:r>
                <a:rPr lang="en-US" sz="1350" dirty="0"/>
                <a:t>with many </a:t>
              </a:r>
            </a:p>
            <a:p>
              <a:r>
                <a:rPr lang="en-US" sz="1350" dirty="0"/>
                <a:t>operators</a:t>
              </a:r>
            </a:p>
          </p:txBody>
        </p:sp>
        <p:sp>
          <p:nvSpPr>
            <p:cNvPr id="18436" name="Rectangle 4"/>
            <p:cNvSpPr>
              <a:spLocks noChangeArrowheads="1"/>
            </p:cNvSpPr>
            <p:nvPr/>
          </p:nvSpPr>
          <p:spPr bwMode="auto">
            <a:xfrm>
              <a:off x="5980083" y="1877854"/>
              <a:ext cx="1371957" cy="858069"/>
            </a:xfrm>
            <a:prstGeom prst="rect">
              <a:avLst/>
            </a:prstGeom>
            <a:solidFill>
              <a:schemeClr val="accent2">
                <a:lumMod val="40000"/>
                <a:lumOff val="6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Virtual view :</a:t>
              </a:r>
            </a:p>
            <a:p>
              <a:r>
                <a:rPr lang="en-US" sz="1350" dirty="0"/>
                <a:t>domain sections </a:t>
              </a:r>
            </a:p>
            <a:p>
              <a:r>
                <a:rPr lang="en-US" sz="1350" dirty="0"/>
                <a:t>as stand-alone </a:t>
              </a:r>
            </a:p>
            <a:p>
              <a:r>
                <a:rPr lang="en-US" sz="1350" dirty="0"/>
                <a:t>computation unit </a:t>
              </a:r>
            </a:p>
            <a:p>
              <a:endParaRPr lang="en-US" sz="1350" dirty="0"/>
            </a:p>
          </p:txBody>
        </p:sp>
        <p:sp>
          <p:nvSpPr>
            <p:cNvPr id="45" name="Rectangle 11"/>
            <p:cNvSpPr>
              <a:spLocks noChangeArrowheads="1"/>
            </p:cNvSpPr>
            <p:nvPr/>
          </p:nvSpPr>
          <p:spPr bwMode="auto">
            <a:xfrm>
              <a:off x="7726648" y="2836097"/>
              <a:ext cx="1322725" cy="971804"/>
            </a:xfrm>
            <a:prstGeom prst="rect">
              <a:avLst/>
            </a:prstGeom>
            <a:solidFill>
              <a:schemeClr val="accent5">
                <a:lumMod val="60000"/>
                <a:lumOff val="4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Offloading </a:t>
              </a:r>
            </a:p>
            <a:p>
              <a:r>
                <a:rPr lang="en-US" sz="1350" dirty="0"/>
                <a:t>and scaling</a:t>
              </a:r>
            </a:p>
            <a:p>
              <a:r>
                <a:rPr lang="en-US" sz="1350" dirty="0"/>
                <a:t>optimization</a:t>
              </a:r>
            </a:p>
            <a:p>
              <a:endParaRPr lang="en-US" sz="1350" dirty="0"/>
            </a:p>
          </p:txBody>
        </p:sp>
        <p:sp>
          <p:nvSpPr>
            <p:cNvPr id="50" name="Rectangle 11"/>
            <p:cNvSpPr>
              <a:spLocks noChangeArrowheads="1"/>
            </p:cNvSpPr>
            <p:nvPr/>
          </p:nvSpPr>
          <p:spPr bwMode="auto">
            <a:xfrm>
              <a:off x="3996782" y="1877855"/>
              <a:ext cx="1298777" cy="858069"/>
            </a:xfrm>
            <a:prstGeom prst="rect">
              <a:avLst/>
            </a:prstGeom>
            <a:solidFill>
              <a:srgbClr val="FF9900"/>
            </a:solidFill>
            <a:ln w="9525">
              <a:solidFill>
                <a:srgbClr val="000000"/>
              </a:solidFill>
              <a:round/>
              <a:headEnd/>
              <a:tailEnd/>
            </a:ln>
          </p:spPr>
          <p:txBody>
            <a:bodyPr wrap="none" anchor="ctr">
              <a:prstTxWarp prst="textNoShape">
                <a:avLst/>
              </a:prstTxWarp>
            </a:bodyPr>
            <a:lstStyle/>
            <a:p>
              <a:r>
                <a:rPr lang="en-US" sz="1350" dirty="0"/>
                <a:t>Spatial</a:t>
              </a:r>
            </a:p>
            <a:p>
              <a:r>
                <a:rPr lang="en-US" sz="1350" dirty="0"/>
                <a:t>Decomposition</a:t>
              </a:r>
            </a:p>
            <a:p>
              <a:r>
                <a:rPr lang="en-US" sz="1350" dirty="0"/>
                <a:t>Blocks/tiles</a:t>
              </a:r>
            </a:p>
            <a:p>
              <a:endParaRPr lang="en-US" sz="1350" dirty="0"/>
            </a:p>
          </p:txBody>
        </p:sp>
        <p:sp>
          <p:nvSpPr>
            <p:cNvPr id="92" name="Rectangle 11"/>
            <p:cNvSpPr>
              <a:spLocks noChangeArrowheads="1"/>
            </p:cNvSpPr>
            <p:nvPr/>
          </p:nvSpPr>
          <p:spPr bwMode="auto">
            <a:xfrm>
              <a:off x="6004698" y="3079048"/>
              <a:ext cx="1322725" cy="485902"/>
            </a:xfrm>
            <a:prstGeom prst="rect">
              <a:avLst/>
            </a:prstGeom>
            <a:solidFill>
              <a:schemeClr val="accent3">
                <a:lumMod val="20000"/>
                <a:lumOff val="80000"/>
              </a:schemeClr>
            </a:solidFill>
            <a:ln w="9525">
              <a:solidFill>
                <a:srgbClr val="000000"/>
              </a:solidFill>
              <a:round/>
              <a:headEnd/>
              <a:tailEnd/>
            </a:ln>
          </p:spPr>
          <p:txBody>
            <a:bodyPr wrap="none" anchor="ctr">
              <a:prstTxWarp prst="textNoShape">
                <a:avLst/>
              </a:prstTxWarp>
            </a:bodyPr>
            <a:lstStyle/>
            <a:p>
              <a:r>
                <a:rPr lang="en-US" sz="1350" dirty="0"/>
                <a:t>Runtime </a:t>
              </a:r>
            </a:p>
            <a:p>
              <a:r>
                <a:rPr lang="en-US" sz="1350" dirty="0"/>
                <a:t>management</a:t>
              </a:r>
            </a:p>
          </p:txBody>
        </p:sp>
        <p:sp>
          <p:nvSpPr>
            <p:cNvPr id="40" name="Rectangle 11">
              <a:extLst>
                <a:ext uri="{FF2B5EF4-FFF2-40B4-BE49-F238E27FC236}">
                  <a16:creationId xmlns:a16="http://schemas.microsoft.com/office/drawing/2014/main" id="{98C148C5-93D1-C84D-9797-6866394FA58B}"/>
                </a:ext>
              </a:extLst>
            </p:cNvPr>
            <p:cNvSpPr>
              <a:spLocks noChangeArrowheads="1"/>
            </p:cNvSpPr>
            <p:nvPr/>
          </p:nvSpPr>
          <p:spPr bwMode="auto">
            <a:xfrm>
              <a:off x="7681774" y="2062609"/>
              <a:ext cx="1412472" cy="499838"/>
            </a:xfrm>
            <a:prstGeom prst="rect">
              <a:avLst/>
            </a:prstGeom>
            <a:solidFill>
              <a:schemeClr val="accent3">
                <a:lumMod val="20000"/>
                <a:lumOff val="80000"/>
              </a:schemeClr>
            </a:solidFill>
            <a:ln w="9525">
              <a:solidFill>
                <a:srgbClr val="000000"/>
              </a:solidFill>
              <a:round/>
              <a:headEnd/>
              <a:tailEnd/>
            </a:ln>
          </p:spPr>
          <p:txBody>
            <a:bodyPr wrap="none" anchor="ctr">
              <a:prstTxWarp prst="textNoShape">
                <a:avLst/>
              </a:prstTxWarp>
            </a:bodyPr>
            <a:lstStyle/>
            <a:p>
              <a:r>
                <a:rPr lang="en-US" sz="1350" dirty="0"/>
                <a:t>Load Distribution</a:t>
              </a:r>
            </a:p>
          </p:txBody>
        </p:sp>
        <p:cxnSp>
          <p:nvCxnSpPr>
            <p:cNvPr id="56" name="Straight Connector 55">
              <a:extLst>
                <a:ext uri="{FF2B5EF4-FFF2-40B4-BE49-F238E27FC236}">
                  <a16:creationId xmlns:a16="http://schemas.microsoft.com/office/drawing/2014/main" id="{4FBE40DF-5E46-6447-B9BA-A01260550913}"/>
                </a:ext>
              </a:extLst>
            </p:cNvPr>
            <p:cNvCxnSpPr>
              <a:cxnSpLocks/>
            </p:cNvCxnSpPr>
            <p:nvPr/>
          </p:nvCxnSpPr>
          <p:spPr>
            <a:xfrm>
              <a:off x="7506881" y="1369501"/>
              <a:ext cx="0" cy="1518052"/>
            </a:xfrm>
            <a:prstGeom prst="line">
              <a:avLst/>
            </a:prstGeom>
            <a:ln w="28575">
              <a:solidFill>
                <a:schemeClr val="accent3"/>
              </a:solidFill>
              <a:prstDash val="sysDash"/>
            </a:ln>
          </p:spPr>
          <p:style>
            <a:lnRef idx="2">
              <a:schemeClr val="accent1"/>
            </a:lnRef>
            <a:fillRef idx="0">
              <a:schemeClr val="accent1"/>
            </a:fillRef>
            <a:effectRef idx="1">
              <a:schemeClr val="accent1"/>
            </a:effectRef>
            <a:fontRef idx="minor">
              <a:schemeClr val="tx1"/>
            </a:fontRef>
          </p:style>
        </p:cxnSp>
        <p:sp>
          <p:nvSpPr>
            <p:cNvPr id="61" name="TextBox 60">
              <a:extLst>
                <a:ext uri="{FF2B5EF4-FFF2-40B4-BE49-F238E27FC236}">
                  <a16:creationId xmlns:a16="http://schemas.microsoft.com/office/drawing/2014/main" id="{6FE0A5B2-6E4E-FD49-BE02-E82FE56FCEA0}"/>
                </a:ext>
              </a:extLst>
            </p:cNvPr>
            <p:cNvSpPr txBox="1"/>
            <p:nvPr/>
          </p:nvSpPr>
          <p:spPr>
            <a:xfrm>
              <a:off x="3425640" y="1456660"/>
              <a:ext cx="1338828" cy="369332"/>
            </a:xfrm>
            <a:prstGeom prst="rect">
              <a:avLst/>
            </a:prstGeom>
            <a:noFill/>
          </p:spPr>
          <p:txBody>
            <a:bodyPr wrap="none" rtlCol="0">
              <a:spAutoFit/>
            </a:bodyPr>
            <a:lstStyle/>
            <a:p>
              <a:r>
                <a:rPr lang="en-US" dirty="0"/>
                <a:t>Framework</a:t>
              </a:r>
            </a:p>
          </p:txBody>
        </p:sp>
        <p:cxnSp>
          <p:nvCxnSpPr>
            <p:cNvPr id="79" name="Straight Connector 78">
              <a:extLst>
                <a:ext uri="{FF2B5EF4-FFF2-40B4-BE49-F238E27FC236}">
                  <a16:creationId xmlns:a16="http://schemas.microsoft.com/office/drawing/2014/main" id="{6FBFDC7E-F5F4-764D-A12F-F52B9AB6C9CA}"/>
                </a:ext>
              </a:extLst>
            </p:cNvPr>
            <p:cNvCxnSpPr>
              <a:cxnSpLocks/>
            </p:cNvCxnSpPr>
            <p:nvPr/>
          </p:nvCxnSpPr>
          <p:spPr>
            <a:xfrm flipV="1">
              <a:off x="5776862" y="2887553"/>
              <a:ext cx="1778395" cy="8922"/>
            </a:xfrm>
            <a:prstGeom prst="line">
              <a:avLst/>
            </a:prstGeom>
            <a:ln w="28575">
              <a:solidFill>
                <a:schemeClr val="accent3"/>
              </a:solidFill>
              <a:prstDash val="sysDash"/>
            </a:ln>
          </p:spPr>
          <p:style>
            <a:lnRef idx="2">
              <a:schemeClr val="accent1"/>
            </a:lnRef>
            <a:fillRef idx="0">
              <a:schemeClr val="accent1"/>
            </a:fillRef>
            <a:effectRef idx="1">
              <a:schemeClr val="accent1"/>
            </a:effectRef>
            <a:fontRef idx="minor">
              <a:schemeClr val="tx1"/>
            </a:fontRef>
          </p:style>
        </p:cxnSp>
        <p:sp>
          <p:nvSpPr>
            <p:cNvPr id="19" name="Rectangle 11">
              <a:extLst>
                <a:ext uri="{FF2B5EF4-FFF2-40B4-BE49-F238E27FC236}">
                  <a16:creationId xmlns:a16="http://schemas.microsoft.com/office/drawing/2014/main" id="{FC859D22-BCC2-804D-B0FF-A90DDB70C87D}"/>
                </a:ext>
              </a:extLst>
            </p:cNvPr>
            <p:cNvSpPr>
              <a:spLocks noChangeArrowheads="1"/>
            </p:cNvSpPr>
            <p:nvPr/>
          </p:nvSpPr>
          <p:spPr bwMode="auto">
            <a:xfrm>
              <a:off x="2464581" y="3481452"/>
              <a:ext cx="1200463" cy="743144"/>
            </a:xfrm>
            <a:prstGeom prst="rect">
              <a:avLst/>
            </a:prstGeom>
            <a:solidFill>
              <a:srgbClr val="FF9900"/>
            </a:solidFill>
            <a:ln w="9525">
              <a:solidFill>
                <a:srgbClr val="000000"/>
              </a:solidFill>
              <a:round/>
              <a:headEnd/>
              <a:tailEnd/>
            </a:ln>
          </p:spPr>
          <p:txBody>
            <a:bodyPr wrap="none" anchor="ctr">
              <a:prstTxWarp prst="textNoShape">
                <a:avLst/>
              </a:prstTxWarp>
            </a:bodyPr>
            <a:lstStyle/>
            <a:p>
              <a:endParaRPr lang="en-US" sz="1350" dirty="0"/>
            </a:p>
            <a:p>
              <a:r>
                <a:rPr lang="en-US" sz="1350" dirty="0"/>
                <a:t>Functional </a:t>
              </a:r>
            </a:p>
            <a:p>
              <a:r>
                <a:rPr lang="en-US" sz="1350" dirty="0"/>
                <a:t>decomposition</a:t>
              </a:r>
            </a:p>
            <a:p>
              <a:endParaRPr lang="en-US" sz="1350" dirty="0"/>
            </a:p>
          </p:txBody>
        </p:sp>
        <p:sp>
          <p:nvSpPr>
            <p:cNvPr id="20" name="Rectangle 11">
              <a:extLst>
                <a:ext uri="{FF2B5EF4-FFF2-40B4-BE49-F238E27FC236}">
                  <a16:creationId xmlns:a16="http://schemas.microsoft.com/office/drawing/2014/main" id="{728419C7-BC74-E049-A035-3BC1F3F99DE0}"/>
                </a:ext>
              </a:extLst>
            </p:cNvPr>
            <p:cNvSpPr>
              <a:spLocks noChangeArrowheads="1"/>
            </p:cNvSpPr>
            <p:nvPr/>
          </p:nvSpPr>
          <p:spPr bwMode="auto">
            <a:xfrm>
              <a:off x="4231625" y="3367122"/>
              <a:ext cx="1322725" cy="971804"/>
            </a:xfrm>
            <a:prstGeom prst="rect">
              <a:avLst/>
            </a:prstGeom>
            <a:solidFill>
              <a:schemeClr val="accent2">
                <a:lumMod val="40000"/>
                <a:lumOff val="6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Virtual view</a:t>
              </a:r>
            </a:p>
            <a:p>
              <a:r>
                <a:rPr lang="en-US" sz="1350" dirty="0"/>
                <a:t>collection of</a:t>
              </a:r>
            </a:p>
            <a:p>
              <a:r>
                <a:rPr lang="en-US" sz="1350" dirty="0"/>
                <a:t>components </a:t>
              </a:r>
            </a:p>
            <a:p>
              <a:endParaRPr lang="en-US" sz="1350" dirty="0"/>
            </a:p>
          </p:txBody>
        </p:sp>
        <p:sp>
          <p:nvSpPr>
            <p:cNvPr id="21" name="Rectangle 6">
              <a:extLst>
                <a:ext uri="{FF2B5EF4-FFF2-40B4-BE49-F238E27FC236}">
                  <a16:creationId xmlns:a16="http://schemas.microsoft.com/office/drawing/2014/main" id="{FD68D0D0-7683-3B4E-AE9A-1EE84AA742FD}"/>
                </a:ext>
              </a:extLst>
            </p:cNvPr>
            <p:cNvSpPr>
              <a:spLocks noChangeArrowheads="1"/>
            </p:cNvSpPr>
            <p:nvPr/>
          </p:nvSpPr>
          <p:spPr bwMode="auto">
            <a:xfrm>
              <a:off x="7739614" y="4595127"/>
              <a:ext cx="1224650" cy="857474"/>
            </a:xfrm>
            <a:prstGeom prst="rect">
              <a:avLst/>
            </a:prstGeom>
            <a:solidFill>
              <a:schemeClr val="accent5">
                <a:lumMod val="60000"/>
                <a:lumOff val="4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Memory</a:t>
              </a:r>
            </a:p>
            <a:p>
              <a:r>
                <a:rPr lang="en-US" sz="1350" dirty="0"/>
                <a:t>access and </a:t>
              </a:r>
            </a:p>
            <a:p>
              <a:r>
                <a:rPr lang="en-US" sz="1350" dirty="0"/>
                <a:t>compute</a:t>
              </a:r>
            </a:p>
            <a:p>
              <a:r>
                <a:rPr lang="en-US" sz="1350" dirty="0"/>
                <a:t>optimization</a:t>
              </a:r>
            </a:p>
            <a:p>
              <a:endParaRPr lang="en-US" sz="1350" dirty="0"/>
            </a:p>
          </p:txBody>
        </p:sp>
        <p:sp>
          <p:nvSpPr>
            <p:cNvPr id="22" name="Rectangle 3">
              <a:extLst>
                <a:ext uri="{FF2B5EF4-FFF2-40B4-BE49-F238E27FC236}">
                  <a16:creationId xmlns:a16="http://schemas.microsoft.com/office/drawing/2014/main" id="{F5E3A57D-117F-A945-A841-BFA908B4136F}"/>
                </a:ext>
              </a:extLst>
            </p:cNvPr>
            <p:cNvSpPr>
              <a:spLocks noChangeArrowheads="1"/>
            </p:cNvSpPr>
            <p:nvPr/>
          </p:nvSpPr>
          <p:spPr bwMode="auto">
            <a:xfrm>
              <a:off x="4298300" y="4696172"/>
              <a:ext cx="1189372" cy="669930"/>
            </a:xfrm>
            <a:prstGeom prst="rect">
              <a:avLst/>
            </a:prstGeom>
            <a:solidFill>
              <a:srgbClr val="FF9900"/>
            </a:solidFill>
            <a:ln w="9525">
              <a:solidFill>
                <a:srgbClr val="000000"/>
              </a:solidFill>
              <a:round/>
              <a:headEnd/>
              <a:tailEnd/>
            </a:ln>
          </p:spPr>
          <p:txBody>
            <a:bodyPr wrap="none" anchor="ctr">
              <a:prstTxWarp prst="textNoShape">
                <a:avLst/>
              </a:prstTxWarp>
            </a:bodyPr>
            <a:lstStyle/>
            <a:p>
              <a:endParaRPr lang="en-US" sz="1350" dirty="0"/>
            </a:p>
            <a:p>
              <a:endParaRPr lang="en-US" sz="1350" dirty="0"/>
            </a:p>
            <a:p>
              <a:r>
                <a:rPr lang="en-US" sz="1350" dirty="0"/>
                <a:t>Abstraction at </a:t>
              </a:r>
            </a:p>
            <a:p>
              <a:r>
                <a:rPr lang="en-US" sz="1350" dirty="0"/>
                <a:t>solver level</a:t>
              </a:r>
            </a:p>
            <a:p>
              <a:endParaRPr lang="en-US" sz="1350" dirty="0"/>
            </a:p>
            <a:p>
              <a:endParaRPr lang="en-US" sz="1350" dirty="0"/>
            </a:p>
          </p:txBody>
        </p:sp>
        <p:sp>
          <p:nvSpPr>
            <p:cNvPr id="23" name="Rectangle 7">
              <a:extLst>
                <a:ext uri="{FF2B5EF4-FFF2-40B4-BE49-F238E27FC236}">
                  <a16:creationId xmlns:a16="http://schemas.microsoft.com/office/drawing/2014/main" id="{6821D1D9-2D98-CB45-9092-1C98F353927B}"/>
                </a:ext>
              </a:extLst>
            </p:cNvPr>
            <p:cNvSpPr>
              <a:spLocks noChangeArrowheads="1"/>
            </p:cNvSpPr>
            <p:nvPr/>
          </p:nvSpPr>
          <p:spPr bwMode="auto">
            <a:xfrm>
              <a:off x="6004698" y="4706771"/>
              <a:ext cx="1272481" cy="643193"/>
            </a:xfrm>
            <a:prstGeom prst="rect">
              <a:avLst/>
            </a:prstGeom>
            <a:solidFill>
              <a:schemeClr val="accent3">
                <a:lumMod val="20000"/>
                <a:lumOff val="80000"/>
              </a:schemeClr>
            </a:solidFill>
            <a:ln w="9525">
              <a:solidFill>
                <a:srgbClr val="000000"/>
              </a:solidFill>
              <a:round/>
              <a:headEnd/>
              <a:tailEnd/>
            </a:ln>
          </p:spPr>
          <p:txBody>
            <a:bodyPr wrap="none" anchor="ctr">
              <a:prstTxWarp prst="textNoShape">
                <a:avLst/>
              </a:prstTxWarp>
            </a:bodyPr>
            <a:lstStyle/>
            <a:p>
              <a:r>
                <a:rPr lang="en-US" sz="1350" dirty="0"/>
                <a:t>code </a:t>
              </a:r>
            </a:p>
            <a:p>
              <a:r>
                <a:rPr lang="en-US" sz="1350" dirty="0"/>
                <a:t>transformation</a:t>
              </a:r>
            </a:p>
          </p:txBody>
        </p:sp>
        <p:cxnSp>
          <p:nvCxnSpPr>
            <p:cNvPr id="26" name="Straight Arrow Connector 25">
              <a:extLst>
                <a:ext uri="{FF2B5EF4-FFF2-40B4-BE49-F238E27FC236}">
                  <a16:creationId xmlns:a16="http://schemas.microsoft.com/office/drawing/2014/main" id="{175EBBED-D96F-564A-8CDD-495E32F31295}"/>
                </a:ext>
              </a:extLst>
            </p:cNvPr>
            <p:cNvCxnSpPr>
              <a:stCxn id="20" idx="2"/>
              <a:endCxn id="22" idx="0"/>
            </p:cNvCxnSpPr>
            <p:nvPr/>
          </p:nvCxnSpPr>
          <p:spPr>
            <a:xfrm flipH="1">
              <a:off x="4892987" y="4338926"/>
              <a:ext cx="1" cy="357246"/>
            </a:xfrm>
            <a:prstGeom prst="straightConnector1">
              <a:avLst/>
            </a:prstGeom>
            <a:ln w="31750">
              <a:tailEnd type="triangle"/>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C72B65AD-236F-184D-9B09-881DBC818814}"/>
                </a:ext>
              </a:extLst>
            </p:cNvPr>
            <p:cNvCxnSpPr>
              <a:cxnSpLocks/>
            </p:cNvCxnSpPr>
            <p:nvPr/>
          </p:nvCxnSpPr>
          <p:spPr>
            <a:xfrm flipH="1">
              <a:off x="5687283" y="3367122"/>
              <a:ext cx="1" cy="2444488"/>
            </a:xfrm>
            <a:prstGeom prst="line">
              <a:avLst/>
            </a:prstGeom>
            <a:ln w="28575">
              <a:solidFill>
                <a:schemeClr val="accent3"/>
              </a:solidFill>
              <a:prstDash val="sysDash"/>
            </a:ln>
          </p:spPr>
          <p:style>
            <a:lnRef idx="2">
              <a:schemeClr val="accent1"/>
            </a:lnRef>
            <a:fillRef idx="0">
              <a:schemeClr val="accent1"/>
            </a:fillRef>
            <a:effectRef idx="1">
              <a:schemeClr val="accent1"/>
            </a:effectRef>
            <a:fontRef idx="minor">
              <a:schemeClr val="tx1"/>
            </a:fontRef>
          </p:style>
        </p:cxnSp>
        <p:cxnSp>
          <p:nvCxnSpPr>
            <p:cNvPr id="4" name="Straight Arrow Connector 3">
              <a:extLst>
                <a:ext uri="{FF2B5EF4-FFF2-40B4-BE49-F238E27FC236}">
                  <a16:creationId xmlns:a16="http://schemas.microsoft.com/office/drawing/2014/main" id="{5BE5345B-5446-B940-9A58-A5D5729C88E1}"/>
                </a:ext>
              </a:extLst>
            </p:cNvPr>
            <p:cNvCxnSpPr>
              <a:stCxn id="18440" idx="2"/>
              <a:endCxn id="19" idx="0"/>
            </p:cNvCxnSpPr>
            <p:nvPr/>
          </p:nvCxnSpPr>
          <p:spPr>
            <a:xfrm>
              <a:off x="3064673" y="2734298"/>
              <a:ext cx="140" cy="747154"/>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6EFB8FBC-CE08-754B-8034-19966DBEDCF4}"/>
                </a:ext>
              </a:extLst>
            </p:cNvPr>
            <p:cNvCxnSpPr>
              <a:stCxn id="22" idx="3"/>
              <a:endCxn id="23" idx="1"/>
            </p:cNvCxnSpPr>
            <p:nvPr/>
          </p:nvCxnSpPr>
          <p:spPr>
            <a:xfrm flipV="1">
              <a:off x="5487672" y="5028368"/>
              <a:ext cx="517026" cy="2769"/>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EEE44865-7E66-7347-B0A8-4671E6E4CCBE}"/>
                </a:ext>
              </a:extLst>
            </p:cNvPr>
            <p:cNvCxnSpPr>
              <a:stCxn id="23" idx="3"/>
              <a:endCxn id="21" idx="1"/>
            </p:cNvCxnSpPr>
            <p:nvPr/>
          </p:nvCxnSpPr>
          <p:spPr>
            <a:xfrm flipV="1">
              <a:off x="7277179" y="5023864"/>
              <a:ext cx="462435" cy="4504"/>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D03ED900-04DF-B144-B012-9439152609AF}"/>
                </a:ext>
              </a:extLst>
            </p:cNvPr>
            <p:cNvCxnSpPr>
              <a:stCxn id="19" idx="3"/>
              <a:endCxn id="20" idx="1"/>
            </p:cNvCxnSpPr>
            <p:nvPr/>
          </p:nvCxnSpPr>
          <p:spPr>
            <a:xfrm>
              <a:off x="3665044" y="3853024"/>
              <a:ext cx="566581" cy="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568EF956-92AF-2E48-A547-73D3405732F3}"/>
                </a:ext>
              </a:extLst>
            </p:cNvPr>
            <p:cNvCxnSpPr>
              <a:stCxn id="50" idx="3"/>
              <a:endCxn id="18436" idx="1"/>
            </p:cNvCxnSpPr>
            <p:nvPr/>
          </p:nvCxnSpPr>
          <p:spPr>
            <a:xfrm flipV="1">
              <a:off x="5295559" y="2306889"/>
              <a:ext cx="684524" cy="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2FF57E41-8FAD-F34A-8D80-8AD7C0900CB4}"/>
                </a:ext>
              </a:extLst>
            </p:cNvPr>
            <p:cNvCxnSpPr>
              <a:stCxn id="18440" idx="3"/>
              <a:endCxn id="50" idx="1"/>
            </p:cNvCxnSpPr>
            <p:nvPr/>
          </p:nvCxnSpPr>
          <p:spPr>
            <a:xfrm>
              <a:off x="3722069" y="2305562"/>
              <a:ext cx="274713" cy="1328"/>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60AD41A-7B86-5B46-836B-D7F64F5F0722}"/>
                </a:ext>
              </a:extLst>
            </p:cNvPr>
            <p:cNvCxnSpPr>
              <a:stCxn id="18436" idx="3"/>
              <a:endCxn id="40" idx="1"/>
            </p:cNvCxnSpPr>
            <p:nvPr/>
          </p:nvCxnSpPr>
          <p:spPr>
            <a:xfrm>
              <a:off x="7352040" y="2306889"/>
              <a:ext cx="329734" cy="5639"/>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8CABB44D-FB74-7C48-9BC5-B930DFF082B1}"/>
                </a:ext>
              </a:extLst>
            </p:cNvPr>
            <p:cNvCxnSpPr>
              <a:stCxn id="40" idx="2"/>
              <a:endCxn id="45" idx="0"/>
            </p:cNvCxnSpPr>
            <p:nvPr/>
          </p:nvCxnSpPr>
          <p:spPr>
            <a:xfrm>
              <a:off x="8388010" y="2562447"/>
              <a:ext cx="1" cy="27365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C8F3F1A5-7A68-B64F-83F5-9F1AA50DF975}"/>
                </a:ext>
              </a:extLst>
            </p:cNvPr>
            <p:cNvCxnSpPr>
              <a:stCxn id="18436" idx="2"/>
              <a:endCxn id="92" idx="0"/>
            </p:cNvCxnSpPr>
            <p:nvPr/>
          </p:nvCxnSpPr>
          <p:spPr>
            <a:xfrm flipH="1">
              <a:off x="6666061" y="2735923"/>
              <a:ext cx="1" cy="34312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4167E006-B15C-0E43-9851-46A564A5587C}"/>
                </a:ext>
              </a:extLst>
            </p:cNvPr>
            <p:cNvCxnSpPr>
              <a:stCxn id="92" idx="3"/>
              <a:endCxn id="45" idx="1"/>
            </p:cNvCxnSpPr>
            <p:nvPr/>
          </p:nvCxnSpPr>
          <p:spPr>
            <a:xfrm>
              <a:off x="7327423" y="3321999"/>
              <a:ext cx="399225" cy="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696038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solidFill>
            <a:schemeClr val="tx2">
              <a:lumMod val="75000"/>
              <a:alpha val="90000"/>
            </a:schemeClr>
          </a:solidFill>
        </p:spPr>
        <p:txBody>
          <a:bodyPr/>
          <a:lstStyle/>
          <a:p>
            <a:endParaRPr lang="en-US" dirty="0"/>
          </a:p>
          <a:p>
            <a:r>
              <a:rPr lang="en-US" dirty="0"/>
              <a:t>Takeaways</a:t>
            </a:r>
          </a:p>
          <a:p>
            <a:pPr marL="457200" indent="-457200">
              <a:buFont typeface="Arial"/>
              <a:buChar char="•"/>
            </a:pPr>
            <a:r>
              <a:rPr lang="en-US" dirty="0"/>
              <a:t>Differentiate between slow changing and fast changing components of your code</a:t>
            </a:r>
          </a:p>
          <a:p>
            <a:pPr marL="457200" indent="-457200">
              <a:buFont typeface="Arial"/>
              <a:buChar char="•"/>
            </a:pPr>
            <a:r>
              <a:rPr lang="en-US" dirty="0"/>
              <a:t>Take your time to understand the requirements of your infrastructure</a:t>
            </a:r>
          </a:p>
          <a:p>
            <a:pPr marL="457200" indent="-457200">
              <a:buFont typeface="Arial"/>
              <a:buChar char="•"/>
            </a:pPr>
            <a:r>
              <a:rPr lang="en-US" dirty="0"/>
              <a:t>Implement separation of concerns</a:t>
            </a:r>
          </a:p>
          <a:p>
            <a:pPr marL="457200" indent="-457200">
              <a:buFont typeface="Arial"/>
              <a:buChar char="•"/>
            </a:pPr>
            <a:r>
              <a:rPr lang="en-US" dirty="0"/>
              <a:t>Design with portability, extensibility, reproducibility and maintainability in mind</a:t>
            </a:r>
          </a:p>
          <a:p>
            <a:pPr marL="457200" indent="-457200">
              <a:buFont typeface="Arial"/>
              <a:buChar char="•"/>
            </a:pPr>
            <a:r>
              <a:rPr lang="en-US" dirty="0"/>
              <a:t>Leverage existing capabilities where possible</a:t>
            </a:r>
          </a:p>
          <a:p>
            <a:r>
              <a:rPr lang="en-US" dirty="0"/>
              <a:t>…….Questions ? </a:t>
            </a:r>
          </a:p>
          <a:p>
            <a:endParaRPr lang="en-US" dirty="0"/>
          </a:p>
        </p:txBody>
      </p:sp>
    </p:spTree>
    <p:extLst>
      <p:ext uri="{BB962C8B-B14F-4D97-AF65-F5344CB8AC3E}">
        <p14:creationId xmlns:p14="http://schemas.microsoft.com/office/powerpoint/2010/main" val="4007319421"/>
      </p:ext>
    </p:extLst>
  </p:cSld>
  <p:clrMapOvr>
    <a:masterClrMapping/>
  </p:clrMapOvr>
  <mc:AlternateContent xmlns:mc="http://schemas.openxmlformats.org/markup-compatibility/2006" xmlns:p14="http://schemas.microsoft.com/office/powerpoint/2010/main">
    <mc:Choice Requires="p14">
      <p:transition p14:dur="250" advTm="161866">
        <p:fade/>
      </p:transition>
    </mc:Choice>
    <mc:Fallback xmlns="">
      <p:transition advTm="161866">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52AD8-340F-4E8B-B0C4-7ABAA20B6F6A}"/>
              </a:ext>
            </a:extLst>
          </p:cNvPr>
          <p:cNvSpPr>
            <a:spLocks noGrp="1"/>
          </p:cNvSpPr>
          <p:nvPr>
            <p:ph type="title"/>
          </p:nvPr>
        </p:nvSpPr>
        <p:spPr/>
        <p:txBody>
          <a:bodyPr/>
          <a:lstStyle/>
          <a:p>
            <a:r>
              <a:rPr lang="en-US" dirty="0"/>
              <a:t>Agenda</a:t>
            </a:r>
          </a:p>
        </p:txBody>
      </p:sp>
      <p:graphicFrame>
        <p:nvGraphicFramePr>
          <p:cNvPr id="4" name="Content Placeholder 3">
            <a:extLst>
              <a:ext uri="{FF2B5EF4-FFF2-40B4-BE49-F238E27FC236}">
                <a16:creationId xmlns:a16="http://schemas.microsoft.com/office/drawing/2014/main" id="{A0943BB2-2F98-4DD2-873B-1E619A0C771D}"/>
              </a:ext>
            </a:extLst>
          </p:cNvPr>
          <p:cNvGraphicFramePr>
            <a:graphicFrameLocks noGrp="1"/>
          </p:cNvGraphicFramePr>
          <p:nvPr>
            <p:ph idx="1"/>
          </p:nvPr>
        </p:nvGraphicFramePr>
        <p:xfrm>
          <a:off x="1055369" y="916940"/>
          <a:ext cx="10078086" cy="5024120"/>
        </p:xfrm>
        <a:graphic>
          <a:graphicData uri="http://schemas.openxmlformats.org/drawingml/2006/table">
            <a:tbl>
              <a:tblPr firstRow="1" bandRow="1">
                <a:tableStyleId>{5C22544A-7EE6-4342-B048-85BDC9FD1C3A}</a:tableStyleId>
              </a:tblPr>
              <a:tblGrid>
                <a:gridCol w="1826183">
                  <a:extLst>
                    <a:ext uri="{9D8B030D-6E8A-4147-A177-3AD203B41FA5}">
                      <a16:colId xmlns:a16="http://schemas.microsoft.com/office/drawing/2014/main" val="3446576009"/>
                    </a:ext>
                  </a:extLst>
                </a:gridCol>
                <a:gridCol w="1003610">
                  <a:extLst>
                    <a:ext uri="{9D8B030D-6E8A-4147-A177-3AD203B41FA5}">
                      <a16:colId xmlns:a16="http://schemas.microsoft.com/office/drawing/2014/main" val="339314737"/>
                    </a:ext>
                  </a:extLst>
                </a:gridCol>
                <a:gridCol w="4293220">
                  <a:extLst>
                    <a:ext uri="{9D8B030D-6E8A-4147-A177-3AD203B41FA5}">
                      <a16:colId xmlns:a16="http://schemas.microsoft.com/office/drawing/2014/main" val="1263998808"/>
                    </a:ext>
                  </a:extLst>
                </a:gridCol>
                <a:gridCol w="2955073">
                  <a:extLst>
                    <a:ext uri="{9D8B030D-6E8A-4147-A177-3AD203B41FA5}">
                      <a16:colId xmlns:a16="http://schemas.microsoft.com/office/drawing/2014/main" val="4097899022"/>
                    </a:ext>
                  </a:extLst>
                </a:gridCol>
              </a:tblGrid>
              <a:tr h="370840">
                <a:tc>
                  <a:txBody>
                    <a:bodyPr/>
                    <a:lstStyle/>
                    <a:p>
                      <a:pPr algn="l">
                        <a:lnSpc>
                          <a:spcPct val="100000"/>
                        </a:lnSpc>
                      </a:pPr>
                      <a:r>
                        <a:rPr lang="en-US" sz="1800" dirty="0">
                          <a:latin typeface="+mn-lt"/>
                        </a:rPr>
                        <a:t>Time (MDT)</a:t>
                      </a:r>
                    </a:p>
                  </a:txBody>
                  <a:tcPr/>
                </a:tc>
                <a:tc>
                  <a:txBody>
                    <a:bodyPr/>
                    <a:lstStyle/>
                    <a:p>
                      <a:pPr>
                        <a:lnSpc>
                          <a:spcPct val="100000"/>
                        </a:lnSpc>
                      </a:pPr>
                      <a:r>
                        <a:rPr lang="en-US" sz="1800" dirty="0">
                          <a:latin typeface="+mn-lt"/>
                        </a:rPr>
                        <a:t>Module</a:t>
                      </a:r>
                    </a:p>
                  </a:txBody>
                  <a:tcPr/>
                </a:tc>
                <a:tc>
                  <a:txBody>
                    <a:bodyPr/>
                    <a:lstStyle/>
                    <a:p>
                      <a:pPr>
                        <a:lnSpc>
                          <a:spcPct val="100000"/>
                        </a:lnSpc>
                      </a:pPr>
                      <a:r>
                        <a:rPr lang="en-US" sz="1800" dirty="0">
                          <a:latin typeface="+mn-lt"/>
                        </a:rPr>
                        <a:t>Topic</a:t>
                      </a:r>
                    </a:p>
                  </a:txBody>
                  <a:tcPr/>
                </a:tc>
                <a:tc>
                  <a:txBody>
                    <a:bodyPr/>
                    <a:lstStyle/>
                    <a:p>
                      <a:pPr>
                        <a:lnSpc>
                          <a:spcPct val="100000"/>
                        </a:lnSpc>
                      </a:pPr>
                      <a:r>
                        <a:rPr lang="en-US" sz="1800" dirty="0">
                          <a:latin typeface="+mn-lt"/>
                        </a:rPr>
                        <a:t>Speaker</a:t>
                      </a:r>
                    </a:p>
                  </a:txBody>
                  <a:tcPr/>
                </a:tc>
                <a:extLst>
                  <a:ext uri="{0D108BD9-81ED-4DB2-BD59-A6C34878D82A}">
                    <a16:rowId xmlns:a16="http://schemas.microsoft.com/office/drawing/2014/main" val="3602420430"/>
                  </a:ext>
                </a:extLst>
              </a:tr>
              <a:tr h="370840">
                <a:tc>
                  <a:txBody>
                    <a:bodyPr/>
                    <a:lstStyle/>
                    <a:p>
                      <a:pPr rtl="0" fontAlgn="t">
                        <a:spcBef>
                          <a:spcPts val="0"/>
                        </a:spcBef>
                        <a:spcAft>
                          <a:spcPts val="0"/>
                        </a:spcAft>
                      </a:pPr>
                      <a:r>
                        <a:rPr lang="en-US" sz="1800" b="0" i="0" u="none" strike="noStrike" dirty="0">
                          <a:solidFill>
                            <a:srgbClr val="000000"/>
                          </a:solidFill>
                          <a:effectLst/>
                          <a:latin typeface="+mn-lt"/>
                        </a:rPr>
                        <a:t>1:00pm-1:05pm</a:t>
                      </a:r>
                      <a:endParaRPr lang="en-US" sz="1800" dirty="0">
                        <a:effectLst/>
                        <a:latin typeface="+mn-lt"/>
                      </a:endParaRPr>
                    </a:p>
                  </a:txBody>
                  <a:tcPr marL="63500" marR="63500" marT="63500" marB="63500"/>
                </a:tc>
                <a:tc>
                  <a:txBody>
                    <a:bodyPr/>
                    <a:lstStyle/>
                    <a:p>
                      <a:pPr>
                        <a:lnSpc>
                          <a:spcPct val="100000"/>
                        </a:lnSpc>
                      </a:pPr>
                      <a:r>
                        <a:rPr lang="en-US" sz="1800" dirty="0">
                          <a:latin typeface="+mn-lt"/>
                        </a:rPr>
                        <a:t>00</a:t>
                      </a:r>
                    </a:p>
                  </a:txBody>
                  <a:tcPr/>
                </a:tc>
                <a:tc>
                  <a:txBody>
                    <a:bodyPr/>
                    <a:lstStyle/>
                    <a:p>
                      <a:pPr>
                        <a:lnSpc>
                          <a:spcPct val="100000"/>
                        </a:lnSpc>
                      </a:pPr>
                      <a:r>
                        <a:rPr lang="en-US" sz="1800" b="0" i="0" u="none" strike="noStrike" kern="1200" dirty="0">
                          <a:solidFill>
                            <a:schemeClr val="dk1"/>
                          </a:solidFill>
                          <a:effectLst/>
                          <a:latin typeface="+mn-lt"/>
                          <a:ea typeface="+mn-ea"/>
                          <a:cs typeface="+mn-cs"/>
                        </a:rPr>
                        <a:t>Introduction</a:t>
                      </a:r>
                      <a:endParaRPr lang="en-US" sz="1800" dirty="0">
                        <a:latin typeface="+mn-lt"/>
                      </a:endParaRPr>
                    </a:p>
                  </a:txBody>
                  <a:tcPr/>
                </a:tc>
                <a:tc>
                  <a:txBody>
                    <a:bodyPr/>
                    <a:lstStyle/>
                    <a:p>
                      <a:pPr>
                        <a:lnSpc>
                          <a:spcPct val="100000"/>
                        </a:lnSpc>
                      </a:pPr>
                      <a:r>
                        <a:rPr lang="en-US" sz="1800" dirty="0">
                          <a:latin typeface="+mn-lt"/>
                        </a:rPr>
                        <a:t>David E. Bernholdt, ORNL</a:t>
                      </a:r>
                    </a:p>
                  </a:txBody>
                  <a:tcPr/>
                </a:tc>
                <a:extLst>
                  <a:ext uri="{0D108BD9-81ED-4DB2-BD59-A6C34878D82A}">
                    <a16:rowId xmlns:a16="http://schemas.microsoft.com/office/drawing/2014/main" val="4236476034"/>
                  </a:ext>
                </a:extLst>
              </a:tr>
              <a:tr h="370840">
                <a:tc>
                  <a:txBody>
                    <a:bodyPr/>
                    <a:lstStyle/>
                    <a:p>
                      <a:pPr rtl="0" fontAlgn="t">
                        <a:spcBef>
                          <a:spcPts val="0"/>
                        </a:spcBef>
                        <a:spcAft>
                          <a:spcPts val="0"/>
                        </a:spcAft>
                      </a:pPr>
                      <a:r>
                        <a:rPr lang="en-US" sz="1800" b="0" i="0" u="none" strike="noStrike" dirty="0">
                          <a:solidFill>
                            <a:srgbClr val="000000"/>
                          </a:solidFill>
                          <a:effectLst/>
                          <a:latin typeface="+mn-lt"/>
                        </a:rPr>
                        <a:t>1:05pm-1:15pm</a:t>
                      </a:r>
                      <a:endParaRPr lang="en-US" sz="1800" dirty="0">
                        <a:effectLst/>
                        <a:latin typeface="+mn-lt"/>
                      </a:endParaRPr>
                    </a:p>
                  </a:txBody>
                  <a:tcPr marL="63500" marR="63500" marT="63500" marB="635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mn-lt"/>
                        </a:rPr>
                        <a:t>01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dirty="0">
                          <a:solidFill>
                            <a:schemeClr val="dk1"/>
                          </a:solidFill>
                          <a:effectLst/>
                          <a:latin typeface="+mn-lt"/>
                          <a:ea typeface="+mn-ea"/>
                          <a:cs typeface="+mn-cs"/>
                        </a:rPr>
                        <a:t>Motivation and Overview of Best Practices in HPC Software Development</a:t>
                      </a:r>
                      <a:endParaRPr lang="en-US" sz="1800"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mn-lt"/>
                        </a:rPr>
                        <a:t>David E. Bernholdt, ORNL</a:t>
                      </a:r>
                    </a:p>
                  </a:txBody>
                  <a:tcPr/>
                </a:tc>
                <a:extLst>
                  <a:ext uri="{0D108BD9-81ED-4DB2-BD59-A6C34878D82A}">
                    <a16:rowId xmlns:a16="http://schemas.microsoft.com/office/drawing/2014/main" val="18592124"/>
                  </a:ext>
                </a:extLst>
              </a:tr>
              <a:tr h="370840">
                <a:tc>
                  <a:txBody>
                    <a:bodyPr/>
                    <a:lstStyle/>
                    <a:p>
                      <a:pPr rtl="0" fontAlgn="t">
                        <a:spcBef>
                          <a:spcPts val="0"/>
                        </a:spcBef>
                        <a:spcAft>
                          <a:spcPts val="0"/>
                        </a:spcAft>
                      </a:pPr>
                      <a:r>
                        <a:rPr lang="en-US" sz="1800" b="0" i="0" u="none" strike="noStrike" dirty="0">
                          <a:solidFill>
                            <a:srgbClr val="000000"/>
                          </a:solidFill>
                          <a:effectLst/>
                          <a:latin typeface="+mn-lt"/>
                        </a:rPr>
                        <a:t>1:15pm-1:45pm</a:t>
                      </a:r>
                      <a:endParaRPr lang="en-US" sz="1800" dirty="0">
                        <a:effectLst/>
                        <a:latin typeface="+mn-lt"/>
                      </a:endParaRPr>
                    </a:p>
                  </a:txBody>
                  <a:tcPr marL="63500" marR="63500" marT="63500" marB="63500"/>
                </a:tc>
                <a:tc>
                  <a:txBody>
                    <a:bodyPr/>
                    <a:lstStyle/>
                    <a:p>
                      <a:pPr>
                        <a:lnSpc>
                          <a:spcPct val="100000"/>
                        </a:lnSpc>
                      </a:pPr>
                      <a:r>
                        <a:rPr lang="en-US" sz="1800" dirty="0">
                          <a:latin typeface="+mn-lt"/>
                        </a:rPr>
                        <a:t>02</a:t>
                      </a:r>
                    </a:p>
                  </a:txBody>
                  <a:tcPr/>
                </a:tc>
                <a:tc>
                  <a:txBody>
                    <a:bodyPr/>
                    <a:lstStyle/>
                    <a:p>
                      <a:pPr>
                        <a:lnSpc>
                          <a:spcPct val="100000"/>
                        </a:lnSpc>
                      </a:pPr>
                      <a:r>
                        <a:rPr lang="en-US" sz="1800" dirty="0">
                          <a:latin typeface="+mn-lt"/>
                        </a:rPr>
                        <a:t>Agile Methodologies</a:t>
                      </a:r>
                    </a:p>
                  </a:txBody>
                  <a:tcPr/>
                </a:tc>
                <a:tc>
                  <a:txBody>
                    <a:bodyPr/>
                    <a:lstStyle/>
                    <a:p>
                      <a:pPr>
                        <a:lnSpc>
                          <a:spcPct val="100000"/>
                        </a:lnSpc>
                      </a:pPr>
                      <a:r>
                        <a:rPr lang="en-US" sz="1800" dirty="0">
                          <a:latin typeface="+mn-lt"/>
                        </a:rPr>
                        <a:t>Rinku K. Gupta, ANL</a:t>
                      </a:r>
                    </a:p>
                  </a:txBody>
                  <a:tcPr/>
                </a:tc>
                <a:extLst>
                  <a:ext uri="{0D108BD9-81ED-4DB2-BD59-A6C34878D82A}">
                    <a16:rowId xmlns:a16="http://schemas.microsoft.com/office/drawing/2014/main" val="3991164013"/>
                  </a:ext>
                </a:extLst>
              </a:tr>
              <a:tr h="370840">
                <a:tc>
                  <a:txBody>
                    <a:bodyPr/>
                    <a:lstStyle/>
                    <a:p>
                      <a:pPr rtl="0" fontAlgn="t">
                        <a:spcBef>
                          <a:spcPts val="0"/>
                        </a:spcBef>
                        <a:spcAft>
                          <a:spcPts val="0"/>
                        </a:spcAft>
                      </a:pPr>
                      <a:r>
                        <a:rPr lang="en-US" sz="1800" dirty="0">
                          <a:effectLst/>
                          <a:latin typeface="+mn-lt"/>
                        </a:rPr>
                        <a:t>1:45pm-2:00pm</a:t>
                      </a:r>
                    </a:p>
                  </a:txBody>
                  <a:tcPr marL="63500" marR="63500" marT="63500" marB="63500"/>
                </a:tc>
                <a:tc>
                  <a:txBody>
                    <a:bodyPr/>
                    <a:lstStyle/>
                    <a:p>
                      <a:pPr>
                        <a:lnSpc>
                          <a:spcPct val="100000"/>
                        </a:lnSpc>
                      </a:pPr>
                      <a:r>
                        <a:rPr lang="en-US" sz="1800" i="0" dirty="0">
                          <a:solidFill>
                            <a:schemeClr val="tx1"/>
                          </a:solidFill>
                          <a:latin typeface="+mn-lt"/>
                        </a:rPr>
                        <a:t>03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dirty="0">
                          <a:solidFill>
                            <a:schemeClr val="dk1"/>
                          </a:solidFill>
                          <a:effectLst/>
                          <a:latin typeface="+mn-lt"/>
                          <a:ea typeface="+mn-ea"/>
                          <a:cs typeface="+mn-cs"/>
                        </a:rPr>
                        <a:t>Git Workflows</a:t>
                      </a:r>
                      <a:endParaRPr lang="en-US" sz="1800" dirty="0">
                        <a:latin typeface="+mn-lt"/>
                      </a:endParaRPr>
                    </a:p>
                  </a:txBody>
                  <a:tcPr/>
                </a:tc>
                <a:tc>
                  <a:txBody>
                    <a:bodyPr/>
                    <a:lstStyle/>
                    <a:p>
                      <a:pPr>
                        <a:lnSpc>
                          <a:spcPct val="100000"/>
                        </a:lnSpc>
                      </a:pPr>
                      <a:r>
                        <a:rPr lang="en-US" sz="1800" dirty="0">
                          <a:latin typeface="+mn-lt"/>
                        </a:rPr>
                        <a:t>Rinku K. Gupta, ANL</a:t>
                      </a:r>
                    </a:p>
                  </a:txBody>
                  <a:tcPr/>
                </a:tc>
                <a:extLst>
                  <a:ext uri="{0D108BD9-81ED-4DB2-BD59-A6C34878D82A}">
                    <a16:rowId xmlns:a16="http://schemas.microsoft.com/office/drawing/2014/main" val="1350023114"/>
                  </a:ext>
                </a:extLst>
              </a:tr>
              <a:tr h="370840">
                <a:tc>
                  <a:txBody>
                    <a:bodyPr/>
                    <a:lstStyle/>
                    <a:p>
                      <a:pPr rtl="0" fontAlgn="t">
                        <a:spcBef>
                          <a:spcPts val="0"/>
                        </a:spcBef>
                        <a:spcAft>
                          <a:spcPts val="0"/>
                        </a:spcAft>
                      </a:pPr>
                      <a:r>
                        <a:rPr lang="en-US" sz="1800" b="0" i="0" u="none" strike="noStrike" dirty="0">
                          <a:solidFill>
                            <a:schemeClr val="tx1"/>
                          </a:solidFill>
                          <a:effectLst/>
                          <a:latin typeface="+mn-lt"/>
                        </a:rPr>
                        <a:t>2:00pm-2:20pm</a:t>
                      </a:r>
                      <a:endParaRPr lang="en-US" sz="1800" i="0" dirty="0">
                        <a:solidFill>
                          <a:schemeClr val="tx1"/>
                        </a:solidFill>
                        <a:effectLst/>
                        <a:latin typeface="+mn-lt"/>
                      </a:endParaRPr>
                    </a:p>
                  </a:txBody>
                  <a:tcPr marL="63500" marR="63500" marT="63500" marB="63500"/>
                </a:tc>
                <a:tc>
                  <a:txBody>
                    <a:bodyPr/>
                    <a:lstStyle/>
                    <a:p>
                      <a:pPr>
                        <a:lnSpc>
                          <a:spcPct val="100000"/>
                        </a:lnSpc>
                      </a:pPr>
                      <a:r>
                        <a:rPr lang="en-US" sz="1800" i="0" dirty="0">
                          <a:solidFill>
                            <a:schemeClr val="tx1"/>
                          </a:solidFill>
                          <a:latin typeface="+mn-lt"/>
                        </a:rPr>
                        <a:t>04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i="0" dirty="0">
                          <a:solidFill>
                            <a:schemeClr val="tx1"/>
                          </a:solidFill>
                          <a:latin typeface="+mn-lt"/>
                        </a:rPr>
                        <a:t>Software Testing 1</a:t>
                      </a:r>
                    </a:p>
                  </a:txBody>
                  <a:tcPr/>
                </a:tc>
                <a:tc>
                  <a:txBody>
                    <a:bodyPr/>
                    <a:lstStyle/>
                    <a:p>
                      <a:pPr>
                        <a:lnSpc>
                          <a:spcPct val="100000"/>
                        </a:lnSpc>
                      </a:pPr>
                      <a:r>
                        <a:rPr lang="en-US" sz="1800" i="0" dirty="0">
                          <a:solidFill>
                            <a:schemeClr val="tx1"/>
                          </a:solidFill>
                          <a:latin typeface="+mn-lt"/>
                        </a:rPr>
                        <a:t>David M. Rogers, ORNL</a:t>
                      </a:r>
                    </a:p>
                  </a:txBody>
                  <a:tcPr/>
                </a:tc>
                <a:extLst>
                  <a:ext uri="{0D108BD9-81ED-4DB2-BD59-A6C34878D82A}">
                    <a16:rowId xmlns:a16="http://schemas.microsoft.com/office/drawing/2014/main" val="1922613886"/>
                  </a:ext>
                </a:extLst>
              </a:tr>
              <a:tr h="370840">
                <a:tc>
                  <a:txBody>
                    <a:bodyPr/>
                    <a:lstStyle/>
                    <a:p>
                      <a:pPr rtl="0" fontAlgn="t">
                        <a:spcBef>
                          <a:spcPts val="0"/>
                        </a:spcBef>
                        <a:spcAft>
                          <a:spcPts val="0"/>
                        </a:spcAft>
                      </a:pPr>
                      <a:r>
                        <a:rPr lang="en-US" sz="1800" b="0" i="1" u="none" strike="noStrike" dirty="0">
                          <a:solidFill>
                            <a:schemeClr val="tx2"/>
                          </a:solidFill>
                          <a:effectLst/>
                          <a:latin typeface="+mn-lt"/>
                        </a:rPr>
                        <a:t>2:20pm-2:40pm</a:t>
                      </a:r>
                      <a:endParaRPr lang="en-US" sz="1800" i="1" dirty="0">
                        <a:solidFill>
                          <a:schemeClr val="tx2"/>
                        </a:solidFill>
                        <a:effectLst/>
                        <a:latin typeface="+mn-lt"/>
                      </a:endParaRPr>
                    </a:p>
                  </a:txBody>
                  <a:tcPr marL="63500" marR="63500" marT="63500" marB="63500"/>
                </a:tc>
                <a:tc>
                  <a:txBody>
                    <a:bodyPr/>
                    <a:lstStyle/>
                    <a:p>
                      <a:pPr>
                        <a:lnSpc>
                          <a:spcPct val="100000"/>
                        </a:lnSpc>
                      </a:pPr>
                      <a:endParaRPr lang="en-US" sz="1800" i="1" dirty="0">
                        <a:solidFill>
                          <a:schemeClr val="tx2"/>
                        </a:solidFill>
                        <a:latin typeface="+mn-lt"/>
                      </a:endParaRPr>
                    </a:p>
                  </a:txBody>
                  <a:tcPr/>
                </a:tc>
                <a:tc>
                  <a:txBody>
                    <a:bodyPr/>
                    <a:lstStyle/>
                    <a:p>
                      <a:pPr>
                        <a:lnSpc>
                          <a:spcPct val="100000"/>
                        </a:lnSpc>
                      </a:pPr>
                      <a:r>
                        <a:rPr lang="en-US" sz="1800" i="1" dirty="0">
                          <a:solidFill>
                            <a:schemeClr val="tx2"/>
                          </a:solidFill>
                          <a:latin typeface="+mn-lt"/>
                        </a:rPr>
                        <a:t>Break (optional Q&amp;A)</a:t>
                      </a:r>
                    </a:p>
                  </a:txBody>
                  <a:tcPr/>
                </a:tc>
                <a:tc>
                  <a:txBody>
                    <a:bodyPr/>
                    <a:lstStyle/>
                    <a:p>
                      <a:pPr>
                        <a:lnSpc>
                          <a:spcPct val="100000"/>
                        </a:lnSpc>
                      </a:pPr>
                      <a:r>
                        <a:rPr lang="en-US" sz="1800" i="1" dirty="0">
                          <a:solidFill>
                            <a:schemeClr val="tx2"/>
                          </a:solidFill>
                          <a:latin typeface="+mn-lt"/>
                        </a:rPr>
                        <a:t>All</a:t>
                      </a:r>
                    </a:p>
                  </a:txBody>
                  <a:tcPr/>
                </a:tc>
                <a:extLst>
                  <a:ext uri="{0D108BD9-81ED-4DB2-BD59-A6C34878D82A}">
                    <a16:rowId xmlns:a16="http://schemas.microsoft.com/office/drawing/2014/main" val="4193880066"/>
                  </a:ext>
                </a:extLst>
              </a:tr>
              <a:tr h="370840">
                <a:tc>
                  <a:txBody>
                    <a:bodyPr/>
                    <a:lstStyle/>
                    <a:p>
                      <a:pPr rtl="0" fontAlgn="t">
                        <a:spcBef>
                          <a:spcPts val="0"/>
                        </a:spcBef>
                        <a:spcAft>
                          <a:spcPts val="0"/>
                        </a:spcAft>
                      </a:pPr>
                      <a:r>
                        <a:rPr lang="en-US" sz="1800" b="0" i="0" u="none" strike="noStrike" dirty="0">
                          <a:solidFill>
                            <a:srgbClr val="000000"/>
                          </a:solidFill>
                          <a:effectLst/>
                          <a:latin typeface="+mn-lt"/>
                        </a:rPr>
                        <a:t>2:40pm-3:00pm</a:t>
                      </a:r>
                      <a:endParaRPr lang="en-US" sz="1800" dirty="0">
                        <a:effectLst/>
                        <a:latin typeface="+mn-lt"/>
                      </a:endParaRPr>
                    </a:p>
                  </a:txBody>
                  <a:tcPr marL="63500" marR="63500" marT="63500" marB="63500"/>
                </a:tc>
                <a:tc>
                  <a:txBody>
                    <a:bodyPr/>
                    <a:lstStyle/>
                    <a:p>
                      <a:pPr>
                        <a:lnSpc>
                          <a:spcPct val="100000"/>
                        </a:lnSpc>
                      </a:pPr>
                      <a:r>
                        <a:rPr lang="en-US" sz="1800" i="0" dirty="0">
                          <a:latin typeface="+mn-lt"/>
                        </a:rPr>
                        <a:t>05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dirty="0">
                          <a:solidFill>
                            <a:schemeClr val="tx1"/>
                          </a:solidFill>
                          <a:effectLst/>
                          <a:latin typeface="+mn-lt"/>
                          <a:ea typeface="+mn-ea"/>
                          <a:cs typeface="+mn-cs"/>
                        </a:rPr>
                        <a:t>Software Design</a:t>
                      </a:r>
                    </a:p>
                  </a:txBody>
                  <a:tcPr/>
                </a:tc>
                <a:tc>
                  <a:txBody>
                    <a:bodyPr/>
                    <a:lstStyle/>
                    <a:p>
                      <a:pPr>
                        <a:lnSpc>
                          <a:spcPct val="100000"/>
                        </a:lnSpc>
                      </a:pPr>
                      <a:r>
                        <a:rPr lang="en-US" sz="1800" dirty="0">
                          <a:latin typeface="+mn-lt"/>
                        </a:rPr>
                        <a:t>Anshu Dubey, ANL</a:t>
                      </a:r>
                    </a:p>
                  </a:txBody>
                  <a:tcPr/>
                </a:tc>
                <a:extLst>
                  <a:ext uri="{0D108BD9-81ED-4DB2-BD59-A6C34878D82A}">
                    <a16:rowId xmlns:a16="http://schemas.microsoft.com/office/drawing/2014/main" val="2444169840"/>
                  </a:ext>
                </a:extLst>
              </a:tr>
              <a:tr h="370840">
                <a:tc>
                  <a:txBody>
                    <a:bodyPr/>
                    <a:lstStyle/>
                    <a:p>
                      <a:pPr rtl="0" fontAlgn="t">
                        <a:spcBef>
                          <a:spcPts val="0"/>
                        </a:spcBef>
                        <a:spcAft>
                          <a:spcPts val="0"/>
                        </a:spcAft>
                      </a:pPr>
                      <a:r>
                        <a:rPr lang="en-US" sz="1800" dirty="0">
                          <a:effectLst/>
                          <a:latin typeface="+mn-lt"/>
                        </a:rPr>
                        <a:t>3:00pm-3:15pm</a:t>
                      </a:r>
                    </a:p>
                  </a:txBody>
                  <a:tcPr marL="63500" marR="63500" marT="63500" marB="63500"/>
                </a:tc>
                <a:tc>
                  <a:txBody>
                    <a:bodyPr/>
                    <a:lstStyle/>
                    <a:p>
                      <a:pPr>
                        <a:lnSpc>
                          <a:spcPct val="100000"/>
                        </a:lnSpc>
                      </a:pPr>
                      <a:r>
                        <a:rPr lang="en-US" sz="1800" i="0" dirty="0">
                          <a:latin typeface="+mn-lt"/>
                        </a:rPr>
                        <a:t>06</a:t>
                      </a:r>
                    </a:p>
                  </a:txBody>
                  <a:tcPr/>
                </a:tc>
                <a:tc>
                  <a:txBody>
                    <a:bodyPr/>
                    <a:lstStyle/>
                    <a:p>
                      <a:pPr>
                        <a:lnSpc>
                          <a:spcPct val="100000"/>
                        </a:lnSpc>
                      </a:pPr>
                      <a:r>
                        <a:rPr lang="en-US" sz="1800" i="0" dirty="0">
                          <a:latin typeface="+mn-lt"/>
                        </a:rPr>
                        <a:t>Software Testing 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i="0" dirty="0">
                          <a:solidFill>
                            <a:schemeClr val="tx1"/>
                          </a:solidFill>
                          <a:latin typeface="+mn-lt"/>
                        </a:rPr>
                        <a:t>David M. Rogers</a:t>
                      </a:r>
                    </a:p>
                  </a:txBody>
                  <a:tcPr/>
                </a:tc>
                <a:extLst>
                  <a:ext uri="{0D108BD9-81ED-4DB2-BD59-A6C34878D82A}">
                    <a16:rowId xmlns:a16="http://schemas.microsoft.com/office/drawing/2014/main" val="387858574"/>
                  </a:ext>
                </a:extLst>
              </a:tr>
              <a:tr h="370840">
                <a:tc>
                  <a:txBody>
                    <a:bodyPr/>
                    <a:lstStyle/>
                    <a:p>
                      <a:pPr rtl="0" fontAlgn="t">
                        <a:spcBef>
                          <a:spcPts val="0"/>
                        </a:spcBef>
                        <a:spcAft>
                          <a:spcPts val="0"/>
                        </a:spcAft>
                      </a:pPr>
                      <a:r>
                        <a:rPr lang="en-US" sz="1800" dirty="0">
                          <a:effectLst/>
                          <a:latin typeface="+mn-lt"/>
                        </a:rPr>
                        <a:t>3:15pm-3:40pm</a:t>
                      </a:r>
                    </a:p>
                  </a:txBody>
                  <a:tcPr marL="63500" marR="63500" marT="63500" marB="63500"/>
                </a:tc>
                <a:tc>
                  <a:txBody>
                    <a:bodyPr/>
                    <a:lstStyle/>
                    <a:p>
                      <a:pPr>
                        <a:lnSpc>
                          <a:spcPct val="100000"/>
                        </a:lnSpc>
                      </a:pPr>
                      <a:r>
                        <a:rPr lang="en-US" sz="1800" i="0" dirty="0">
                          <a:latin typeface="+mn-lt"/>
                        </a:rPr>
                        <a:t>07</a:t>
                      </a:r>
                    </a:p>
                  </a:txBody>
                  <a:tcPr/>
                </a:tc>
                <a:tc>
                  <a:txBody>
                    <a:bodyPr/>
                    <a:lstStyle/>
                    <a:p>
                      <a:pPr>
                        <a:lnSpc>
                          <a:spcPct val="100000"/>
                        </a:lnSpc>
                      </a:pPr>
                      <a:r>
                        <a:rPr lang="en-US" sz="1800" i="0" dirty="0">
                          <a:latin typeface="+mn-lt"/>
                        </a:rPr>
                        <a:t>Refactoring</a:t>
                      </a:r>
                    </a:p>
                  </a:txBody>
                  <a:tcPr/>
                </a:tc>
                <a:tc>
                  <a:txBody>
                    <a:bodyPr/>
                    <a:lstStyle/>
                    <a:p>
                      <a:pPr>
                        <a:lnSpc>
                          <a:spcPct val="100000"/>
                        </a:lnSpc>
                      </a:pPr>
                      <a:r>
                        <a:rPr lang="en-US" sz="1800" dirty="0">
                          <a:latin typeface="+mn-lt"/>
                        </a:rPr>
                        <a:t>Anshu Dubey, ANL</a:t>
                      </a:r>
                    </a:p>
                  </a:txBody>
                  <a:tcPr/>
                </a:tc>
                <a:extLst>
                  <a:ext uri="{0D108BD9-81ED-4DB2-BD59-A6C34878D82A}">
                    <a16:rowId xmlns:a16="http://schemas.microsoft.com/office/drawing/2014/main" val="2446830301"/>
                  </a:ext>
                </a:extLst>
              </a:tr>
              <a:tr h="370840">
                <a:tc>
                  <a:txBody>
                    <a:bodyPr/>
                    <a:lstStyle/>
                    <a:p>
                      <a:pPr rtl="0" fontAlgn="t">
                        <a:spcBef>
                          <a:spcPts val="0"/>
                        </a:spcBef>
                        <a:spcAft>
                          <a:spcPts val="0"/>
                        </a:spcAft>
                      </a:pPr>
                      <a:r>
                        <a:rPr lang="en-US" sz="1800" dirty="0">
                          <a:effectLst/>
                          <a:latin typeface="+mn-lt"/>
                        </a:rPr>
                        <a:t>3:40pm-3:55pm</a:t>
                      </a:r>
                    </a:p>
                  </a:txBody>
                  <a:tcPr marL="63500" marR="63500" marT="63500" marB="63500"/>
                </a:tc>
                <a:tc>
                  <a:txBody>
                    <a:bodyPr/>
                    <a:lstStyle/>
                    <a:p>
                      <a:pPr>
                        <a:lnSpc>
                          <a:spcPct val="100000"/>
                        </a:lnSpc>
                      </a:pPr>
                      <a:r>
                        <a:rPr lang="en-US" sz="1800" i="0" dirty="0">
                          <a:latin typeface="+mn-lt"/>
                        </a:rPr>
                        <a:t>08</a:t>
                      </a:r>
                    </a:p>
                  </a:txBody>
                  <a:tcPr/>
                </a:tc>
                <a:tc>
                  <a:txBody>
                    <a:bodyPr/>
                    <a:lstStyle/>
                    <a:p>
                      <a:pPr>
                        <a:lnSpc>
                          <a:spcPct val="100000"/>
                        </a:lnSpc>
                      </a:pPr>
                      <a:r>
                        <a:rPr lang="en-US" sz="1800" i="0" dirty="0">
                          <a:latin typeface="+mn-lt"/>
                        </a:rPr>
                        <a:t>Reproducibility</a:t>
                      </a:r>
                    </a:p>
                  </a:txBody>
                  <a:tcPr/>
                </a:tc>
                <a:tc>
                  <a:txBody>
                    <a:bodyPr/>
                    <a:lstStyle/>
                    <a:p>
                      <a:pPr>
                        <a:lnSpc>
                          <a:spcPct val="100000"/>
                        </a:lnSpc>
                      </a:pPr>
                      <a:r>
                        <a:rPr lang="en-US" sz="1800" dirty="0">
                          <a:latin typeface="+mn-lt"/>
                        </a:rPr>
                        <a:t>David E. Bernholdt, ORNL</a:t>
                      </a:r>
                    </a:p>
                  </a:txBody>
                  <a:tcPr/>
                </a:tc>
                <a:extLst>
                  <a:ext uri="{0D108BD9-81ED-4DB2-BD59-A6C34878D82A}">
                    <a16:rowId xmlns:a16="http://schemas.microsoft.com/office/drawing/2014/main" val="1746784610"/>
                  </a:ext>
                </a:extLst>
              </a:tr>
              <a:tr h="370840">
                <a:tc>
                  <a:txBody>
                    <a:bodyPr/>
                    <a:lstStyle/>
                    <a:p>
                      <a:pPr rtl="0" fontAlgn="t">
                        <a:spcBef>
                          <a:spcPts val="0"/>
                        </a:spcBef>
                        <a:spcAft>
                          <a:spcPts val="0"/>
                        </a:spcAft>
                      </a:pPr>
                      <a:r>
                        <a:rPr lang="en-US" sz="1800" dirty="0">
                          <a:effectLst/>
                          <a:latin typeface="+mn-lt"/>
                        </a:rPr>
                        <a:t>3:55pm-4:00pm</a:t>
                      </a:r>
                    </a:p>
                  </a:txBody>
                  <a:tcPr marL="63500" marR="63500" marT="63500" marB="63500"/>
                </a:tc>
                <a:tc>
                  <a:txBody>
                    <a:bodyPr/>
                    <a:lstStyle/>
                    <a:p>
                      <a:pPr>
                        <a:lnSpc>
                          <a:spcPct val="100000"/>
                        </a:lnSpc>
                      </a:pPr>
                      <a:r>
                        <a:rPr lang="en-US" sz="1800" i="0" dirty="0">
                          <a:latin typeface="+mn-lt"/>
                        </a:rPr>
                        <a:t>09</a:t>
                      </a:r>
                    </a:p>
                  </a:txBody>
                  <a:tcPr/>
                </a:tc>
                <a:tc>
                  <a:txBody>
                    <a:bodyPr/>
                    <a:lstStyle/>
                    <a:p>
                      <a:pPr>
                        <a:lnSpc>
                          <a:spcPct val="100000"/>
                        </a:lnSpc>
                      </a:pPr>
                      <a:r>
                        <a:rPr lang="en-US" sz="1800" i="0" dirty="0">
                          <a:latin typeface="+mn-lt"/>
                        </a:rPr>
                        <a:t>Summary</a:t>
                      </a:r>
                    </a:p>
                  </a:txBody>
                  <a:tcPr/>
                </a:tc>
                <a:tc>
                  <a:txBody>
                    <a:bodyPr/>
                    <a:lstStyle/>
                    <a:p>
                      <a:pPr>
                        <a:lnSpc>
                          <a:spcPct val="100000"/>
                        </a:lnSpc>
                      </a:pPr>
                      <a:r>
                        <a:rPr lang="en-US" sz="1800" dirty="0">
                          <a:latin typeface="+mn-lt"/>
                        </a:rPr>
                        <a:t>David E. Bernholdt, ORNL</a:t>
                      </a:r>
                    </a:p>
                  </a:txBody>
                  <a:tcPr/>
                </a:tc>
                <a:extLst>
                  <a:ext uri="{0D108BD9-81ED-4DB2-BD59-A6C34878D82A}">
                    <a16:rowId xmlns:a16="http://schemas.microsoft.com/office/drawing/2014/main" val="127038030"/>
                  </a:ext>
                </a:extLst>
              </a:tr>
            </a:tbl>
          </a:graphicData>
        </a:graphic>
      </p:graphicFrame>
      <p:grpSp>
        <p:nvGrpSpPr>
          <p:cNvPr id="5" name="Group 4">
            <a:extLst>
              <a:ext uri="{FF2B5EF4-FFF2-40B4-BE49-F238E27FC236}">
                <a16:creationId xmlns:a16="http://schemas.microsoft.com/office/drawing/2014/main" id="{E481C384-B67A-4E1A-9712-8751F487059D}"/>
              </a:ext>
            </a:extLst>
          </p:cNvPr>
          <p:cNvGrpSpPr/>
          <p:nvPr/>
        </p:nvGrpSpPr>
        <p:grpSpPr>
          <a:xfrm>
            <a:off x="649538" y="4115336"/>
            <a:ext cx="10909739" cy="390939"/>
            <a:chOff x="79513" y="1653208"/>
            <a:chExt cx="12029799" cy="390939"/>
          </a:xfrm>
        </p:grpSpPr>
        <p:cxnSp>
          <p:nvCxnSpPr>
            <p:cNvPr id="6" name="Straight Connector 5">
              <a:extLst>
                <a:ext uri="{FF2B5EF4-FFF2-40B4-BE49-F238E27FC236}">
                  <a16:creationId xmlns:a16="http://schemas.microsoft.com/office/drawing/2014/main" id="{81FDDF4F-CEBB-4DB2-B54C-DBAC5A6EF985}"/>
                </a:ext>
              </a:extLst>
            </p:cNvPr>
            <p:cNvCxnSpPr>
              <a:cxnSpLocks/>
            </p:cNvCxnSpPr>
            <p:nvPr/>
          </p:nvCxnSpPr>
          <p:spPr>
            <a:xfrm>
              <a:off x="530679" y="1848678"/>
              <a:ext cx="11127467"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Arrow: Right 7">
              <a:extLst>
                <a:ext uri="{FF2B5EF4-FFF2-40B4-BE49-F238E27FC236}">
                  <a16:creationId xmlns:a16="http://schemas.microsoft.com/office/drawing/2014/main" id="{7844F343-E894-4FE0-A6FA-018D93AF813D}"/>
                </a:ext>
              </a:extLst>
            </p:cNvPr>
            <p:cNvSpPr/>
            <p:nvPr/>
          </p:nvSpPr>
          <p:spPr>
            <a:xfrm>
              <a:off x="79513" y="1653208"/>
              <a:ext cx="451166" cy="390939"/>
            </a:xfrm>
            <a:prstGeom prst="rightArrow">
              <a:avLst/>
            </a:prstGeom>
            <a:solidFill>
              <a:srgbClr val="FF0000"/>
            </a:solidFill>
            <a:ln>
              <a:solidFill>
                <a:srgbClr val="FF0000"/>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8" name="Arrow: Right 8">
              <a:extLst>
                <a:ext uri="{FF2B5EF4-FFF2-40B4-BE49-F238E27FC236}">
                  <a16:creationId xmlns:a16="http://schemas.microsoft.com/office/drawing/2014/main" id="{BBFB6C66-6CBA-4D40-8622-561E8F751365}"/>
                </a:ext>
              </a:extLst>
            </p:cNvPr>
            <p:cNvSpPr/>
            <p:nvPr/>
          </p:nvSpPr>
          <p:spPr>
            <a:xfrm rot="10800000">
              <a:off x="11658146" y="1653208"/>
              <a:ext cx="451166" cy="390939"/>
            </a:xfrm>
            <a:prstGeom prst="rightArrow">
              <a:avLst/>
            </a:prstGeom>
            <a:solidFill>
              <a:srgbClr val="FF0000"/>
            </a:solidFill>
            <a:ln>
              <a:solidFill>
                <a:srgbClr val="FF0000"/>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grpSp>
    </p:spTree>
    <p:extLst>
      <p:ext uri="{BB962C8B-B14F-4D97-AF65-F5344CB8AC3E}">
        <p14:creationId xmlns:p14="http://schemas.microsoft.com/office/powerpoint/2010/main" val="20280860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David E. Bernholdt, Anshu Dubey, Rinku K. Gupta, and David M. Rogers, Better Scientific Software tutorial, in Improving Scientific Software conference, online, 2021. DOI: </a:t>
            </a:r>
            <a:r>
              <a:rPr lang="en-US" sz="1600" b="1" dirty="0">
                <a:hlinkClick r:id="rId4"/>
              </a:rPr>
              <a:t>10.6084/m9.figshare.14256257</a:t>
            </a:r>
            <a:endParaRPr lang="en-US" sz="1600" b="1" dirty="0"/>
          </a:p>
          <a:p>
            <a:pPr>
              <a:spcBef>
                <a:spcPts val="400"/>
              </a:spcBef>
            </a:pPr>
            <a:r>
              <a:rPr lang="en-US" sz="1600" dirty="0"/>
              <a:t>Individual modules may be cited as </a:t>
            </a:r>
            <a:r>
              <a:rPr lang="en-US" sz="1600" i="1" dirty="0"/>
              <a:t>Speaker, Module Title</a:t>
            </a:r>
            <a:r>
              <a:rPr lang="en-US" sz="1600" dirty="0"/>
              <a:t>, in Better Scientific Software tutorial…</a:t>
            </a:r>
          </a:p>
          <a:p>
            <a:pPr marL="0" indent="0">
              <a:spcBef>
                <a:spcPts val="800"/>
              </a:spcBef>
              <a:buNone/>
            </a:pPr>
            <a:r>
              <a:rPr lang="en-US" sz="2000" b="1" dirty="0"/>
              <a:t>Acknowledgements</a:t>
            </a:r>
          </a:p>
          <a:p>
            <a:pPr>
              <a:spcBef>
                <a:spcPts val="400"/>
              </a:spcBef>
            </a:pPr>
            <a:r>
              <a:rPr lang="en-US" sz="1400" dirty="0"/>
              <a:t>Additional contributors include: Mike </a:t>
            </a:r>
            <a:r>
              <a:rPr lang="en-US" sz="1400" dirty="0" err="1"/>
              <a:t>Heroux</a:t>
            </a:r>
            <a:r>
              <a:rPr lang="en-US" sz="1400" dirty="0"/>
              <a:t>, Alicia </a:t>
            </a:r>
            <a:r>
              <a:rPr lang="en-US" sz="1400" dirty="0" err="1"/>
              <a:t>Klinvex</a:t>
            </a:r>
            <a:r>
              <a:rPr lang="en-US" sz="1400" dirty="0"/>
              <a:t>, Mark Miller, Jared O’Neal, Katherine Riley, David Rogers, Deborah Stevens, James </a:t>
            </a:r>
            <a:r>
              <a:rPr lang="en-US" sz="1400" dirty="0" err="1"/>
              <a:t>Willenbring</a:t>
            </a:r>
            <a:endParaRPr lang="en-US" sz="1400" dirty="0"/>
          </a:p>
          <a:p>
            <a:pPr>
              <a:spcBef>
                <a:spcPts val="400"/>
              </a:spcBef>
            </a:pPr>
            <a:r>
              <a:rPr lang="en-US" sz="1400" dirty="0"/>
              <a:t>This work was supported by the U.S. Department of Energy Office of Science, Office of Advanced Scientific Computing Research (ASCR), and by the </a:t>
            </a:r>
            <a:r>
              <a:rPr lang="en-US" sz="1400" dirty="0" err="1"/>
              <a:t>Exascale</a:t>
            </a:r>
            <a:r>
              <a:rPr lang="en-US" sz="1400" dirty="0"/>
              <a:t> Computing Project (17-SC-20-SC), a collaborative effort of the U.S. Department of Energy Office of Science and the National Nuclear Security Administration</a:t>
            </a:r>
            <a:r>
              <a:rPr lang="en-US" sz="1400" i="1" dirty="0"/>
              <a:t>.</a:t>
            </a:r>
            <a:endParaRPr lang="en-US" sz="1400" dirty="0"/>
          </a:p>
          <a:p>
            <a:pPr>
              <a:spcBef>
                <a:spcPts val="400"/>
              </a:spcBef>
            </a:pPr>
            <a:r>
              <a:rPr lang="en-US" sz="1400" dirty="0"/>
              <a:t>This work was performed in part at the Argonne National Laboratory, which is managed by </a:t>
            </a:r>
            <a:r>
              <a:rPr lang="en-US" sz="1400" dirty="0" err="1"/>
              <a:t>UChicago</a:t>
            </a:r>
            <a:r>
              <a:rPr lang="en-US" sz="1400" dirty="0"/>
              <a:t> Argonne, LLC for the U.S. Department of Energy under Contract No. DE-AC02-06CH11357.</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49254" y="570111"/>
            <a:ext cx="1661258" cy="585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7264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a:extLst>
              <a:ext uri="{FF2B5EF4-FFF2-40B4-BE49-F238E27FC236}">
                <a16:creationId xmlns:a16="http://schemas.microsoft.com/office/drawing/2014/main" id="{969AAFBA-E7D9-0542-BEAD-C2722F011739}"/>
              </a:ext>
            </a:extLst>
          </p:cNvPr>
          <p:cNvSpPr txBox="1">
            <a:spLocks/>
          </p:cNvSpPr>
          <p:nvPr/>
        </p:nvSpPr>
        <p:spPr>
          <a:xfrm>
            <a:off x="608719" y="1128060"/>
            <a:ext cx="8650062" cy="550134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Wingdings" panose="05000000000000000000" pitchFamily="2" charset="2"/>
              <a:buNone/>
              <a:defRPr sz="2800" kern="1200">
                <a:solidFill>
                  <a:schemeClr val="tx1">
                    <a:tint val="75000"/>
                  </a:schemeClr>
                </a:solidFill>
                <a:latin typeface="Arial" panose="020B0604020202020204" pitchFamily="34" charset="0"/>
                <a:ea typeface="+mn-ea"/>
                <a:cs typeface="Arial" panose="020B0604020202020204" pitchFamily="34" charset="0"/>
              </a:defRPr>
            </a:lvl1pPr>
            <a:lvl2pPr marL="342900" indent="0" algn="ctr" defTabSz="914400" rtl="0" eaLnBrk="1" latinLnBrk="0" hangingPunct="1">
              <a:spcBef>
                <a:spcPct val="20000"/>
              </a:spcBef>
              <a:buFont typeface="Wingdings" panose="05000000000000000000" pitchFamily="2" charset="2"/>
              <a:buNone/>
              <a:defRPr sz="2400" kern="1200">
                <a:solidFill>
                  <a:schemeClr val="tx1">
                    <a:tint val="75000"/>
                  </a:schemeClr>
                </a:solidFill>
                <a:latin typeface="Arial" panose="020B0604020202020204" pitchFamily="34" charset="0"/>
                <a:ea typeface="+mn-ea"/>
                <a:cs typeface="Arial" panose="020B0604020202020204" pitchFamily="34" charset="0"/>
              </a:defRPr>
            </a:lvl2pPr>
            <a:lvl3pPr marL="685800" indent="0" algn="ctr" defTabSz="914400" rtl="0" eaLnBrk="1" latinLnBrk="0" hangingPunct="1">
              <a:spcBef>
                <a:spcPct val="20000"/>
              </a:spcBef>
              <a:buFont typeface="Wingdings" panose="05000000000000000000" pitchFamily="2" charset="2"/>
              <a:buNone/>
              <a:defRPr sz="2000" kern="1200">
                <a:solidFill>
                  <a:schemeClr val="tx1">
                    <a:tint val="75000"/>
                  </a:schemeClr>
                </a:solidFill>
                <a:latin typeface="Arial" panose="020B0604020202020204" pitchFamily="34" charset="0"/>
                <a:ea typeface="+mn-ea"/>
                <a:cs typeface="Arial" panose="020B0604020202020204" pitchFamily="34" charset="0"/>
              </a:defRPr>
            </a:lvl3pPr>
            <a:lvl4pPr marL="1028700" indent="0" algn="ctr" defTabSz="914400" rtl="0" eaLnBrk="1" latinLnBrk="0" hangingPunct="1">
              <a:spcBef>
                <a:spcPct val="20000"/>
              </a:spcBef>
              <a:buFont typeface="Wingdings" panose="05000000000000000000" pitchFamily="2" charset="2"/>
              <a:buNone/>
              <a:defRPr sz="1800" kern="1200">
                <a:solidFill>
                  <a:schemeClr val="tx1">
                    <a:tint val="75000"/>
                  </a:schemeClr>
                </a:solidFill>
                <a:latin typeface="Arial" panose="020B0604020202020204" pitchFamily="34" charset="0"/>
                <a:ea typeface="+mn-ea"/>
                <a:cs typeface="Arial" panose="020B0604020202020204" pitchFamily="34" charset="0"/>
              </a:defRPr>
            </a:lvl4pPr>
            <a:lvl5pPr marL="1371600" indent="0" algn="ctr" defTabSz="914400" rtl="0" eaLnBrk="1" latinLnBrk="0" hangingPunct="1">
              <a:spcBef>
                <a:spcPct val="20000"/>
              </a:spcBef>
              <a:buFont typeface="Wingdings" panose="05000000000000000000" pitchFamily="2" charset="2"/>
              <a:buNone/>
              <a:defRPr sz="1800" kern="1200">
                <a:solidFill>
                  <a:schemeClr val="tx1">
                    <a:tint val="75000"/>
                  </a:schemeClr>
                </a:solidFill>
                <a:latin typeface="Arial" panose="020B0604020202020204" pitchFamily="34" charset="0"/>
                <a:ea typeface="+mn-ea"/>
                <a:cs typeface="Arial" panose="020B0604020202020204" pitchFamily="34" charset="0"/>
              </a:defRPr>
            </a:lvl5pPr>
            <a:lvl6pPr marL="17145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057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24003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solidFill>
                <a:schemeClr val="tx1"/>
              </a:solidFill>
            </a:endParaRPr>
          </a:p>
          <a:p>
            <a:pPr marL="457200" indent="-457200" algn="l">
              <a:buFont typeface="Wingdings" pitchFamily="2" charset="2"/>
              <a:buChar char="q"/>
            </a:pPr>
            <a:endParaRPr lang="en-US" dirty="0">
              <a:solidFill>
                <a:schemeClr val="tx1"/>
              </a:solidFill>
            </a:endParaRPr>
          </a:p>
          <a:p>
            <a:pPr algn="l"/>
            <a:endParaRPr lang="en-US" dirty="0">
              <a:solidFill>
                <a:schemeClr val="tx1"/>
              </a:solidFill>
            </a:endParaRPr>
          </a:p>
        </p:txBody>
      </p:sp>
      <p:grpSp>
        <p:nvGrpSpPr>
          <p:cNvPr id="2" name="Group 1">
            <a:extLst>
              <a:ext uri="{FF2B5EF4-FFF2-40B4-BE49-F238E27FC236}">
                <a16:creationId xmlns:a16="http://schemas.microsoft.com/office/drawing/2014/main" id="{F7D43C75-6652-9D43-A7CD-0183D0CEBCD5}"/>
              </a:ext>
            </a:extLst>
          </p:cNvPr>
          <p:cNvGrpSpPr/>
          <p:nvPr/>
        </p:nvGrpSpPr>
        <p:grpSpPr>
          <a:xfrm>
            <a:off x="450592" y="1267396"/>
            <a:ext cx="6067194" cy="2923603"/>
            <a:chOff x="2176244" y="1817067"/>
            <a:chExt cx="4826771" cy="3142742"/>
          </a:xfrm>
        </p:grpSpPr>
        <p:sp>
          <p:nvSpPr>
            <p:cNvPr id="7" name="Oval 6"/>
            <p:cNvSpPr/>
            <p:nvPr/>
          </p:nvSpPr>
          <p:spPr>
            <a:xfrm>
              <a:off x="3546363" y="1817067"/>
              <a:ext cx="1996168" cy="1001146"/>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Scientific Understanding</a:t>
              </a:r>
            </a:p>
          </p:txBody>
        </p:sp>
        <p:sp>
          <p:nvSpPr>
            <p:cNvPr id="14" name="Oval 13"/>
            <p:cNvSpPr/>
            <p:nvPr/>
          </p:nvSpPr>
          <p:spPr>
            <a:xfrm>
              <a:off x="5349748" y="2965465"/>
              <a:ext cx="1653267" cy="1001145"/>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Higher Fidelity</a:t>
              </a:r>
            </a:p>
            <a:p>
              <a:pPr algn="ctr"/>
              <a:r>
                <a:rPr lang="en-US" sz="1575" dirty="0">
                  <a:solidFill>
                    <a:schemeClr val="tx1"/>
                  </a:solidFill>
                </a:rPr>
                <a:t>Model</a:t>
              </a:r>
            </a:p>
          </p:txBody>
        </p:sp>
        <p:sp>
          <p:nvSpPr>
            <p:cNvPr id="15" name="Oval 14"/>
            <p:cNvSpPr/>
            <p:nvPr/>
          </p:nvSpPr>
          <p:spPr>
            <a:xfrm>
              <a:off x="3576979" y="3958663"/>
              <a:ext cx="1996168" cy="1001146"/>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Diverse</a:t>
              </a:r>
            </a:p>
            <a:p>
              <a:pPr algn="ctr"/>
              <a:r>
                <a:rPr lang="en-US" sz="1575" dirty="0">
                  <a:solidFill>
                    <a:schemeClr val="tx1"/>
                  </a:solidFill>
                </a:rPr>
                <a:t>Solvers</a:t>
              </a:r>
            </a:p>
          </p:txBody>
        </p:sp>
        <p:sp>
          <p:nvSpPr>
            <p:cNvPr id="16" name="Oval 15"/>
            <p:cNvSpPr/>
            <p:nvPr/>
          </p:nvSpPr>
          <p:spPr>
            <a:xfrm>
              <a:off x="2176244" y="2965464"/>
              <a:ext cx="1653268" cy="1001146"/>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Hardware </a:t>
              </a:r>
            </a:p>
            <a:p>
              <a:pPr algn="ctr"/>
              <a:r>
                <a:rPr lang="en-US" sz="1575" dirty="0">
                  <a:solidFill>
                    <a:schemeClr val="tx1"/>
                  </a:solidFill>
                </a:rPr>
                <a:t>Resources</a:t>
              </a:r>
            </a:p>
          </p:txBody>
        </p:sp>
        <p:cxnSp>
          <p:nvCxnSpPr>
            <p:cNvPr id="18" name="Curved Connector 17"/>
            <p:cNvCxnSpPr>
              <a:cxnSpLocks/>
              <a:stCxn id="7" idx="6"/>
              <a:endCxn id="14" idx="0"/>
            </p:cNvCxnSpPr>
            <p:nvPr/>
          </p:nvCxnSpPr>
          <p:spPr>
            <a:xfrm>
              <a:off x="5542531" y="2317640"/>
              <a:ext cx="633851" cy="64782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urved Connector 19"/>
            <p:cNvCxnSpPr>
              <a:cxnSpLocks/>
              <a:stCxn id="14" idx="4"/>
              <a:endCxn id="15" idx="6"/>
            </p:cNvCxnSpPr>
            <p:nvPr/>
          </p:nvCxnSpPr>
          <p:spPr>
            <a:xfrm rot="5400000">
              <a:off x="5628452" y="3911307"/>
              <a:ext cx="492626" cy="60323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urved Connector 21"/>
            <p:cNvCxnSpPr>
              <a:stCxn id="15" idx="2"/>
              <a:endCxn id="16" idx="4"/>
            </p:cNvCxnSpPr>
            <p:nvPr/>
          </p:nvCxnSpPr>
          <p:spPr>
            <a:xfrm rot="10800000">
              <a:off x="3002879" y="3966610"/>
              <a:ext cx="574101" cy="492627"/>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urved Connector 23"/>
            <p:cNvCxnSpPr>
              <a:stCxn id="16" idx="0"/>
              <a:endCxn id="7" idx="2"/>
            </p:cNvCxnSpPr>
            <p:nvPr/>
          </p:nvCxnSpPr>
          <p:spPr>
            <a:xfrm rot="5400000" flipH="1" flipV="1">
              <a:off x="2950708" y="2369811"/>
              <a:ext cx="647823" cy="54348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cxnSpLocks/>
              <a:stCxn id="14" idx="2"/>
              <a:endCxn id="16" idx="6"/>
            </p:cNvCxnSpPr>
            <p:nvPr/>
          </p:nvCxnSpPr>
          <p:spPr>
            <a:xfrm flipH="1" flipV="1">
              <a:off x="3829512" y="3466037"/>
              <a:ext cx="1520236"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7" name="Title 1">
            <a:extLst>
              <a:ext uri="{FF2B5EF4-FFF2-40B4-BE49-F238E27FC236}">
                <a16:creationId xmlns:a16="http://schemas.microsoft.com/office/drawing/2014/main" id="{D8506537-DDB1-8448-B43A-3B158F846995}"/>
              </a:ext>
            </a:extLst>
          </p:cNvPr>
          <p:cNvSpPr txBox="1">
            <a:spLocks/>
          </p:cNvSpPr>
          <p:nvPr/>
        </p:nvSpPr>
        <p:spPr bwMode="auto">
          <a:xfrm>
            <a:off x="365760" y="411480"/>
            <a:ext cx="11372473" cy="91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a:lstStyle>
          <a:p>
            <a:r>
              <a:rPr lang="en-US" dirty="0"/>
              <a:t>HPC Computational Science Use-case</a:t>
            </a:r>
          </a:p>
        </p:txBody>
      </p:sp>
      <p:grpSp>
        <p:nvGrpSpPr>
          <p:cNvPr id="3" name="Group 2">
            <a:extLst>
              <a:ext uri="{FF2B5EF4-FFF2-40B4-BE49-F238E27FC236}">
                <a16:creationId xmlns:a16="http://schemas.microsoft.com/office/drawing/2014/main" id="{673FEECD-EE88-E040-895C-0240D635E635}"/>
              </a:ext>
            </a:extLst>
          </p:cNvPr>
          <p:cNvGrpSpPr/>
          <p:nvPr/>
        </p:nvGrpSpPr>
        <p:grpSpPr>
          <a:xfrm>
            <a:off x="6979801" y="729343"/>
            <a:ext cx="4265142" cy="3524330"/>
            <a:chOff x="6979801" y="729343"/>
            <a:chExt cx="4265142" cy="3524330"/>
          </a:xfrm>
        </p:grpSpPr>
        <p:cxnSp>
          <p:nvCxnSpPr>
            <p:cNvPr id="9" name="Straight Arrow Connector 8">
              <a:extLst>
                <a:ext uri="{FF2B5EF4-FFF2-40B4-BE49-F238E27FC236}">
                  <a16:creationId xmlns:a16="http://schemas.microsoft.com/office/drawing/2014/main" id="{74C943FE-45EB-EF4A-A9C9-DBCCA64BE107}"/>
                </a:ext>
              </a:extLst>
            </p:cNvPr>
            <p:cNvCxnSpPr/>
            <p:nvPr/>
          </p:nvCxnSpPr>
          <p:spPr>
            <a:xfrm>
              <a:off x="7402286" y="3725330"/>
              <a:ext cx="3842657"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1" name="Straight Arrow Connector 10">
              <a:extLst>
                <a:ext uri="{FF2B5EF4-FFF2-40B4-BE49-F238E27FC236}">
                  <a16:creationId xmlns:a16="http://schemas.microsoft.com/office/drawing/2014/main" id="{9EE4B5B6-D325-DA4A-9BFD-BCFD54BA1E1E}"/>
                </a:ext>
              </a:extLst>
            </p:cNvPr>
            <p:cNvCxnSpPr/>
            <p:nvPr/>
          </p:nvCxnSpPr>
          <p:spPr>
            <a:xfrm flipV="1">
              <a:off x="7424057" y="729343"/>
              <a:ext cx="0" cy="299598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3" name="TextBox 12">
              <a:extLst>
                <a:ext uri="{FF2B5EF4-FFF2-40B4-BE49-F238E27FC236}">
                  <a16:creationId xmlns:a16="http://schemas.microsoft.com/office/drawing/2014/main" id="{4D803AAA-CB4F-1144-8B15-F5B2C8FB7A51}"/>
                </a:ext>
              </a:extLst>
            </p:cNvPr>
            <p:cNvSpPr txBox="1"/>
            <p:nvPr/>
          </p:nvSpPr>
          <p:spPr>
            <a:xfrm>
              <a:off x="8290189" y="3819708"/>
              <a:ext cx="2253437" cy="433965"/>
            </a:xfrm>
            <a:prstGeom prst="rect">
              <a:avLst/>
            </a:prstGeom>
            <a:noFill/>
          </p:spPr>
          <p:txBody>
            <a:bodyPr wrap="none" lIns="118872" tIns="91440" rIns="118872" bIns="91440" rtlCol="0" anchor="ctr" anchorCtr="0">
              <a:spAutoFit/>
            </a:bodyPr>
            <a:lstStyle/>
            <a:p>
              <a:pPr algn="l">
                <a:lnSpc>
                  <a:spcPct val="90000"/>
                </a:lnSpc>
              </a:pPr>
              <a:r>
                <a:rPr lang="en-US" dirty="0"/>
                <a:t>Platform complexity</a:t>
              </a:r>
            </a:p>
          </p:txBody>
        </p:sp>
        <p:sp>
          <p:nvSpPr>
            <p:cNvPr id="25" name="TextBox 24">
              <a:extLst>
                <a:ext uri="{FF2B5EF4-FFF2-40B4-BE49-F238E27FC236}">
                  <a16:creationId xmlns:a16="http://schemas.microsoft.com/office/drawing/2014/main" id="{1F2B8E5A-6747-6840-9AB5-298CEE998CFB}"/>
                </a:ext>
              </a:extLst>
            </p:cNvPr>
            <p:cNvSpPr txBox="1"/>
            <p:nvPr/>
          </p:nvSpPr>
          <p:spPr>
            <a:xfrm rot="-5400000">
              <a:off x="6046587" y="2061274"/>
              <a:ext cx="2304733" cy="438305"/>
            </a:xfrm>
            <a:prstGeom prst="rect">
              <a:avLst/>
            </a:prstGeom>
            <a:noFill/>
          </p:spPr>
          <p:txBody>
            <a:bodyPr wrap="square" lIns="118872" tIns="91440" rIns="118872" bIns="91440" rtlCol="0" anchor="ctr" anchorCtr="0">
              <a:spAutoFit/>
            </a:bodyPr>
            <a:lstStyle/>
            <a:p>
              <a:pPr algn="l">
                <a:lnSpc>
                  <a:spcPct val="90000"/>
                </a:lnSpc>
              </a:pPr>
              <a:r>
                <a:rPr lang="en-US" dirty="0"/>
                <a:t>Software complexity</a:t>
              </a:r>
            </a:p>
          </p:txBody>
        </p:sp>
        <p:cxnSp>
          <p:nvCxnSpPr>
            <p:cNvPr id="27" name="Straight Connector 26">
              <a:extLst>
                <a:ext uri="{FF2B5EF4-FFF2-40B4-BE49-F238E27FC236}">
                  <a16:creationId xmlns:a16="http://schemas.microsoft.com/office/drawing/2014/main" id="{F0944214-B922-DE4E-8201-F097C1607D13}"/>
                </a:ext>
              </a:extLst>
            </p:cNvPr>
            <p:cNvCxnSpPr/>
            <p:nvPr/>
          </p:nvCxnSpPr>
          <p:spPr>
            <a:xfrm flipV="1">
              <a:off x="7871254" y="1865870"/>
              <a:ext cx="271849" cy="1401184"/>
            </a:xfrm>
            <a:prstGeom prst="line">
              <a:avLst/>
            </a:prstGeom>
            <a:ln w="5715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46CC992-F868-F041-8AF1-1C98255A058E}"/>
                </a:ext>
              </a:extLst>
            </p:cNvPr>
            <p:cNvCxnSpPr>
              <a:cxnSpLocks/>
            </p:cNvCxnSpPr>
            <p:nvPr/>
          </p:nvCxnSpPr>
          <p:spPr>
            <a:xfrm flipV="1">
              <a:off x="8113046" y="868682"/>
              <a:ext cx="2759259" cy="1012232"/>
            </a:xfrm>
            <a:prstGeom prst="line">
              <a:avLst/>
            </a:prstGeom>
            <a:ln w="53975">
              <a:solidFill>
                <a:srgbClr val="7030A0"/>
              </a:solidFil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35D10778-614C-0842-B0F5-17C22D27A489}"/>
                </a:ext>
              </a:extLst>
            </p:cNvPr>
            <p:cNvSpPr txBox="1"/>
            <p:nvPr/>
          </p:nvSpPr>
          <p:spPr>
            <a:xfrm>
              <a:off x="8063618" y="1663931"/>
              <a:ext cx="271849" cy="433965"/>
            </a:xfrm>
            <a:prstGeom prst="rect">
              <a:avLst/>
            </a:prstGeom>
            <a:noFill/>
          </p:spPr>
          <p:txBody>
            <a:bodyPr wrap="square" lIns="118872" tIns="91440" rIns="118872" bIns="91440" rtlCol="0" anchor="ctr" anchorCtr="0">
              <a:spAutoFit/>
            </a:bodyPr>
            <a:lstStyle/>
            <a:p>
              <a:pPr algn="l">
                <a:lnSpc>
                  <a:spcPct val="90000"/>
                </a:lnSpc>
              </a:pPr>
              <a:endParaRPr lang="en-US" dirty="0"/>
            </a:p>
          </p:txBody>
        </p:sp>
        <p:sp>
          <p:nvSpPr>
            <p:cNvPr id="32" name="TextBox 31">
              <a:extLst>
                <a:ext uri="{FF2B5EF4-FFF2-40B4-BE49-F238E27FC236}">
                  <a16:creationId xmlns:a16="http://schemas.microsoft.com/office/drawing/2014/main" id="{F5FBECCC-FDD4-DE4B-A88C-B7AF2B546EAE}"/>
                </a:ext>
              </a:extLst>
            </p:cNvPr>
            <p:cNvSpPr txBox="1"/>
            <p:nvPr/>
          </p:nvSpPr>
          <p:spPr>
            <a:xfrm>
              <a:off x="8453742" y="2528855"/>
              <a:ext cx="1407052" cy="932563"/>
            </a:xfrm>
            <a:prstGeom prst="rect">
              <a:avLst/>
            </a:prstGeom>
            <a:noFill/>
          </p:spPr>
          <p:txBody>
            <a:bodyPr wrap="none" lIns="118872" tIns="91440" rIns="118872" bIns="91440" rtlCol="0" anchor="ctr" anchorCtr="0">
              <a:spAutoFit/>
            </a:bodyPr>
            <a:lstStyle/>
            <a:p>
              <a:pPr algn="l">
                <a:lnSpc>
                  <a:spcPct val="90000"/>
                </a:lnSpc>
              </a:pPr>
              <a:r>
                <a:rPr lang="en-US" dirty="0"/>
                <a:t>Distributed </a:t>
              </a:r>
            </a:p>
            <a:p>
              <a:pPr algn="l">
                <a:lnSpc>
                  <a:spcPct val="90000"/>
                </a:lnSpc>
              </a:pPr>
              <a:r>
                <a:rPr lang="en-US" dirty="0"/>
                <a:t>memory</a:t>
              </a:r>
            </a:p>
            <a:p>
              <a:pPr algn="l">
                <a:lnSpc>
                  <a:spcPct val="90000"/>
                </a:lnSpc>
              </a:pPr>
              <a:r>
                <a:rPr lang="en-US" dirty="0"/>
                <a:t>model</a:t>
              </a:r>
            </a:p>
          </p:txBody>
        </p:sp>
        <p:sp>
          <p:nvSpPr>
            <p:cNvPr id="33" name="Left Arrow 32">
              <a:extLst>
                <a:ext uri="{FF2B5EF4-FFF2-40B4-BE49-F238E27FC236}">
                  <a16:creationId xmlns:a16="http://schemas.microsoft.com/office/drawing/2014/main" id="{6032F769-EB60-3346-ADD9-4B2D1BB53B93}"/>
                </a:ext>
              </a:extLst>
            </p:cNvPr>
            <p:cNvSpPr/>
            <p:nvPr/>
          </p:nvSpPr>
          <p:spPr>
            <a:xfrm>
              <a:off x="7990874" y="2889070"/>
              <a:ext cx="437831" cy="218824"/>
            </a:xfrm>
            <a:prstGeom prst="leftArrow">
              <a:avLst/>
            </a:prstGeom>
            <a:solidFill>
              <a:schemeClr val="accent4"/>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4" name="TextBox 33">
              <a:extLst>
                <a:ext uri="{FF2B5EF4-FFF2-40B4-BE49-F238E27FC236}">
                  <a16:creationId xmlns:a16="http://schemas.microsoft.com/office/drawing/2014/main" id="{C346DD6B-4509-764A-AE45-5F142DE3C708}"/>
                </a:ext>
              </a:extLst>
            </p:cNvPr>
            <p:cNvSpPr txBox="1"/>
            <p:nvPr/>
          </p:nvSpPr>
          <p:spPr>
            <a:xfrm>
              <a:off x="9327147" y="1554669"/>
              <a:ext cx="1817421" cy="683264"/>
            </a:xfrm>
            <a:prstGeom prst="rect">
              <a:avLst/>
            </a:prstGeom>
            <a:noFill/>
          </p:spPr>
          <p:txBody>
            <a:bodyPr wrap="none" lIns="118872" tIns="91440" rIns="118872" bIns="91440" rtlCol="0" anchor="ctr" anchorCtr="0">
              <a:spAutoFit/>
            </a:bodyPr>
            <a:lstStyle/>
            <a:p>
              <a:pPr algn="l">
                <a:lnSpc>
                  <a:spcPct val="90000"/>
                </a:lnSpc>
              </a:pPr>
              <a:r>
                <a:rPr lang="en-US" dirty="0"/>
                <a:t>Heterogeneous</a:t>
              </a:r>
            </a:p>
            <a:p>
              <a:pPr algn="l">
                <a:lnSpc>
                  <a:spcPct val="90000"/>
                </a:lnSpc>
              </a:pPr>
              <a:r>
                <a:rPr lang="en-US" dirty="0"/>
                <a:t>models</a:t>
              </a:r>
            </a:p>
          </p:txBody>
        </p:sp>
        <p:sp>
          <p:nvSpPr>
            <p:cNvPr id="36" name="Up Arrow 35">
              <a:extLst>
                <a:ext uri="{FF2B5EF4-FFF2-40B4-BE49-F238E27FC236}">
                  <a16:creationId xmlns:a16="http://schemas.microsoft.com/office/drawing/2014/main" id="{F0879347-097A-CF4B-B62B-6EAB93ABA995}"/>
                </a:ext>
              </a:extLst>
            </p:cNvPr>
            <p:cNvSpPr/>
            <p:nvPr/>
          </p:nvSpPr>
          <p:spPr>
            <a:xfrm>
              <a:off x="9980612" y="1267396"/>
              <a:ext cx="156950" cy="322396"/>
            </a:xfrm>
            <a:prstGeom prst="upArrow">
              <a:avLst/>
            </a:prstGeom>
            <a:solidFill>
              <a:schemeClr val="accent1">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Tree>
    <p:extLst>
      <p:ext uri="{BB962C8B-B14F-4D97-AF65-F5344CB8AC3E}">
        <p14:creationId xmlns:p14="http://schemas.microsoft.com/office/powerpoint/2010/main" val="32662155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5E0AA-F303-404B-99A5-8E88C983825E}"/>
              </a:ext>
            </a:extLst>
          </p:cNvPr>
          <p:cNvSpPr>
            <a:spLocks noGrp="1"/>
          </p:cNvSpPr>
          <p:nvPr>
            <p:ph type="title"/>
          </p:nvPr>
        </p:nvSpPr>
        <p:spPr/>
        <p:txBody>
          <a:bodyPr/>
          <a:lstStyle/>
          <a:p>
            <a:r>
              <a:rPr lang="en-US" dirty="0"/>
              <a:t>General Design Principles for HPC Scientific Software</a:t>
            </a:r>
          </a:p>
        </p:txBody>
      </p:sp>
      <p:sp>
        <p:nvSpPr>
          <p:cNvPr id="4" name="Rounded Rectangle 3">
            <a:extLst>
              <a:ext uri="{FF2B5EF4-FFF2-40B4-BE49-F238E27FC236}">
                <a16:creationId xmlns:a16="http://schemas.microsoft.com/office/drawing/2014/main" id="{E5BBE479-B16C-D94F-BC94-6B60F0645C44}"/>
              </a:ext>
            </a:extLst>
          </p:cNvPr>
          <p:cNvSpPr/>
          <p:nvPr/>
        </p:nvSpPr>
        <p:spPr>
          <a:xfrm>
            <a:off x="155010" y="1037968"/>
            <a:ext cx="5721178" cy="5029200"/>
          </a:xfrm>
          <a:prstGeom prst="roundRect">
            <a:avLst/>
          </a:prstGeom>
          <a:solidFill>
            <a:schemeClr val="accent2">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b="1" dirty="0">
                <a:solidFill>
                  <a:schemeClr val="accent2">
                    <a:lumMod val="50000"/>
                  </a:schemeClr>
                </a:solidFill>
              </a:rPr>
              <a:t>Considerations</a:t>
            </a:r>
          </a:p>
          <a:p>
            <a:pPr>
              <a:lnSpc>
                <a:spcPct val="90000"/>
              </a:lnSpc>
            </a:pPr>
            <a:endParaRPr lang="en-US" sz="2000" b="1" dirty="0">
              <a:solidFill>
                <a:schemeClr val="accent2">
                  <a:lumMod val="50000"/>
                </a:schemeClr>
              </a:solidFill>
            </a:endParaRPr>
          </a:p>
          <a:p>
            <a:pPr marL="342900" indent="-342900">
              <a:lnSpc>
                <a:spcPct val="90000"/>
              </a:lnSpc>
              <a:buFont typeface="Wingdings" pitchFamily="2" charset="2"/>
              <a:buChar char="q"/>
            </a:pPr>
            <a:r>
              <a:rPr lang="en-US" sz="2000" dirty="0">
                <a:solidFill>
                  <a:schemeClr val="accent2">
                    <a:lumMod val="50000"/>
                  </a:schemeClr>
                </a:solidFill>
              </a:rPr>
              <a:t>Multidisciplinary teams</a:t>
            </a:r>
          </a:p>
          <a:p>
            <a:pPr marL="800100" lvl="1" indent="-342900">
              <a:lnSpc>
                <a:spcPct val="90000"/>
              </a:lnSpc>
              <a:buFont typeface="Wingdings" pitchFamily="2" charset="2"/>
              <a:buChar char="q"/>
            </a:pPr>
            <a:r>
              <a:rPr lang="en-US" sz="2000" dirty="0">
                <a:solidFill>
                  <a:schemeClr val="accent2">
                    <a:lumMod val="50000"/>
                  </a:schemeClr>
                </a:solidFill>
              </a:rPr>
              <a:t>Many facets of knowledge</a:t>
            </a:r>
          </a:p>
          <a:p>
            <a:pPr marL="800100" lvl="1" indent="-342900">
              <a:lnSpc>
                <a:spcPct val="90000"/>
              </a:lnSpc>
              <a:buFont typeface="Wingdings" pitchFamily="2" charset="2"/>
              <a:buChar char="q"/>
            </a:pPr>
            <a:r>
              <a:rPr lang="en-US" sz="2000" dirty="0">
                <a:solidFill>
                  <a:schemeClr val="accent2">
                    <a:lumMod val="50000"/>
                  </a:schemeClr>
                </a:solidFill>
              </a:rPr>
              <a:t>To know everything is not feasible</a:t>
            </a:r>
          </a:p>
          <a:p>
            <a:pPr marL="800100" lvl="1" indent="-342900">
              <a:lnSpc>
                <a:spcPct val="90000"/>
              </a:lnSpc>
              <a:buFont typeface="Wingdings" pitchFamily="2" charset="2"/>
              <a:buChar char="q"/>
            </a:pPr>
            <a:endParaRPr lang="en-US" sz="2000" dirty="0">
              <a:solidFill>
                <a:schemeClr val="accent2">
                  <a:lumMod val="50000"/>
                </a:schemeClr>
              </a:solidFill>
            </a:endParaRPr>
          </a:p>
          <a:p>
            <a:pPr marL="342900" indent="-342900">
              <a:lnSpc>
                <a:spcPct val="90000"/>
              </a:lnSpc>
              <a:buFont typeface="Wingdings" pitchFamily="2" charset="2"/>
              <a:buChar char="q"/>
            </a:pPr>
            <a:r>
              <a:rPr lang="en-US" sz="2000" dirty="0">
                <a:solidFill>
                  <a:schemeClr val="accent2">
                    <a:lumMod val="50000"/>
                  </a:schemeClr>
                </a:solidFill>
              </a:rPr>
              <a:t>Two types of code components</a:t>
            </a:r>
          </a:p>
          <a:p>
            <a:pPr marL="800100" lvl="1" indent="-342900">
              <a:lnSpc>
                <a:spcPct val="90000"/>
              </a:lnSpc>
              <a:buFont typeface="Wingdings" pitchFamily="2" charset="2"/>
              <a:buChar char="q"/>
            </a:pPr>
            <a:r>
              <a:rPr lang="en-US" sz="2000" dirty="0">
                <a:solidFill>
                  <a:schemeClr val="accent2">
                    <a:lumMod val="50000"/>
                  </a:schemeClr>
                </a:solidFill>
              </a:rPr>
              <a:t>Infrastructure (mesh/IO/runtime …)</a:t>
            </a:r>
          </a:p>
          <a:p>
            <a:pPr marL="800100" lvl="1" indent="-342900">
              <a:lnSpc>
                <a:spcPct val="90000"/>
              </a:lnSpc>
              <a:buFont typeface="Wingdings" pitchFamily="2" charset="2"/>
              <a:buChar char="q"/>
            </a:pPr>
            <a:r>
              <a:rPr lang="en-US" sz="2000" dirty="0">
                <a:solidFill>
                  <a:schemeClr val="accent2">
                    <a:lumMod val="50000"/>
                  </a:schemeClr>
                </a:solidFill>
              </a:rPr>
              <a:t>Science models (numerical methods)</a:t>
            </a:r>
          </a:p>
          <a:p>
            <a:pPr marL="800100" lvl="1" indent="-342900">
              <a:lnSpc>
                <a:spcPct val="90000"/>
              </a:lnSpc>
              <a:buFont typeface="Wingdings" pitchFamily="2" charset="2"/>
              <a:buChar char="q"/>
            </a:pPr>
            <a:endParaRPr lang="en-US" sz="2000" dirty="0">
              <a:solidFill>
                <a:schemeClr val="accent2">
                  <a:lumMod val="50000"/>
                </a:schemeClr>
              </a:solidFill>
            </a:endParaRPr>
          </a:p>
          <a:p>
            <a:pPr marL="342900" indent="-342900">
              <a:lnSpc>
                <a:spcPct val="90000"/>
              </a:lnSpc>
              <a:buFont typeface="Wingdings" pitchFamily="2" charset="2"/>
              <a:buChar char="q"/>
            </a:pPr>
            <a:r>
              <a:rPr lang="en-US" sz="2000" dirty="0">
                <a:solidFill>
                  <a:schemeClr val="accent2">
                    <a:lumMod val="50000"/>
                  </a:schemeClr>
                </a:solidFill>
              </a:rPr>
              <a:t>Codes grow</a:t>
            </a:r>
          </a:p>
          <a:p>
            <a:pPr marL="800100" lvl="1" indent="-342900">
              <a:lnSpc>
                <a:spcPct val="90000"/>
              </a:lnSpc>
              <a:buFont typeface="Wingdings" pitchFamily="2" charset="2"/>
              <a:buChar char="q"/>
            </a:pPr>
            <a:r>
              <a:rPr lang="en-US" sz="2000" dirty="0">
                <a:solidFill>
                  <a:schemeClr val="accent2">
                    <a:lumMod val="50000"/>
                  </a:schemeClr>
                </a:solidFill>
              </a:rPr>
              <a:t>New ideas =&gt; new features</a:t>
            </a:r>
          </a:p>
          <a:p>
            <a:pPr marL="800100" lvl="1" indent="-342900">
              <a:lnSpc>
                <a:spcPct val="90000"/>
              </a:lnSpc>
              <a:buFont typeface="Wingdings" pitchFamily="2" charset="2"/>
              <a:buChar char="q"/>
            </a:pPr>
            <a:r>
              <a:rPr lang="en-US" sz="2000" dirty="0">
                <a:solidFill>
                  <a:schemeClr val="accent2">
                    <a:lumMod val="50000"/>
                  </a:schemeClr>
                </a:solidFill>
              </a:rPr>
              <a:t>Code reuse by others </a:t>
            </a:r>
          </a:p>
          <a:p>
            <a:pPr marL="342900" indent="-342900">
              <a:lnSpc>
                <a:spcPct val="90000"/>
              </a:lnSpc>
              <a:buFont typeface="Wingdings" pitchFamily="2" charset="2"/>
              <a:buChar char="q"/>
            </a:pPr>
            <a:endParaRPr lang="en-US" sz="2000" dirty="0">
              <a:solidFill>
                <a:schemeClr val="accent5">
                  <a:lumMod val="50000"/>
                </a:schemeClr>
              </a:solidFill>
            </a:endParaRPr>
          </a:p>
          <a:p>
            <a:pPr marL="342900" indent="-342900">
              <a:lnSpc>
                <a:spcPct val="90000"/>
              </a:lnSpc>
              <a:buFont typeface="Wingdings" pitchFamily="2" charset="2"/>
              <a:buChar char="q"/>
            </a:pPr>
            <a:endParaRPr lang="en-US" sz="2000" dirty="0">
              <a:solidFill>
                <a:schemeClr val="accent5">
                  <a:lumMod val="50000"/>
                </a:schemeClr>
              </a:solidFill>
            </a:endParaRPr>
          </a:p>
        </p:txBody>
      </p:sp>
      <p:sp>
        <p:nvSpPr>
          <p:cNvPr id="5" name="Rounded Rectangle 4">
            <a:extLst>
              <a:ext uri="{FF2B5EF4-FFF2-40B4-BE49-F238E27FC236}">
                <a16:creationId xmlns:a16="http://schemas.microsoft.com/office/drawing/2014/main" id="{7DC70085-0AD4-7C45-92D4-B6627442268A}"/>
              </a:ext>
            </a:extLst>
          </p:cNvPr>
          <p:cNvSpPr/>
          <p:nvPr/>
        </p:nvSpPr>
        <p:spPr>
          <a:xfrm>
            <a:off x="6227805" y="1037968"/>
            <a:ext cx="5721178" cy="5029200"/>
          </a:xfrm>
          <a:prstGeom prst="roundRect">
            <a:avLst/>
          </a:prstGeom>
          <a:solidFill>
            <a:schemeClr val="accent2">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b="1" dirty="0">
                <a:solidFill>
                  <a:schemeClr val="accent2">
                    <a:lumMod val="40000"/>
                    <a:lumOff val="60000"/>
                  </a:schemeClr>
                </a:solidFill>
              </a:rPr>
              <a:t>Design Implications</a:t>
            </a:r>
          </a:p>
          <a:p>
            <a:pPr algn="ctr">
              <a:lnSpc>
                <a:spcPct val="90000"/>
              </a:lnSpc>
            </a:pPr>
            <a:endParaRPr lang="en-US" sz="2000" b="1" dirty="0">
              <a:solidFill>
                <a:schemeClr val="accent2">
                  <a:lumMod val="40000"/>
                  <a:lumOff val="60000"/>
                </a:schemeClr>
              </a:solidFill>
            </a:endParaRPr>
          </a:p>
          <a:p>
            <a:pPr marL="342900" indent="-342900">
              <a:lnSpc>
                <a:spcPct val="90000"/>
              </a:lnSpc>
              <a:buFont typeface="Wingdings" pitchFamily="2" charset="2"/>
              <a:buChar char="q"/>
            </a:pPr>
            <a:r>
              <a:rPr lang="en-US" sz="2000" dirty="0">
                <a:solidFill>
                  <a:schemeClr val="accent2">
                    <a:lumMod val="40000"/>
                    <a:lumOff val="60000"/>
                  </a:schemeClr>
                </a:solidFill>
              </a:rPr>
              <a:t>Separation of Concerns</a:t>
            </a:r>
          </a:p>
          <a:p>
            <a:pPr marL="800100" lvl="1" indent="-342900">
              <a:lnSpc>
                <a:spcPct val="90000"/>
              </a:lnSpc>
              <a:buFont typeface="Wingdings" pitchFamily="2" charset="2"/>
              <a:buChar char="q"/>
            </a:pPr>
            <a:r>
              <a:rPr lang="en-US" sz="2000" dirty="0">
                <a:solidFill>
                  <a:schemeClr val="accent2">
                    <a:lumMod val="40000"/>
                    <a:lumOff val="60000"/>
                  </a:schemeClr>
                </a:solidFill>
              </a:rPr>
              <a:t>Shield developers from unnecessary complexities</a:t>
            </a:r>
          </a:p>
          <a:p>
            <a:pPr marL="800100" lvl="1" indent="-342900">
              <a:lnSpc>
                <a:spcPct val="90000"/>
              </a:lnSpc>
              <a:buFont typeface="Wingdings" pitchFamily="2" charset="2"/>
              <a:buChar char="q"/>
            </a:pPr>
            <a:endParaRPr lang="en-US" sz="2000" dirty="0">
              <a:solidFill>
                <a:schemeClr val="accent2">
                  <a:lumMod val="40000"/>
                  <a:lumOff val="60000"/>
                </a:schemeClr>
              </a:solidFill>
            </a:endParaRPr>
          </a:p>
          <a:p>
            <a:pPr marL="342900" indent="-342900">
              <a:lnSpc>
                <a:spcPct val="90000"/>
              </a:lnSpc>
              <a:buFont typeface="Wingdings" pitchFamily="2" charset="2"/>
              <a:buChar char="q"/>
            </a:pPr>
            <a:r>
              <a:rPr lang="en-US" sz="2000" dirty="0">
                <a:solidFill>
                  <a:schemeClr val="accent2">
                    <a:lumMod val="40000"/>
                    <a:lumOff val="60000"/>
                  </a:schemeClr>
                </a:solidFill>
              </a:rPr>
              <a:t>Work with different lifecycles</a:t>
            </a:r>
          </a:p>
          <a:p>
            <a:pPr marL="800100" lvl="1" indent="-342900">
              <a:lnSpc>
                <a:spcPct val="90000"/>
              </a:lnSpc>
              <a:buFont typeface="Wingdings" pitchFamily="2" charset="2"/>
              <a:buChar char="q"/>
            </a:pPr>
            <a:r>
              <a:rPr lang="en-US" sz="2000" dirty="0">
                <a:solidFill>
                  <a:schemeClr val="accent2">
                    <a:lumMod val="40000"/>
                    <a:lumOff val="60000"/>
                  </a:schemeClr>
                </a:solidFill>
              </a:rPr>
              <a:t>Long-lasting vs quick changing</a:t>
            </a:r>
          </a:p>
          <a:p>
            <a:pPr marL="800100" lvl="1" indent="-342900">
              <a:lnSpc>
                <a:spcPct val="90000"/>
              </a:lnSpc>
              <a:buFont typeface="Wingdings" pitchFamily="2" charset="2"/>
              <a:buChar char="q"/>
            </a:pPr>
            <a:r>
              <a:rPr lang="en-US" sz="2000" dirty="0">
                <a:solidFill>
                  <a:schemeClr val="accent2">
                    <a:lumMod val="40000"/>
                    <a:lumOff val="60000"/>
                  </a:schemeClr>
                </a:solidFill>
              </a:rPr>
              <a:t>Logically vs mathematically complex</a:t>
            </a:r>
          </a:p>
          <a:p>
            <a:pPr marL="800100" lvl="1" indent="-342900">
              <a:lnSpc>
                <a:spcPct val="90000"/>
              </a:lnSpc>
              <a:buFont typeface="Wingdings" pitchFamily="2" charset="2"/>
              <a:buChar char="q"/>
            </a:pPr>
            <a:endParaRPr lang="en-US" sz="2000" dirty="0">
              <a:solidFill>
                <a:schemeClr val="accent2">
                  <a:lumMod val="40000"/>
                  <a:lumOff val="60000"/>
                </a:schemeClr>
              </a:solidFill>
            </a:endParaRPr>
          </a:p>
          <a:p>
            <a:pPr marL="342900" indent="-342900">
              <a:lnSpc>
                <a:spcPct val="90000"/>
              </a:lnSpc>
              <a:buFont typeface="Wingdings" pitchFamily="2" charset="2"/>
              <a:buChar char="q"/>
            </a:pPr>
            <a:r>
              <a:rPr lang="en-US" sz="2000" dirty="0">
                <a:solidFill>
                  <a:schemeClr val="accent2">
                    <a:lumMod val="40000"/>
                    <a:lumOff val="60000"/>
                  </a:schemeClr>
                </a:solidFill>
              </a:rPr>
              <a:t>Extensibility built in</a:t>
            </a:r>
          </a:p>
          <a:p>
            <a:pPr marL="800100" lvl="1" indent="-342900">
              <a:lnSpc>
                <a:spcPct val="90000"/>
              </a:lnSpc>
              <a:buFont typeface="Wingdings" pitchFamily="2" charset="2"/>
              <a:buChar char="q"/>
            </a:pPr>
            <a:r>
              <a:rPr lang="en-US" sz="2000" dirty="0">
                <a:solidFill>
                  <a:schemeClr val="accent2">
                    <a:lumMod val="40000"/>
                    <a:lumOff val="60000"/>
                  </a:schemeClr>
                </a:solidFill>
              </a:rPr>
              <a:t>Ease of adding new capabilities</a:t>
            </a:r>
          </a:p>
          <a:p>
            <a:pPr marL="800100" lvl="1" indent="-342900">
              <a:lnSpc>
                <a:spcPct val="90000"/>
              </a:lnSpc>
              <a:buFont typeface="Wingdings" pitchFamily="2" charset="2"/>
              <a:buChar char="q"/>
            </a:pPr>
            <a:r>
              <a:rPr lang="en-US" sz="2000" dirty="0">
                <a:solidFill>
                  <a:schemeClr val="accent2">
                    <a:lumMod val="40000"/>
                    <a:lumOff val="60000"/>
                  </a:schemeClr>
                </a:solidFill>
              </a:rPr>
              <a:t>Customizing existing capabilities</a:t>
            </a:r>
          </a:p>
          <a:p>
            <a:pPr marL="800100" lvl="1" indent="-342900">
              <a:lnSpc>
                <a:spcPct val="90000"/>
              </a:lnSpc>
              <a:buFont typeface="Wingdings" pitchFamily="2" charset="2"/>
              <a:buChar char="q"/>
            </a:pPr>
            <a:endParaRPr lang="en-US" sz="2000" dirty="0">
              <a:solidFill>
                <a:schemeClr val="accent5">
                  <a:lumMod val="40000"/>
                  <a:lumOff val="60000"/>
                </a:schemeClr>
              </a:solidFill>
            </a:endParaRPr>
          </a:p>
          <a:p>
            <a:pPr algn="ctr">
              <a:lnSpc>
                <a:spcPct val="90000"/>
              </a:lnSpc>
            </a:pPr>
            <a:endParaRPr lang="en-US" sz="2000" dirty="0">
              <a:solidFill>
                <a:schemeClr val="bg1"/>
              </a:solidFill>
            </a:endParaRPr>
          </a:p>
        </p:txBody>
      </p:sp>
      <p:sp>
        <p:nvSpPr>
          <p:cNvPr id="6" name="Right Arrow 5">
            <a:extLst>
              <a:ext uri="{FF2B5EF4-FFF2-40B4-BE49-F238E27FC236}">
                <a16:creationId xmlns:a16="http://schemas.microsoft.com/office/drawing/2014/main" id="{9B686305-E74E-EB44-801D-1C14E473827F}"/>
              </a:ext>
            </a:extLst>
          </p:cNvPr>
          <p:cNvSpPr/>
          <p:nvPr/>
        </p:nvSpPr>
        <p:spPr>
          <a:xfrm>
            <a:off x="5572897" y="2323070"/>
            <a:ext cx="1149179" cy="531341"/>
          </a:xfrm>
          <a:prstGeom prst="rightArrow">
            <a:avLst/>
          </a:prstGeom>
          <a:solidFill>
            <a:schemeClr val="accent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7" name="Right Arrow 6">
            <a:extLst>
              <a:ext uri="{FF2B5EF4-FFF2-40B4-BE49-F238E27FC236}">
                <a16:creationId xmlns:a16="http://schemas.microsoft.com/office/drawing/2014/main" id="{6CFC44B4-B5D6-5949-8DAA-80AD31E8FBAB}"/>
              </a:ext>
            </a:extLst>
          </p:cNvPr>
          <p:cNvSpPr/>
          <p:nvPr/>
        </p:nvSpPr>
        <p:spPr>
          <a:xfrm>
            <a:off x="5572896" y="3408199"/>
            <a:ext cx="1149179" cy="531341"/>
          </a:xfrm>
          <a:prstGeom prst="rightArrow">
            <a:avLst/>
          </a:prstGeom>
          <a:solidFill>
            <a:schemeClr val="accent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8" name="Right Arrow 7">
            <a:extLst>
              <a:ext uri="{FF2B5EF4-FFF2-40B4-BE49-F238E27FC236}">
                <a16:creationId xmlns:a16="http://schemas.microsoft.com/office/drawing/2014/main" id="{993BB968-F9E4-1E45-80DC-477122F2D2FF}"/>
              </a:ext>
            </a:extLst>
          </p:cNvPr>
          <p:cNvSpPr/>
          <p:nvPr/>
        </p:nvSpPr>
        <p:spPr>
          <a:xfrm>
            <a:off x="5477406" y="4518454"/>
            <a:ext cx="1149179" cy="531341"/>
          </a:xfrm>
          <a:prstGeom prst="rightArrow">
            <a:avLst/>
          </a:prstGeom>
          <a:solidFill>
            <a:schemeClr val="accent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Tree>
    <p:extLst>
      <p:ext uri="{BB962C8B-B14F-4D97-AF65-F5344CB8AC3E}">
        <p14:creationId xmlns:p14="http://schemas.microsoft.com/office/powerpoint/2010/main" val="26945762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B217360-10A7-0045-840B-A8D093259F6B}"/>
              </a:ext>
            </a:extLst>
          </p:cNvPr>
          <p:cNvSpPr txBox="1">
            <a:spLocks/>
          </p:cNvSpPr>
          <p:nvPr/>
        </p:nvSpPr>
        <p:spPr bwMode="auto">
          <a:xfrm>
            <a:off x="518160" y="563880"/>
            <a:ext cx="11372473" cy="91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a:lstStyle>
          <a:p>
            <a:r>
              <a:rPr lang="en-US"/>
              <a:t>General Design Principles for HPC Scientific Software</a:t>
            </a:r>
            <a:endParaRPr lang="en-US" dirty="0"/>
          </a:p>
        </p:txBody>
      </p:sp>
      <p:pic>
        <p:nvPicPr>
          <p:cNvPr id="6" name="Picture 5">
            <a:extLst>
              <a:ext uri="{FF2B5EF4-FFF2-40B4-BE49-F238E27FC236}">
                <a16:creationId xmlns:a16="http://schemas.microsoft.com/office/drawing/2014/main" id="{D49D518F-3807-474C-9016-81DDB60F5F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0421" y="1130663"/>
            <a:ext cx="8051800" cy="3708400"/>
          </a:xfrm>
          <a:prstGeom prst="rect">
            <a:avLst/>
          </a:prstGeom>
        </p:spPr>
      </p:pic>
      <p:sp>
        <p:nvSpPr>
          <p:cNvPr id="7" name="TextBox 6">
            <a:extLst>
              <a:ext uri="{FF2B5EF4-FFF2-40B4-BE49-F238E27FC236}">
                <a16:creationId xmlns:a16="http://schemas.microsoft.com/office/drawing/2014/main" id="{9DEF10B3-AEED-214E-BD93-57922F020595}"/>
              </a:ext>
            </a:extLst>
          </p:cNvPr>
          <p:cNvSpPr txBox="1"/>
          <p:nvPr/>
        </p:nvSpPr>
        <p:spPr>
          <a:xfrm>
            <a:off x="1658983" y="5064214"/>
            <a:ext cx="7837715" cy="683264"/>
          </a:xfrm>
          <a:prstGeom prst="rect">
            <a:avLst/>
          </a:prstGeom>
          <a:noFill/>
        </p:spPr>
        <p:txBody>
          <a:bodyPr wrap="square" lIns="118872" tIns="91440" rIns="118872" bIns="91440" rtlCol="0" anchor="ctr" anchorCtr="0">
            <a:spAutoFit/>
          </a:bodyPr>
          <a:lstStyle/>
          <a:p>
            <a:pPr>
              <a:lnSpc>
                <a:spcPct val="90000"/>
              </a:lnSpc>
            </a:pPr>
            <a:r>
              <a:rPr lang="en-US" b="1" dirty="0"/>
              <a:t>Design first, then apply programming model to the design instead of taking a programming model and fitting  your design to it.</a:t>
            </a:r>
          </a:p>
        </p:txBody>
      </p:sp>
    </p:spTree>
    <p:extLst>
      <p:ext uri="{BB962C8B-B14F-4D97-AF65-F5344CB8AC3E}">
        <p14:creationId xmlns:p14="http://schemas.microsoft.com/office/powerpoint/2010/main" val="17602366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52"/>
          <p:cNvGrpSpPr/>
          <p:nvPr/>
        </p:nvGrpSpPr>
        <p:grpSpPr>
          <a:xfrm>
            <a:off x="1708778" y="1762304"/>
            <a:ext cx="3709959" cy="4017451"/>
            <a:chOff x="-314717" y="643786"/>
            <a:chExt cx="4946614" cy="5356602"/>
          </a:xfrm>
        </p:grpSpPr>
        <p:sp>
          <p:nvSpPr>
            <p:cNvPr id="4" name="TextBox 3"/>
            <p:cNvSpPr txBox="1"/>
            <p:nvPr/>
          </p:nvSpPr>
          <p:spPr>
            <a:xfrm>
              <a:off x="1082915" y="643786"/>
              <a:ext cx="2161276" cy="492443"/>
            </a:xfrm>
            <a:prstGeom prst="rect">
              <a:avLst/>
            </a:prstGeom>
            <a:solidFill>
              <a:schemeClr val="accent1">
                <a:lumMod val="20000"/>
                <a:lumOff val="80000"/>
              </a:schemeClr>
            </a:solidFill>
            <a:ln>
              <a:solidFill>
                <a:schemeClr val="tx1"/>
              </a:solidFill>
            </a:ln>
          </p:spPr>
          <p:txBody>
            <a:bodyPr wrap="none" rtlCol="0">
              <a:spAutoFit/>
            </a:bodyPr>
            <a:lstStyle/>
            <a:p>
              <a:r>
                <a:rPr lang="en-US" dirty="0"/>
                <a:t>Requirements</a:t>
              </a:r>
            </a:p>
          </p:txBody>
        </p:sp>
        <p:sp>
          <p:nvSpPr>
            <p:cNvPr id="8" name="TextBox 7"/>
            <p:cNvSpPr txBox="1"/>
            <p:nvPr/>
          </p:nvSpPr>
          <p:spPr>
            <a:xfrm>
              <a:off x="-314717" y="1661953"/>
              <a:ext cx="4946614" cy="492443"/>
            </a:xfrm>
            <a:prstGeom prst="rect">
              <a:avLst/>
            </a:prstGeom>
            <a:solidFill>
              <a:srgbClr val="DF6474"/>
            </a:solidFill>
            <a:ln>
              <a:solidFill>
                <a:schemeClr val="tx1"/>
              </a:solidFill>
            </a:ln>
          </p:spPr>
          <p:txBody>
            <a:bodyPr wrap="square" rtlCol="0">
              <a:spAutoFit/>
            </a:bodyPr>
            <a:lstStyle/>
            <a:p>
              <a:r>
                <a:rPr lang="en-US" dirty="0"/>
                <a:t>Software Architecture API  Design</a:t>
              </a:r>
            </a:p>
          </p:txBody>
        </p:sp>
        <p:sp>
          <p:nvSpPr>
            <p:cNvPr id="10" name="TextBox 9"/>
            <p:cNvSpPr txBox="1"/>
            <p:nvPr/>
          </p:nvSpPr>
          <p:spPr>
            <a:xfrm>
              <a:off x="1317335" y="2878282"/>
              <a:ext cx="1682512" cy="492443"/>
            </a:xfrm>
            <a:prstGeom prst="rect">
              <a:avLst/>
            </a:prstGeom>
            <a:solidFill>
              <a:schemeClr val="accent1">
                <a:lumMod val="20000"/>
                <a:lumOff val="80000"/>
              </a:schemeClr>
            </a:solidFill>
            <a:ln>
              <a:solidFill>
                <a:schemeClr val="tx1"/>
              </a:solidFill>
            </a:ln>
          </p:spPr>
          <p:txBody>
            <a:bodyPr wrap="none" rtlCol="0">
              <a:spAutoFit/>
            </a:bodyPr>
            <a:lstStyle/>
            <a:p>
              <a:r>
                <a:rPr lang="en-US" dirty="0"/>
                <a:t>Implement</a:t>
              </a:r>
            </a:p>
          </p:txBody>
        </p:sp>
        <p:sp>
          <p:nvSpPr>
            <p:cNvPr id="11" name="TextBox 10"/>
            <p:cNvSpPr txBox="1"/>
            <p:nvPr/>
          </p:nvSpPr>
          <p:spPr>
            <a:xfrm>
              <a:off x="1753309" y="3705933"/>
              <a:ext cx="810564" cy="492443"/>
            </a:xfrm>
            <a:prstGeom prst="rect">
              <a:avLst/>
            </a:prstGeom>
            <a:solidFill>
              <a:srgbClr val="DF6474"/>
            </a:solidFill>
            <a:ln>
              <a:solidFill>
                <a:schemeClr val="tx1"/>
              </a:solidFill>
            </a:ln>
          </p:spPr>
          <p:txBody>
            <a:bodyPr wrap="none" rtlCol="0">
              <a:spAutoFit/>
            </a:bodyPr>
            <a:lstStyle/>
            <a:p>
              <a:r>
                <a:rPr lang="en-US" dirty="0"/>
                <a:t>Test</a:t>
              </a:r>
            </a:p>
          </p:txBody>
        </p:sp>
        <p:sp>
          <p:nvSpPr>
            <p:cNvPr id="12" name="TextBox 11"/>
            <p:cNvSpPr txBox="1"/>
            <p:nvPr/>
          </p:nvSpPr>
          <p:spPr>
            <a:xfrm>
              <a:off x="1469618" y="4687727"/>
              <a:ext cx="1408934" cy="492443"/>
            </a:xfrm>
            <a:prstGeom prst="rect">
              <a:avLst/>
            </a:prstGeom>
            <a:solidFill>
              <a:schemeClr val="accent1">
                <a:lumMod val="20000"/>
                <a:lumOff val="80000"/>
              </a:schemeClr>
            </a:solidFill>
            <a:ln>
              <a:solidFill>
                <a:schemeClr val="tx1"/>
              </a:solidFill>
            </a:ln>
          </p:spPr>
          <p:txBody>
            <a:bodyPr wrap="none" rtlCol="0">
              <a:spAutoFit/>
            </a:bodyPr>
            <a:lstStyle/>
            <a:p>
              <a:r>
                <a:rPr lang="en-US" dirty="0"/>
                <a:t>Maintain</a:t>
              </a:r>
            </a:p>
          </p:txBody>
        </p:sp>
        <p:sp>
          <p:nvSpPr>
            <p:cNvPr id="13" name="TextBox 12"/>
            <p:cNvSpPr txBox="1"/>
            <p:nvPr/>
          </p:nvSpPr>
          <p:spPr>
            <a:xfrm>
              <a:off x="1435421" y="5507945"/>
              <a:ext cx="1477328" cy="492443"/>
            </a:xfrm>
            <a:prstGeom prst="rect">
              <a:avLst/>
            </a:prstGeom>
            <a:solidFill>
              <a:srgbClr val="DF6474"/>
            </a:solidFill>
            <a:ln>
              <a:solidFill>
                <a:schemeClr val="tx1"/>
              </a:solidFill>
            </a:ln>
          </p:spPr>
          <p:txBody>
            <a:bodyPr wrap="none" rtlCol="0">
              <a:spAutoFit/>
            </a:bodyPr>
            <a:lstStyle/>
            <a:p>
              <a:r>
                <a:rPr lang="en-US" dirty="0"/>
                <a:t>Augment</a:t>
              </a:r>
            </a:p>
          </p:txBody>
        </p:sp>
        <p:cxnSp>
          <p:nvCxnSpPr>
            <p:cNvPr id="21" name="Straight Arrow Connector 20"/>
            <p:cNvCxnSpPr>
              <a:cxnSpLocks/>
              <a:stCxn id="4" idx="2"/>
              <a:endCxn id="8" idx="0"/>
            </p:cNvCxnSpPr>
            <p:nvPr/>
          </p:nvCxnSpPr>
          <p:spPr>
            <a:xfrm flipH="1">
              <a:off x="2158591" y="1136229"/>
              <a:ext cx="4963" cy="525724"/>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cxnSpLocks/>
              <a:stCxn id="8" idx="2"/>
              <a:endCxn id="10" idx="0"/>
            </p:cNvCxnSpPr>
            <p:nvPr/>
          </p:nvCxnSpPr>
          <p:spPr>
            <a:xfrm>
              <a:off x="2158591" y="2154396"/>
              <a:ext cx="1" cy="723887"/>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a:cxnSpLocks/>
              <a:stCxn id="10" idx="2"/>
              <a:endCxn id="11" idx="0"/>
            </p:cNvCxnSpPr>
            <p:nvPr/>
          </p:nvCxnSpPr>
          <p:spPr>
            <a:xfrm>
              <a:off x="2158591" y="3370725"/>
              <a:ext cx="0" cy="33520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a:cxnSpLocks/>
              <a:stCxn id="11" idx="2"/>
              <a:endCxn id="12" idx="0"/>
            </p:cNvCxnSpPr>
            <p:nvPr/>
          </p:nvCxnSpPr>
          <p:spPr>
            <a:xfrm>
              <a:off x="2158591" y="4198376"/>
              <a:ext cx="15493" cy="48935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a:cxnSpLocks/>
              <a:stCxn id="12" idx="2"/>
              <a:endCxn id="13" idx="0"/>
            </p:cNvCxnSpPr>
            <p:nvPr/>
          </p:nvCxnSpPr>
          <p:spPr>
            <a:xfrm>
              <a:off x="2174085" y="5180169"/>
              <a:ext cx="0" cy="32777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grpSp>
        <p:nvGrpSpPr>
          <p:cNvPr id="54" name="Group 53"/>
          <p:cNvGrpSpPr/>
          <p:nvPr/>
        </p:nvGrpSpPr>
        <p:grpSpPr>
          <a:xfrm>
            <a:off x="5310296" y="1774641"/>
            <a:ext cx="2020861" cy="4019171"/>
            <a:chOff x="5164498" y="592290"/>
            <a:chExt cx="1460230" cy="5021045"/>
          </a:xfrm>
        </p:grpSpPr>
        <p:sp>
          <p:nvSpPr>
            <p:cNvPr id="14" name="TextBox 13"/>
            <p:cNvSpPr txBox="1"/>
            <p:nvPr/>
          </p:nvSpPr>
          <p:spPr>
            <a:xfrm>
              <a:off x="5361852" y="592290"/>
              <a:ext cx="1084058" cy="492443"/>
            </a:xfrm>
            <a:prstGeom prst="rect">
              <a:avLst/>
            </a:prstGeom>
            <a:solidFill>
              <a:schemeClr val="accent3">
                <a:lumMod val="20000"/>
                <a:lumOff val="80000"/>
              </a:schemeClr>
            </a:solidFill>
            <a:ln>
              <a:solidFill>
                <a:schemeClr val="tx1"/>
              </a:solidFill>
            </a:ln>
          </p:spPr>
          <p:txBody>
            <a:bodyPr wrap="none" rtlCol="0">
              <a:spAutoFit/>
            </a:bodyPr>
            <a:lstStyle/>
            <a:p>
              <a:r>
                <a:rPr lang="en-US" dirty="0"/>
                <a:t>Model</a:t>
              </a:r>
            </a:p>
          </p:txBody>
        </p:sp>
        <p:sp>
          <p:nvSpPr>
            <p:cNvPr id="15" name="TextBox 14"/>
            <p:cNvSpPr txBox="1"/>
            <p:nvPr/>
          </p:nvSpPr>
          <p:spPr>
            <a:xfrm>
              <a:off x="5532838" y="1524766"/>
              <a:ext cx="742084" cy="492443"/>
            </a:xfrm>
            <a:prstGeom prst="rect">
              <a:avLst/>
            </a:prstGeom>
            <a:solidFill>
              <a:srgbClr val="DF6474"/>
            </a:solidFill>
            <a:ln>
              <a:solidFill>
                <a:schemeClr val="tx1"/>
              </a:solidFill>
            </a:ln>
          </p:spPr>
          <p:txBody>
            <a:bodyPr wrap="none" rtlCol="0">
              <a:spAutoFit/>
            </a:bodyPr>
            <a:lstStyle/>
            <a:p>
              <a:r>
                <a:rPr lang="en-US" dirty="0"/>
                <a:t>API</a:t>
              </a:r>
            </a:p>
          </p:txBody>
        </p:sp>
        <p:sp>
          <p:nvSpPr>
            <p:cNvPr id="16" name="TextBox 15"/>
            <p:cNvSpPr txBox="1"/>
            <p:nvPr/>
          </p:nvSpPr>
          <p:spPr>
            <a:xfrm>
              <a:off x="5210370" y="2666866"/>
              <a:ext cx="1374735" cy="861775"/>
            </a:xfrm>
            <a:prstGeom prst="rect">
              <a:avLst/>
            </a:prstGeom>
            <a:solidFill>
              <a:schemeClr val="accent3">
                <a:lumMod val="20000"/>
                <a:lumOff val="80000"/>
              </a:schemeClr>
            </a:solidFill>
            <a:ln>
              <a:solidFill>
                <a:schemeClr val="tx1"/>
              </a:solidFill>
            </a:ln>
          </p:spPr>
          <p:txBody>
            <a:bodyPr wrap="none" rtlCol="0">
              <a:spAutoFit/>
            </a:bodyPr>
            <a:lstStyle/>
            <a:p>
              <a:r>
                <a:rPr lang="en-US" dirty="0"/>
                <a:t>Design</a:t>
              </a:r>
            </a:p>
            <a:p>
              <a:r>
                <a:rPr lang="en-US" dirty="0"/>
                <a:t>Develop</a:t>
              </a:r>
            </a:p>
          </p:txBody>
        </p:sp>
        <p:sp>
          <p:nvSpPr>
            <p:cNvPr id="18" name="TextBox 17"/>
            <p:cNvSpPr txBox="1"/>
            <p:nvPr/>
          </p:nvSpPr>
          <p:spPr>
            <a:xfrm>
              <a:off x="5225813" y="3935140"/>
              <a:ext cx="1334811" cy="492443"/>
            </a:xfrm>
            <a:prstGeom prst="rect">
              <a:avLst/>
            </a:prstGeom>
            <a:solidFill>
              <a:schemeClr val="accent3">
                <a:lumMod val="20000"/>
                <a:lumOff val="80000"/>
              </a:schemeClr>
            </a:solidFill>
            <a:ln>
              <a:solidFill>
                <a:schemeClr val="tx1"/>
              </a:solidFill>
            </a:ln>
          </p:spPr>
          <p:txBody>
            <a:bodyPr wrap="none" rtlCol="0">
              <a:spAutoFit/>
            </a:bodyPr>
            <a:lstStyle/>
            <a:p>
              <a:r>
                <a:rPr lang="en-US" dirty="0"/>
                <a:t>Validate</a:t>
              </a:r>
            </a:p>
          </p:txBody>
        </p:sp>
        <p:sp>
          <p:nvSpPr>
            <p:cNvPr id="19" name="TextBox 18"/>
            <p:cNvSpPr txBox="1"/>
            <p:nvPr/>
          </p:nvSpPr>
          <p:spPr>
            <a:xfrm>
              <a:off x="5164498" y="5120893"/>
              <a:ext cx="1460230" cy="492442"/>
            </a:xfrm>
            <a:prstGeom prst="rect">
              <a:avLst/>
            </a:prstGeom>
            <a:solidFill>
              <a:srgbClr val="DF6474"/>
            </a:solidFill>
            <a:ln>
              <a:solidFill>
                <a:schemeClr val="tx1"/>
              </a:solidFill>
            </a:ln>
          </p:spPr>
          <p:txBody>
            <a:bodyPr wrap="none" rtlCol="0">
              <a:spAutoFit/>
            </a:bodyPr>
            <a:lstStyle/>
            <a:p>
              <a:r>
                <a:rPr lang="en-US" dirty="0"/>
                <a:t>Integrate</a:t>
              </a:r>
            </a:p>
          </p:txBody>
        </p:sp>
        <p:cxnSp>
          <p:nvCxnSpPr>
            <p:cNvPr id="33" name="Straight Arrow Connector 32"/>
            <p:cNvCxnSpPr>
              <a:cxnSpLocks/>
              <a:stCxn id="14" idx="2"/>
              <a:endCxn id="15" idx="0"/>
            </p:cNvCxnSpPr>
            <p:nvPr/>
          </p:nvCxnSpPr>
          <p:spPr>
            <a:xfrm flipH="1">
              <a:off x="5903880" y="1084732"/>
              <a:ext cx="1" cy="440033"/>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a:cxnSpLocks/>
              <a:stCxn id="15" idx="2"/>
              <a:endCxn id="16" idx="0"/>
            </p:cNvCxnSpPr>
            <p:nvPr/>
          </p:nvCxnSpPr>
          <p:spPr>
            <a:xfrm flipH="1">
              <a:off x="5897738" y="2017209"/>
              <a:ext cx="6143" cy="649657"/>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a:cxnSpLocks/>
              <a:stCxn id="16" idx="2"/>
              <a:endCxn id="18" idx="0"/>
            </p:cNvCxnSpPr>
            <p:nvPr/>
          </p:nvCxnSpPr>
          <p:spPr>
            <a:xfrm flipH="1">
              <a:off x="5893218" y="3528641"/>
              <a:ext cx="4520" cy="406499"/>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a:cxnSpLocks/>
              <a:stCxn id="18" idx="2"/>
              <a:endCxn id="19" idx="0"/>
            </p:cNvCxnSpPr>
            <p:nvPr/>
          </p:nvCxnSpPr>
          <p:spPr>
            <a:xfrm>
              <a:off x="5893219" y="4427583"/>
              <a:ext cx="1395" cy="693309"/>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cxnSp>
        <p:nvCxnSpPr>
          <p:cNvPr id="68" name="Elbow Connector 67"/>
          <p:cNvCxnSpPr>
            <a:cxnSpLocks/>
            <a:stCxn id="13" idx="1"/>
            <a:endCxn id="8" idx="1"/>
          </p:cNvCxnSpPr>
          <p:nvPr/>
        </p:nvCxnSpPr>
        <p:spPr>
          <a:xfrm rot="10800000">
            <a:off x="1708779" y="2710595"/>
            <a:ext cx="1312603" cy="2884494"/>
          </a:xfrm>
          <a:prstGeom prst="bentConnector3">
            <a:avLst>
              <a:gd name="adj1" fmla="val 117416"/>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70" name="Elbow Connector 69"/>
          <p:cNvCxnSpPr>
            <a:cxnSpLocks/>
            <a:stCxn id="18" idx="3"/>
            <a:endCxn id="16" idx="3"/>
          </p:cNvCxnSpPr>
          <p:nvPr/>
        </p:nvCxnSpPr>
        <p:spPr>
          <a:xfrm flipV="1">
            <a:off x="7242441" y="3780178"/>
            <a:ext cx="33881" cy="867390"/>
          </a:xfrm>
          <a:prstGeom prst="bentConnector3">
            <a:avLst>
              <a:gd name="adj1" fmla="val 774714"/>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74" name="TextBox 73"/>
          <p:cNvSpPr txBox="1"/>
          <p:nvPr/>
        </p:nvSpPr>
        <p:spPr>
          <a:xfrm>
            <a:off x="2976016" y="1122844"/>
            <a:ext cx="1544012" cy="369332"/>
          </a:xfrm>
          <a:prstGeom prst="rect">
            <a:avLst/>
          </a:prstGeom>
          <a:noFill/>
        </p:spPr>
        <p:txBody>
          <a:bodyPr wrap="none" rtlCol="0">
            <a:spAutoFit/>
          </a:bodyPr>
          <a:lstStyle/>
          <a:p>
            <a:r>
              <a:rPr lang="en-US" dirty="0"/>
              <a:t>Infrastructure</a:t>
            </a:r>
          </a:p>
        </p:txBody>
      </p:sp>
      <p:sp>
        <p:nvSpPr>
          <p:cNvPr id="75" name="TextBox 74"/>
          <p:cNvSpPr txBox="1"/>
          <p:nvPr/>
        </p:nvSpPr>
        <p:spPr>
          <a:xfrm>
            <a:off x="5310296" y="1138269"/>
            <a:ext cx="1377300" cy="369332"/>
          </a:xfrm>
          <a:prstGeom prst="rect">
            <a:avLst/>
          </a:prstGeom>
          <a:noFill/>
        </p:spPr>
        <p:txBody>
          <a:bodyPr wrap="none" rtlCol="0">
            <a:spAutoFit/>
          </a:bodyPr>
          <a:lstStyle/>
          <a:p>
            <a:r>
              <a:rPr lang="en-US" dirty="0"/>
              <a:t>Capabilities</a:t>
            </a:r>
          </a:p>
        </p:txBody>
      </p:sp>
      <p:cxnSp>
        <p:nvCxnSpPr>
          <p:cNvPr id="77" name="Elbow Connector 76"/>
          <p:cNvCxnSpPr>
            <a:cxnSpLocks/>
            <a:stCxn id="19" idx="1"/>
            <a:endCxn id="13" idx="3"/>
          </p:cNvCxnSpPr>
          <p:nvPr/>
        </p:nvCxnSpPr>
        <p:spPr>
          <a:xfrm rot="10800000">
            <a:off x="4129378" y="5595089"/>
            <a:ext cx="1180919" cy="1632"/>
          </a:xfrm>
          <a:prstGeom prst="bentConnector3">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81" name="Elbow Connector 80"/>
          <p:cNvCxnSpPr>
            <a:cxnSpLocks/>
            <a:stCxn id="8" idx="3"/>
            <a:endCxn id="15" idx="1"/>
          </p:cNvCxnSpPr>
          <p:nvPr/>
        </p:nvCxnSpPr>
        <p:spPr>
          <a:xfrm>
            <a:off x="5418737" y="2710595"/>
            <a:ext cx="401317" cy="7552"/>
          </a:xfrm>
          <a:prstGeom prst="bentConnector3">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84" name="Elbow Connector 83"/>
          <p:cNvCxnSpPr>
            <a:cxnSpLocks/>
            <a:stCxn id="11" idx="1"/>
            <a:endCxn id="4" idx="1"/>
          </p:cNvCxnSpPr>
          <p:nvPr/>
        </p:nvCxnSpPr>
        <p:spPr>
          <a:xfrm rot="10800000">
            <a:off x="2757003" y="1946970"/>
            <a:ext cx="502795" cy="2296610"/>
          </a:xfrm>
          <a:prstGeom prst="bentConnector3">
            <a:avLst>
              <a:gd name="adj1" fmla="val 35186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 name="Elbow Connector 2"/>
          <p:cNvCxnSpPr>
            <a:cxnSpLocks/>
            <a:stCxn id="19" idx="1"/>
            <a:endCxn id="11" idx="3"/>
          </p:cNvCxnSpPr>
          <p:nvPr/>
        </p:nvCxnSpPr>
        <p:spPr>
          <a:xfrm rot="10800000">
            <a:off x="3867720" y="4243581"/>
            <a:ext cx="1442576" cy="1353141"/>
          </a:xfrm>
          <a:prstGeom prst="bentConnector3">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34" name="Title 1">
            <a:extLst>
              <a:ext uri="{FF2B5EF4-FFF2-40B4-BE49-F238E27FC236}">
                <a16:creationId xmlns:a16="http://schemas.microsoft.com/office/drawing/2014/main" id="{A172EDB7-CE70-8B47-8CF0-8A8FF97B00F5}"/>
              </a:ext>
            </a:extLst>
          </p:cNvPr>
          <p:cNvSpPr>
            <a:spLocks noGrp="1"/>
          </p:cNvSpPr>
          <p:nvPr>
            <p:ph type="title"/>
          </p:nvPr>
        </p:nvSpPr>
        <p:spPr>
          <a:xfrm>
            <a:off x="484042" y="219522"/>
            <a:ext cx="9652508" cy="615799"/>
          </a:xfrm>
        </p:spPr>
        <p:txBody>
          <a:bodyPr/>
          <a:lstStyle/>
          <a:p>
            <a:r>
              <a:rPr lang="en-US" dirty="0"/>
              <a:t>A Design Model for Separation of Concerns</a:t>
            </a:r>
          </a:p>
        </p:txBody>
      </p:sp>
    </p:spTree>
    <p:extLst>
      <p:ext uri="{BB962C8B-B14F-4D97-AF65-F5344CB8AC3E}">
        <p14:creationId xmlns:p14="http://schemas.microsoft.com/office/powerpoint/2010/main" val="2844621088"/>
      </p:ext>
    </p:extLst>
  </p:cSld>
  <p:clrMapOvr>
    <a:masterClrMapping/>
  </p:clrMapOvr>
  <mc:AlternateContent xmlns:mc="http://schemas.openxmlformats.org/markup-compatibility/2006" xmlns:p14="http://schemas.microsoft.com/office/powerpoint/2010/main">
    <mc:Choice Requires="p14">
      <p:transition spd="slow" p14:dur="2000" advTm="141279"/>
    </mc:Choice>
    <mc:Fallback xmlns="">
      <p:transition spd="slow" advTm="141279"/>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B38DDAD-3F9C-AC4F-A5FD-450E33F06672}"/>
              </a:ext>
            </a:extLst>
          </p:cNvPr>
          <p:cNvPicPr>
            <a:picLocks noChangeAspect="1"/>
          </p:cNvPicPr>
          <p:nvPr/>
        </p:nvPicPr>
        <p:blipFill>
          <a:blip r:embed="rId2"/>
          <a:stretch>
            <a:fillRect/>
          </a:stretch>
        </p:blipFill>
        <p:spPr>
          <a:xfrm>
            <a:off x="413657" y="1024714"/>
            <a:ext cx="8493644" cy="4808571"/>
          </a:xfrm>
          <a:prstGeom prst="rect">
            <a:avLst/>
          </a:prstGeom>
        </p:spPr>
      </p:pic>
      <p:sp>
        <p:nvSpPr>
          <p:cNvPr id="3" name="Title 1">
            <a:extLst>
              <a:ext uri="{FF2B5EF4-FFF2-40B4-BE49-F238E27FC236}">
                <a16:creationId xmlns:a16="http://schemas.microsoft.com/office/drawing/2014/main" id="{1C7A2BF5-DB7A-E642-B501-8F10E157011B}"/>
              </a:ext>
            </a:extLst>
          </p:cNvPr>
          <p:cNvSpPr>
            <a:spLocks noGrp="1"/>
          </p:cNvSpPr>
          <p:nvPr>
            <p:ph type="title"/>
          </p:nvPr>
        </p:nvSpPr>
        <p:spPr>
          <a:xfrm>
            <a:off x="413657" y="0"/>
            <a:ext cx="11372473" cy="914400"/>
          </a:xfrm>
        </p:spPr>
        <p:txBody>
          <a:bodyPr/>
          <a:lstStyle/>
          <a:p>
            <a:br>
              <a:rPr lang="en-US" dirty="0"/>
            </a:br>
            <a:r>
              <a:rPr lang="en-US" dirty="0"/>
              <a:t>The Running Example</a:t>
            </a:r>
          </a:p>
        </p:txBody>
      </p:sp>
    </p:spTree>
    <p:extLst>
      <p:ext uri="{BB962C8B-B14F-4D97-AF65-F5344CB8AC3E}">
        <p14:creationId xmlns:p14="http://schemas.microsoft.com/office/powerpoint/2010/main" val="3842836062"/>
      </p:ext>
    </p:extLst>
  </p:cSld>
  <p:clrMapOvr>
    <a:masterClrMapping/>
  </p:clrMapOvr>
  <mc:AlternateContent xmlns:mc="http://schemas.openxmlformats.org/markup-compatibility/2006" xmlns:p14="http://schemas.microsoft.com/office/powerpoint/2010/main">
    <mc:Choice Requires="p14">
      <p:transition spd="slow" p14:dur="2000" advTm="61030"/>
    </mc:Choice>
    <mc:Fallback xmlns="">
      <p:transition spd="slow" advTm="6103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B991E32-BA98-C242-8209-DB5E3FF4B388}"/>
              </a:ext>
            </a:extLst>
          </p:cNvPr>
          <p:cNvSpPr/>
          <p:nvPr/>
        </p:nvSpPr>
        <p:spPr>
          <a:xfrm>
            <a:off x="887006" y="1032863"/>
            <a:ext cx="9402137" cy="1319217"/>
          </a:xfrm>
          <a:prstGeom prst="rect">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 name="Content Placeholder 2">
            <a:extLst>
              <a:ext uri="{FF2B5EF4-FFF2-40B4-BE49-F238E27FC236}">
                <a16:creationId xmlns:a16="http://schemas.microsoft.com/office/drawing/2014/main" id="{2ABACBBB-2A11-484F-9EA4-201D6D9B7845}"/>
              </a:ext>
            </a:extLst>
          </p:cNvPr>
          <p:cNvSpPr>
            <a:spLocks noGrp="1"/>
          </p:cNvSpPr>
          <p:nvPr>
            <p:ph idx="1"/>
          </p:nvPr>
        </p:nvSpPr>
        <p:spPr>
          <a:xfrm>
            <a:off x="887007" y="1032864"/>
            <a:ext cx="8295688" cy="1082150"/>
          </a:xfrm>
        </p:spPr>
        <p:txBody>
          <a:bodyPr/>
          <a:lstStyle/>
          <a:p>
            <a:r>
              <a:rPr lang="en-US" dirty="0"/>
              <a:t>Specification</a:t>
            </a:r>
          </a:p>
          <a:p>
            <a:pPr lvl="1"/>
            <a:r>
              <a:rPr lang="en-US" dirty="0"/>
              <a:t>Solve heat equation with some initial and boundary conditions</a:t>
            </a:r>
          </a:p>
          <a:p>
            <a:pPr lvl="1"/>
            <a:r>
              <a:rPr lang="en-US" dirty="0"/>
              <a:t>Apply different integration methods </a:t>
            </a:r>
          </a:p>
          <a:p>
            <a:pPr marL="0" indent="0">
              <a:buNone/>
            </a:pPr>
            <a:endParaRPr lang="en-US" dirty="0"/>
          </a:p>
        </p:txBody>
      </p:sp>
      <p:sp>
        <p:nvSpPr>
          <p:cNvPr id="6" name="Title 1">
            <a:extLst>
              <a:ext uri="{FF2B5EF4-FFF2-40B4-BE49-F238E27FC236}">
                <a16:creationId xmlns:a16="http://schemas.microsoft.com/office/drawing/2014/main" id="{E30E9873-008A-3647-A6CD-D19A23DAD252}"/>
              </a:ext>
            </a:extLst>
          </p:cNvPr>
          <p:cNvSpPr>
            <a:spLocks noGrp="1"/>
          </p:cNvSpPr>
          <p:nvPr>
            <p:ph type="title"/>
          </p:nvPr>
        </p:nvSpPr>
        <p:spPr>
          <a:xfrm>
            <a:off x="180109" y="180139"/>
            <a:ext cx="11400703" cy="1082150"/>
          </a:xfrm>
        </p:spPr>
        <p:txBody>
          <a:bodyPr/>
          <a:lstStyle/>
          <a:p>
            <a:r>
              <a:rPr lang="en-US" sz="3600" dirty="0"/>
              <a:t>Problem Specification - Design Considerations</a:t>
            </a:r>
          </a:p>
        </p:txBody>
      </p:sp>
      <p:grpSp>
        <p:nvGrpSpPr>
          <p:cNvPr id="12" name="Group 11">
            <a:extLst>
              <a:ext uri="{FF2B5EF4-FFF2-40B4-BE49-F238E27FC236}">
                <a16:creationId xmlns:a16="http://schemas.microsoft.com/office/drawing/2014/main" id="{5B77DCC9-5D16-0E44-8E43-AFC1EED71FE4}"/>
              </a:ext>
            </a:extLst>
          </p:cNvPr>
          <p:cNvGrpSpPr/>
          <p:nvPr/>
        </p:nvGrpSpPr>
        <p:grpSpPr>
          <a:xfrm>
            <a:off x="6304227" y="2638200"/>
            <a:ext cx="4225228" cy="3291544"/>
            <a:chOff x="391113" y="2582069"/>
            <a:chExt cx="4643738" cy="2585676"/>
          </a:xfrm>
        </p:grpSpPr>
        <p:sp>
          <p:nvSpPr>
            <p:cNvPr id="10" name="Rectangle 9">
              <a:extLst>
                <a:ext uri="{FF2B5EF4-FFF2-40B4-BE49-F238E27FC236}">
                  <a16:creationId xmlns:a16="http://schemas.microsoft.com/office/drawing/2014/main" id="{5C79EBF4-870E-D144-872B-65A0274D637D}"/>
                </a:ext>
              </a:extLst>
            </p:cNvPr>
            <p:cNvSpPr/>
            <p:nvPr/>
          </p:nvSpPr>
          <p:spPr>
            <a:xfrm>
              <a:off x="391113" y="2582069"/>
              <a:ext cx="4379624" cy="2585676"/>
            </a:xfrm>
            <a:prstGeom prst="rect">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7" name="Content Placeholder 2">
              <a:extLst>
                <a:ext uri="{FF2B5EF4-FFF2-40B4-BE49-F238E27FC236}">
                  <a16:creationId xmlns:a16="http://schemas.microsoft.com/office/drawing/2014/main" id="{8F56A321-8DE7-0C4F-9C7B-7A3573FE861A}"/>
                </a:ext>
              </a:extLst>
            </p:cNvPr>
            <p:cNvSpPr txBox="1">
              <a:spLocks/>
            </p:cNvSpPr>
            <p:nvPr/>
          </p:nvSpPr>
          <p:spPr bwMode="auto">
            <a:xfrm>
              <a:off x="655227" y="2768297"/>
              <a:ext cx="4379624" cy="2398142"/>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What is model here?</a:t>
              </a:r>
            </a:p>
            <a:p>
              <a:pPr lvl="1"/>
              <a:r>
                <a:rPr lang="en-US" dirty="0"/>
                <a:t>Initial conditions</a:t>
              </a:r>
            </a:p>
            <a:p>
              <a:pPr lvl="1"/>
              <a:r>
                <a:rPr lang="en-US" dirty="0"/>
                <a:t>Boundary conditions</a:t>
              </a:r>
            </a:p>
            <a:p>
              <a:pPr lvl="1"/>
              <a:r>
                <a:rPr lang="en-US" dirty="0"/>
                <a:t>Integration </a:t>
              </a:r>
            </a:p>
          </p:txBody>
        </p:sp>
      </p:grpSp>
      <p:grpSp>
        <p:nvGrpSpPr>
          <p:cNvPr id="13" name="Group 12">
            <a:extLst>
              <a:ext uri="{FF2B5EF4-FFF2-40B4-BE49-F238E27FC236}">
                <a16:creationId xmlns:a16="http://schemas.microsoft.com/office/drawing/2014/main" id="{1B06E18A-76A6-2442-BFC2-FC63EC4F4D4D}"/>
              </a:ext>
            </a:extLst>
          </p:cNvPr>
          <p:cNvGrpSpPr/>
          <p:nvPr/>
        </p:nvGrpSpPr>
        <p:grpSpPr>
          <a:xfrm>
            <a:off x="887007" y="2604263"/>
            <a:ext cx="5207405" cy="3325481"/>
            <a:chOff x="5298965" y="2582069"/>
            <a:chExt cx="5618418" cy="3142722"/>
          </a:xfrm>
        </p:grpSpPr>
        <p:sp>
          <p:nvSpPr>
            <p:cNvPr id="11" name="Rectangle 10">
              <a:extLst>
                <a:ext uri="{FF2B5EF4-FFF2-40B4-BE49-F238E27FC236}">
                  <a16:creationId xmlns:a16="http://schemas.microsoft.com/office/drawing/2014/main" id="{AAA1419C-0B9D-B049-948F-EC7938A1757E}"/>
                </a:ext>
              </a:extLst>
            </p:cNvPr>
            <p:cNvSpPr/>
            <p:nvPr/>
          </p:nvSpPr>
          <p:spPr>
            <a:xfrm>
              <a:off x="5298965" y="2582069"/>
              <a:ext cx="5618418" cy="3142722"/>
            </a:xfrm>
            <a:prstGeom prst="rect">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8" name="Content Placeholder 2">
              <a:extLst>
                <a:ext uri="{FF2B5EF4-FFF2-40B4-BE49-F238E27FC236}">
                  <a16:creationId xmlns:a16="http://schemas.microsoft.com/office/drawing/2014/main" id="{2683E0F3-28AC-E446-BF6F-ED6E9C98FE4F}"/>
                </a:ext>
              </a:extLst>
            </p:cNvPr>
            <p:cNvSpPr txBox="1">
              <a:spLocks/>
            </p:cNvSpPr>
            <p:nvPr/>
          </p:nvSpPr>
          <p:spPr bwMode="auto">
            <a:xfrm>
              <a:off x="5695973" y="2769603"/>
              <a:ext cx="5050777" cy="29551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What is infrastructure here?</a:t>
              </a:r>
            </a:p>
            <a:p>
              <a:pPr lvl="1"/>
              <a:r>
                <a:rPr lang="en-US" dirty="0"/>
                <a:t>Discretization/ State</a:t>
              </a:r>
            </a:p>
            <a:p>
              <a:pPr lvl="1"/>
              <a:r>
                <a:rPr lang="en-US" dirty="0"/>
                <a:t>Verification</a:t>
              </a:r>
            </a:p>
            <a:p>
              <a:pPr lvl="1"/>
              <a:r>
                <a:rPr lang="en-US" dirty="0"/>
                <a:t>I/O</a:t>
              </a:r>
            </a:p>
            <a:p>
              <a:pPr lvl="1"/>
              <a:r>
                <a:rPr lang="en-US" dirty="0"/>
                <a:t>Application of initial conditions</a:t>
              </a:r>
            </a:p>
            <a:p>
              <a:pPr lvl="1"/>
              <a:r>
                <a:rPr lang="en-US" dirty="0"/>
                <a:t>Runtime parameters</a:t>
              </a:r>
            </a:p>
            <a:p>
              <a:pPr lvl="1"/>
              <a:r>
                <a:rPr lang="en-US" dirty="0"/>
                <a:t>Comparison</a:t>
              </a:r>
            </a:p>
            <a:p>
              <a:endParaRPr lang="en-US" dirty="0"/>
            </a:p>
          </p:txBody>
        </p:sp>
      </p:grpSp>
    </p:spTree>
    <p:extLst>
      <p:ext uri="{BB962C8B-B14F-4D97-AF65-F5344CB8AC3E}">
        <p14:creationId xmlns:p14="http://schemas.microsoft.com/office/powerpoint/2010/main" val="1957124767"/>
      </p:ext>
    </p:extLst>
  </p:cSld>
  <p:clrMapOvr>
    <a:masterClrMapping/>
  </p:clrMapOvr>
  <mc:AlternateContent xmlns:mc="http://schemas.openxmlformats.org/markup-compatibility/2006" xmlns:p14="http://schemas.microsoft.com/office/powerpoint/2010/main">
    <mc:Choice Requires="p14">
      <p:transition spd="slow" p14:dur="2000" advTm="93020"/>
    </mc:Choice>
    <mc:Fallback xmlns="">
      <p:transition spd="slow" advTm="9302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EC3C299E-CAD7-AD46-BA3F-265522DEDF57}"/>
              </a:ext>
            </a:extLst>
          </p:cNvPr>
          <p:cNvSpPr>
            <a:spLocks noGrp="1"/>
          </p:cNvSpPr>
          <p:nvPr>
            <p:ph type="title"/>
          </p:nvPr>
        </p:nvSpPr>
        <p:spPr>
          <a:xfrm>
            <a:off x="1143000" y="392112"/>
            <a:ext cx="7772400" cy="674688"/>
          </a:xfrm>
        </p:spPr>
        <p:txBody>
          <a:bodyPr>
            <a:noAutofit/>
          </a:bodyPr>
          <a:lstStyle/>
          <a:p>
            <a:r>
              <a:rPr lang="en-US" sz="4000" dirty="0"/>
              <a:t>Infrastructure API</a:t>
            </a:r>
          </a:p>
        </p:txBody>
      </p:sp>
      <p:sp>
        <p:nvSpPr>
          <p:cNvPr id="9" name="Content Placeholder 2">
            <a:extLst>
              <a:ext uri="{FF2B5EF4-FFF2-40B4-BE49-F238E27FC236}">
                <a16:creationId xmlns:a16="http://schemas.microsoft.com/office/drawing/2014/main" id="{5C2F4D2C-55EB-9F40-9E81-4765CC46FB01}"/>
              </a:ext>
            </a:extLst>
          </p:cNvPr>
          <p:cNvSpPr txBox="1">
            <a:spLocks/>
          </p:cNvSpPr>
          <p:nvPr/>
        </p:nvSpPr>
        <p:spPr bwMode="auto">
          <a:xfrm>
            <a:off x="1464623" y="1702577"/>
            <a:ext cx="5652653" cy="4241023"/>
          </a:xfrm>
          <a:prstGeom prst="rect">
            <a:avLst/>
          </a:prstGeom>
          <a:solidFill>
            <a:schemeClr val="bg1"/>
          </a:solid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err="1"/>
              <a:t>process_args</a:t>
            </a:r>
            <a:r>
              <a:rPr lang="en-US" dirty="0"/>
              <a:t>(int </a:t>
            </a:r>
            <a:r>
              <a:rPr lang="en-US" dirty="0" err="1"/>
              <a:t>argc</a:t>
            </a:r>
            <a:r>
              <a:rPr lang="en-US" dirty="0"/>
              <a:t>, char **</a:t>
            </a:r>
            <a:r>
              <a:rPr lang="en-US" dirty="0" err="1"/>
              <a:t>argv</a:t>
            </a:r>
            <a:r>
              <a:rPr lang="en-US" dirty="0"/>
              <a:t>)</a:t>
            </a:r>
          </a:p>
          <a:p>
            <a:r>
              <a:rPr lang="en-US" dirty="0"/>
              <a:t>static void initialize(void)</a:t>
            </a:r>
          </a:p>
          <a:p>
            <a:r>
              <a:rPr lang="en-US" dirty="0"/>
              <a:t>void copy(int n, double *</a:t>
            </a:r>
            <a:r>
              <a:rPr lang="en-US" dirty="0" err="1"/>
              <a:t>dst</a:t>
            </a:r>
            <a:r>
              <a:rPr lang="en-US" dirty="0"/>
              <a:t>, double const *</a:t>
            </a:r>
            <a:r>
              <a:rPr lang="en-US" dirty="0" err="1"/>
              <a:t>src</a:t>
            </a:r>
            <a:r>
              <a:rPr lang="en-US" dirty="0"/>
              <a:t>)</a:t>
            </a:r>
          </a:p>
          <a:p>
            <a:r>
              <a:rPr lang="en-US" dirty="0"/>
              <a:t>void </a:t>
            </a:r>
            <a:r>
              <a:rPr lang="en-US" dirty="0" err="1"/>
              <a:t>write_array</a:t>
            </a:r>
            <a:r>
              <a:rPr lang="en-US" dirty="0"/>
              <a:t>(int t, int n, double dx, double const *a)</a:t>
            </a:r>
          </a:p>
          <a:p>
            <a:r>
              <a:rPr lang="en-US" dirty="0"/>
              <a:t>void </a:t>
            </a:r>
            <a:r>
              <a:rPr lang="en-US" dirty="0" err="1"/>
              <a:t>set_initial_condition</a:t>
            </a:r>
            <a:r>
              <a:rPr lang="en-US" dirty="0"/>
              <a:t>(int n, double *a, double dx, char const *</a:t>
            </a:r>
            <a:r>
              <a:rPr lang="en-US" dirty="0" err="1"/>
              <a:t>ic</a:t>
            </a:r>
            <a:r>
              <a:rPr lang="en-US" dirty="0"/>
              <a:t>)</a:t>
            </a:r>
          </a:p>
        </p:txBody>
      </p:sp>
    </p:spTree>
    <p:extLst>
      <p:ext uri="{BB962C8B-B14F-4D97-AF65-F5344CB8AC3E}">
        <p14:creationId xmlns:p14="http://schemas.microsoft.com/office/powerpoint/2010/main" val="1602886017"/>
      </p:ext>
    </p:extLst>
  </p:cSld>
  <p:clrMapOvr>
    <a:masterClrMapping/>
  </p:clrMapOvr>
  <mc:AlternateContent xmlns:mc="http://schemas.openxmlformats.org/markup-compatibility/2006" xmlns:p14="http://schemas.microsoft.com/office/powerpoint/2010/main">
    <mc:Choice Requires="p14">
      <p:transition spd="slow" p14:dur="2000" advTm="30929"/>
    </mc:Choice>
    <mc:Fallback xmlns="">
      <p:transition spd="slow" advTm="30929"/>
    </mc:Fallback>
  </mc:AlternateContent>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9E20559-B232-4371-8690-E3D8007EDB82}">
  <ds:schemaRefs>
    <ds:schemaRef ds:uri="http://schemas.microsoft.com/sharepoint/v3/contenttype/forms"/>
  </ds:schemaRefs>
</ds:datastoreItem>
</file>

<file path=customXml/itemProps2.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A50EC660-24D0-43A0-AE5E-E274115E726B}">
  <ds:schemaRefs>
    <ds:schemaRef ds:uri="http://purl.org/dc/terms/"/>
    <ds:schemaRef ds:uri="http://schemas.openxmlformats.org/package/2006/metadata/core-properties"/>
    <ds:schemaRef ds:uri="http://schemas.microsoft.com/office/2006/documentManagement/types"/>
    <ds:schemaRef ds:uri="http://purl.org/dc/elements/1.1/"/>
    <ds:schemaRef ds:uri="http://schemas.microsoft.com/office/2006/metadata/properties"/>
    <ds:schemaRef ds:uri="http://www.w3.org/XML/1998/namespace"/>
    <ds:schemaRef ds:uri="http://purl.org/dc/dcmityp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1606</TotalTime>
  <Words>1356</Words>
  <Application>Microsoft Office PowerPoint</Application>
  <PresentationFormat>Custom</PresentationFormat>
  <Paragraphs>320</Paragraphs>
  <Slides>17</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Arial Black</vt:lpstr>
      <vt:lpstr>Calibri</vt:lpstr>
      <vt:lpstr>Wingdings</vt:lpstr>
      <vt:lpstr>Presentations (Wide Screen)</vt:lpstr>
      <vt:lpstr>Scientific Software Design</vt:lpstr>
      <vt:lpstr>License, Citation and Acknowledgements</vt:lpstr>
      <vt:lpstr>PowerPoint Presentation</vt:lpstr>
      <vt:lpstr>General Design Principles for HPC Scientific Software</vt:lpstr>
      <vt:lpstr>PowerPoint Presentation</vt:lpstr>
      <vt:lpstr>A Design Model for Separation of Concerns</vt:lpstr>
      <vt:lpstr> The Running Example</vt:lpstr>
      <vt:lpstr>Problem Specification - Design Considerations</vt:lpstr>
      <vt:lpstr>Infrastructure API</vt:lpstr>
      <vt:lpstr>Numerics API</vt:lpstr>
      <vt:lpstr>Example: Architecting Multiphysics PDEs</vt:lpstr>
      <vt:lpstr>Example: Multiphysics PDEs for Distributed Memory Parallelism</vt:lpstr>
      <vt:lpstr>PowerPoint Presentation</vt:lpstr>
      <vt:lpstr>A Design Model for Separation of Concerns</vt:lpstr>
      <vt:lpstr>Features and Abstractions that must Come in</vt:lpstr>
      <vt:lpstr>PowerPoint Presentation</vt:lpstr>
      <vt:lpstr>Agenda</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Bernholdt, David</cp:lastModifiedBy>
  <cp:revision>378</cp:revision>
  <cp:lastPrinted>2017-11-02T18:35:01Z</cp:lastPrinted>
  <dcterms:created xsi:type="dcterms:W3CDTF">2018-11-06T17:28:56Z</dcterms:created>
  <dcterms:modified xsi:type="dcterms:W3CDTF">2021-03-23T00:13:36Z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