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9"/>
  </p:notesMasterIdLst>
  <p:handoutMasterIdLst>
    <p:handoutMasterId r:id="rId20"/>
  </p:handoutMasterIdLst>
  <p:sldIdLst>
    <p:sldId id="631" r:id="rId5"/>
    <p:sldId id="320" r:id="rId6"/>
    <p:sldId id="487" r:id="rId7"/>
    <p:sldId id="465" r:id="rId8"/>
    <p:sldId id="579" r:id="rId9"/>
    <p:sldId id="580" r:id="rId10"/>
    <p:sldId id="299" r:id="rId11"/>
    <p:sldId id="581" r:id="rId12"/>
    <p:sldId id="469" r:id="rId13"/>
    <p:sldId id="472" r:id="rId14"/>
    <p:sldId id="486" r:id="rId15"/>
    <p:sldId id="586" r:id="rId16"/>
    <p:sldId id="571" r:id="rId17"/>
    <p:sldId id="265" r:id="rId1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15FF04"/>
    <a:srgbClr val="C39C2F"/>
    <a:srgbClr val="C59C27"/>
    <a:srgbClr val="D13940"/>
    <a:srgbClr val="EF9A1A"/>
    <a:srgbClr val="907262"/>
    <a:srgbClr val="B3CD1F"/>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autoAdjust="0"/>
    <p:restoredTop sz="93166" autoAdjust="0"/>
  </p:normalViewPr>
  <p:slideViewPr>
    <p:cSldViewPr snapToGrid="0" showGuides="1">
      <p:cViewPr varScale="1">
        <p:scale>
          <a:sx n="113" d="100"/>
          <a:sy n="113" d="100"/>
        </p:scale>
        <p:origin x="653" y="82"/>
      </p:cViewPr>
      <p:guideLst>
        <p:guide orient="horz" pos="888"/>
        <p:guide pos="383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3/22/2021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3/22/2021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here are the key takeaways from this talk.  Testing requires a thoughtful plan that works in the context of your project.  You should pick tests for their ability to quickly pinpoint the source of potential errors.  This includes both unit-level and integration tests.  It also includes tests that run as quick correctness checks and longer-</a:t>
            </a:r>
            <a:r>
              <a:rPr lang="en-US" sz="1200" kern="1200" dirty="0" err="1">
                <a:solidFill>
                  <a:schemeClr val="tx1"/>
                </a:solidFill>
                <a:effectLst/>
                <a:latin typeface="+mn-lt"/>
                <a:ea typeface="+mn-ea"/>
                <a:cs typeface="+mn-cs"/>
              </a:rPr>
              <a:t>runnning</a:t>
            </a:r>
            <a:r>
              <a:rPr lang="en-US" sz="1200" kern="1200" dirty="0">
                <a:solidFill>
                  <a:schemeClr val="tx1"/>
                </a:solidFill>
                <a:effectLst/>
                <a:latin typeface="+mn-lt"/>
                <a:ea typeface="+mn-ea"/>
                <a:cs typeface="+mn-cs"/>
              </a:rPr>
              <a:t> regression testing.  Finally, testing is part of a holistic validation strategy.  As you iterate on the science problem, the importance of features changes, and the implementations can move a lot.  Time and effort spent testing should move your project forward by providing stability where it's most critical.</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38286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regression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93532599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Software Testing – Part 2</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xfrm>
            <a:off x="3177633" y="1856581"/>
            <a:ext cx="7226207" cy="2855400"/>
          </a:xfrm>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marL="0" lvl="0" indent="0" algn="l" rtl="0">
              <a:lnSpc>
                <a:spcPct val="90000"/>
              </a:lnSpc>
              <a:spcBef>
                <a:spcPts val="1400"/>
              </a:spcBef>
              <a:spcAft>
                <a:spcPts val="0"/>
              </a:spcAft>
              <a:buSzPts val="2000"/>
              <a:buNone/>
            </a:pPr>
            <a:r>
              <a:rPr lang="en-US" dirty="0">
                <a:solidFill>
                  <a:srgbClr val="000000"/>
                </a:solidFill>
              </a:rPr>
              <a:t>Anshu Dubey, Rinku Gupta</a:t>
            </a:r>
            <a:br>
              <a:rPr lang="en-US" dirty="0">
                <a:solidFill>
                  <a:srgbClr val="000000"/>
                </a:solidFill>
              </a:rPr>
            </a:br>
            <a:r>
              <a:rPr lang="en-US" sz="2000" dirty="0">
                <a:solidFill>
                  <a:srgbClr val="000000"/>
                </a:solidFill>
              </a:rPr>
              <a:t>Sandia National Laboratories</a:t>
            </a:r>
          </a:p>
          <a:p>
            <a:pPr>
              <a:lnSpc>
                <a:spcPct val="100000"/>
              </a:lnSpc>
              <a:buSzPts val="2000"/>
            </a:pPr>
            <a:r>
              <a:rPr lang="en-US" dirty="0"/>
              <a:t>Better Scientific Software Tutorial, ISS, March 2021</a:t>
            </a:r>
            <a:endParaRPr lang="en-US" sz="1400" dirty="0"/>
          </a:p>
          <a:p>
            <a:pPr marL="0" indent="0">
              <a:lnSpc>
                <a:spcPct val="100000"/>
              </a:lnSpc>
              <a:spcBef>
                <a:spcPts val="0"/>
              </a:spcBef>
              <a:buSzPts val="2000"/>
            </a:pPr>
            <a:endParaRPr lang="en-US" sz="1400" dirty="0"/>
          </a:p>
          <a:p>
            <a:pPr marL="0" lvl="0" indent="0" algn="l" rtl="0">
              <a:lnSpc>
                <a:spcPct val="90000"/>
              </a:lnSpc>
              <a:spcBef>
                <a:spcPts val="1400"/>
              </a:spcBef>
              <a:spcAft>
                <a:spcPts val="0"/>
              </a:spcAft>
              <a:buSzPts val="2000"/>
              <a:buNone/>
            </a:pPr>
            <a:endParaRPr sz="1400" dirty="0"/>
          </a:p>
          <a:p>
            <a:pPr marL="0" lvl="0" indent="0" algn="l" rtl="0">
              <a:lnSpc>
                <a:spcPct val="90000"/>
              </a:lnSpc>
              <a:spcBef>
                <a:spcPts val="1400"/>
              </a:spcBef>
              <a:spcAft>
                <a:spcPts val="0"/>
              </a:spcAft>
              <a:buSzPts val="2000"/>
              <a:buNone/>
            </a:pPr>
            <a:endParaRPr dirty="0">
              <a:solidFill>
                <a:srgbClr val="000000"/>
              </a:solidFill>
            </a:endParaRPr>
          </a:p>
          <a:p>
            <a:pPr marL="0" lvl="0" indent="0" algn="l" rtl="0">
              <a:lnSpc>
                <a:spcPct val="90000"/>
              </a:lnSpc>
              <a:spcBef>
                <a:spcPts val="1400"/>
              </a:spcBef>
              <a:spcAft>
                <a:spcPts val="0"/>
              </a:spcAft>
              <a:buSzPts val="2000"/>
              <a:buNone/>
            </a:pPr>
            <a:endParaRPr sz="2000" dirty="0"/>
          </a:p>
        </p:txBody>
      </p:sp>
    </p:spTree>
    <p:extLst>
      <p:ext uri="{BB962C8B-B14F-4D97-AF65-F5344CB8AC3E}">
        <p14:creationId xmlns:p14="http://schemas.microsoft.com/office/powerpoint/2010/main" val="1961116339"/>
      </p:ext>
    </p:extLst>
  </p:cSld>
  <p:clrMapOvr>
    <a:masterClrMapping/>
  </p:clrMapOvr>
  <mc:AlternateContent xmlns:mc="http://schemas.openxmlformats.org/markup-compatibility/2006" xmlns:p14="http://schemas.microsoft.com/office/powerpoint/2010/main">
    <mc:Choice Requires="p14">
      <p:transition spd="slow" p14:dur="2000" advTm="16243"/>
    </mc:Choice>
    <mc:Fallback xmlns="">
      <p:transition spd="slow" advTm="162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mc:AlternateContent xmlns:mc="http://schemas.openxmlformats.org/markup-compatibility/2006" xmlns:p14="http://schemas.microsoft.com/office/powerpoint/2010/main">
    <mc:Choice Requires="p14">
      <p:transition spd="slow" p14:dur="2000" advTm="181081"/>
    </mc:Choice>
    <mc:Fallback xmlns="">
      <p:transition spd="slow" advTm="1810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mc:AlternateContent xmlns:mc="http://schemas.openxmlformats.org/markup-compatibility/2006" xmlns:p14="http://schemas.microsoft.com/office/powerpoint/2010/main">
    <mc:Choice Requires="p14">
      <p:transition spd="slow" p14:dur="2000" advTm="117439"/>
    </mc:Choice>
    <mc:Fallback xmlns="">
      <p:transition spd="slow" advTm="11743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mc:AlternateContent xmlns:mc="http://schemas.openxmlformats.org/markup-compatibility/2006" xmlns:p14="http://schemas.microsoft.com/office/powerpoint/2010/main">
    <mc:Choice Requires="p14">
      <p:transition spd="slow" p14:dur="2000" advTm="198927"/>
    </mc:Choice>
    <mc:Fallback xmlns="">
      <p:transition spd="slow" advTm="1989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Context: understand testing needs and costs</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test at various granularities – bottom-up (UNIT/verification) through top-down (integration/validation)</a:t>
            </a:r>
          </a:p>
          <a:p>
            <a:pPr marL="457200" indent="-457200">
              <a:buClr>
                <a:schemeClr val="bg1"/>
              </a:buClr>
              <a:buFont typeface="Arial" panose="020B0604020202020204" pitchFamily="34" charset="0"/>
              <a:buChar char="•"/>
            </a:pPr>
            <a:r>
              <a:rPr lang="en-US" dirty="0"/>
              <a:t>Tests at various complexities – CI vs. regression</a:t>
            </a:r>
          </a:p>
          <a:p>
            <a:pPr marL="457200" indent="-457200">
              <a:buClr>
                <a:schemeClr val="bg1"/>
              </a:buClr>
              <a:buFont typeface="Arial" panose="020B0604020202020204" pitchFamily="34" charset="0"/>
              <a:buChar char="•"/>
            </a:pPr>
            <a:r>
              <a:rPr lang="en-US" dirty="0"/>
              <a:t>Maintain a holistic validation strategy: think globally, act locally</a:t>
            </a:r>
          </a:p>
          <a:p>
            <a:r>
              <a:rPr lang="en-US" dirty="0"/>
              <a:t>…….Questions ?</a:t>
            </a:r>
          </a:p>
        </p:txBody>
      </p:sp>
    </p:spTree>
    <p:extLst>
      <p:ext uri="{BB962C8B-B14F-4D97-AF65-F5344CB8AC3E}">
        <p14:creationId xmlns:p14="http://schemas.microsoft.com/office/powerpoint/2010/main" val="275738628"/>
      </p:ext>
    </p:extLst>
  </p:cSld>
  <p:clrMapOvr>
    <a:masterClrMapping/>
  </p:clrMapOvr>
  <mc:AlternateContent xmlns:mc="http://schemas.openxmlformats.org/markup-compatibility/2006" xmlns:p14="http://schemas.microsoft.com/office/powerpoint/2010/main">
    <mc:Choice Requires="p14">
      <p:transition p14:dur="250" advTm="32916">
        <p:fade/>
      </p:transition>
    </mc:Choice>
    <mc:Fallback xmlns="">
      <p:transition advTm="3291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1055369" y="916940"/>
          <a:ext cx="10078086" cy="5024120"/>
        </p:xfrm>
        <a:graphic>
          <a:graphicData uri="http://schemas.openxmlformats.org/drawingml/2006/table">
            <a:tbl>
              <a:tblPr firstRow="1" bandRow="1">
                <a:tableStyleId>{5C22544A-7EE6-4342-B048-85BDC9FD1C3A}</a:tableStyleId>
              </a:tblPr>
              <a:tblGrid>
                <a:gridCol w="1826183">
                  <a:extLst>
                    <a:ext uri="{9D8B030D-6E8A-4147-A177-3AD203B41FA5}">
                      <a16:colId xmlns:a16="http://schemas.microsoft.com/office/drawing/2014/main" val="3446576009"/>
                    </a:ext>
                  </a:extLst>
                </a:gridCol>
                <a:gridCol w="1003610">
                  <a:extLst>
                    <a:ext uri="{9D8B030D-6E8A-4147-A177-3AD203B41FA5}">
                      <a16:colId xmlns:a16="http://schemas.microsoft.com/office/drawing/2014/main" val="339314737"/>
                    </a:ext>
                  </a:extLst>
                </a:gridCol>
                <a:gridCol w="4293220">
                  <a:extLst>
                    <a:ext uri="{9D8B030D-6E8A-4147-A177-3AD203B41FA5}">
                      <a16:colId xmlns:a16="http://schemas.microsoft.com/office/drawing/2014/main" val="1263998808"/>
                    </a:ext>
                  </a:extLst>
                </a:gridCol>
                <a:gridCol w="2955073">
                  <a:extLst>
                    <a:ext uri="{9D8B030D-6E8A-4147-A177-3AD203B41FA5}">
                      <a16:colId xmlns:a16="http://schemas.microsoft.com/office/drawing/2014/main" val="4097899022"/>
                    </a:ext>
                  </a:extLst>
                </a:gridCol>
              </a:tblGrid>
              <a:tr h="370840">
                <a:tc>
                  <a:txBody>
                    <a:bodyPr/>
                    <a:lstStyle/>
                    <a:p>
                      <a:pPr algn="l">
                        <a:lnSpc>
                          <a:spcPct val="100000"/>
                        </a:lnSpc>
                      </a:pPr>
                      <a:r>
                        <a:rPr lang="en-US" sz="1800" dirty="0">
                          <a:latin typeface="+mn-lt"/>
                        </a:rPr>
                        <a:t>Time (MDT)</a:t>
                      </a:r>
                    </a:p>
                  </a:txBody>
                  <a:tcPr/>
                </a:tc>
                <a:tc>
                  <a:txBody>
                    <a:bodyPr/>
                    <a:lstStyle/>
                    <a:p>
                      <a:pPr>
                        <a:lnSpc>
                          <a:spcPct val="100000"/>
                        </a:lnSpc>
                      </a:pPr>
                      <a:r>
                        <a:rPr lang="en-US" sz="1800" dirty="0">
                          <a:latin typeface="+mn-lt"/>
                        </a:rPr>
                        <a:t>Module</a:t>
                      </a:r>
                    </a:p>
                  </a:txBody>
                  <a:tcPr/>
                </a:tc>
                <a:tc>
                  <a:txBody>
                    <a:bodyPr/>
                    <a:lstStyle/>
                    <a:p>
                      <a:pPr>
                        <a:lnSpc>
                          <a:spcPct val="100000"/>
                        </a:lnSpc>
                      </a:pPr>
                      <a:r>
                        <a:rPr lang="en-US" sz="1800" dirty="0">
                          <a:latin typeface="+mn-lt"/>
                        </a:rPr>
                        <a:t>Topic</a:t>
                      </a:r>
                    </a:p>
                  </a:txBody>
                  <a:tcPr/>
                </a:tc>
                <a:tc>
                  <a:txBody>
                    <a:bodyPr/>
                    <a:lstStyle/>
                    <a:p>
                      <a:pPr>
                        <a:lnSpc>
                          <a:spcPct val="100000"/>
                        </a:lnSpc>
                      </a:pPr>
                      <a:r>
                        <a:rPr lang="en-US" sz="1800" dirty="0">
                          <a:latin typeface="+mn-lt"/>
                        </a:rPr>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1:00pm-1:05pm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00</a:t>
                      </a:r>
                    </a:p>
                  </a:txBody>
                  <a:tcPr/>
                </a:tc>
                <a:tc>
                  <a:txBody>
                    <a:bodyPr/>
                    <a:lstStyle/>
                    <a:p>
                      <a:pPr>
                        <a:lnSpc>
                          <a:spcPct val="100000"/>
                        </a:lnSpc>
                      </a:pPr>
                      <a:r>
                        <a:rPr lang="en-US" sz="1800" b="0" i="0" u="none" strike="noStrike" kern="1200" dirty="0">
                          <a:solidFill>
                            <a:schemeClr val="dk1"/>
                          </a:solidFill>
                          <a:effectLst/>
                          <a:latin typeface="+mn-lt"/>
                          <a:ea typeface="+mn-ea"/>
                          <a:cs typeface="+mn-cs"/>
                        </a:rPr>
                        <a:t>Introduction</a:t>
                      </a:r>
                      <a:endParaRPr lang="en-US" sz="1800" dirty="0">
                        <a:latin typeface="+mn-lt"/>
                      </a:endParaRP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1:05pm-1:15pm</a:t>
                      </a:r>
                      <a:endParaRPr lang="en-US" sz="1800" dirty="0">
                        <a:effectLst/>
                        <a:latin typeface="+mn-l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Motivation and Overview of Best Practices in HPC Software Development</a:t>
                      </a:r>
                      <a:endParaRPr lang="en-US"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1:15pm-1:45pm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02</a:t>
                      </a:r>
                    </a:p>
                  </a:txBody>
                  <a:tcPr/>
                </a:tc>
                <a:tc>
                  <a:txBody>
                    <a:bodyPr/>
                    <a:lstStyle/>
                    <a:p>
                      <a:pPr>
                        <a:lnSpc>
                          <a:spcPct val="100000"/>
                        </a:lnSpc>
                      </a:pPr>
                      <a:r>
                        <a:rPr lang="en-US" sz="1800" dirty="0">
                          <a:latin typeface="+mn-lt"/>
                        </a:rPr>
                        <a:t>Agile Methodologies</a:t>
                      </a: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800" dirty="0">
                          <a:effectLst/>
                          <a:latin typeface="+mn-lt"/>
                        </a:rPr>
                        <a:t>1:45pm-2:00pm</a:t>
                      </a:r>
                    </a:p>
                  </a:txBody>
                  <a:tcPr marL="63500" marR="63500" marT="63500" marB="63500"/>
                </a:tc>
                <a:tc>
                  <a:txBody>
                    <a:bodyPr/>
                    <a:lstStyle/>
                    <a:p>
                      <a:pPr>
                        <a:lnSpc>
                          <a:spcPct val="100000"/>
                        </a:lnSpc>
                      </a:pPr>
                      <a:r>
                        <a:rPr lang="en-US" sz="1800" i="0" dirty="0">
                          <a:solidFill>
                            <a:schemeClr val="tx1"/>
                          </a:solidFill>
                          <a:latin typeface="+mn-lt"/>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Git Workflows</a:t>
                      </a:r>
                      <a:endParaRPr lang="en-US" sz="1800" dirty="0">
                        <a:latin typeface="+mn-lt"/>
                      </a:endParaRP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800" b="0" i="0" u="none" strike="noStrike" dirty="0">
                          <a:solidFill>
                            <a:schemeClr val="tx1"/>
                          </a:solidFill>
                          <a:effectLst/>
                          <a:latin typeface="+mn-lt"/>
                        </a:rPr>
                        <a:t>2:00pm-2:20pm</a:t>
                      </a:r>
                      <a:endParaRPr lang="en-US" sz="1800" i="0" dirty="0">
                        <a:solidFill>
                          <a:schemeClr val="tx1"/>
                        </a:solidFill>
                        <a:effectLst/>
                        <a:latin typeface="+mn-lt"/>
                      </a:endParaRPr>
                    </a:p>
                  </a:txBody>
                  <a:tcPr marL="63500" marR="63500" marT="63500" marB="63500"/>
                </a:tc>
                <a:tc>
                  <a:txBody>
                    <a:bodyPr/>
                    <a:lstStyle/>
                    <a:p>
                      <a:pPr>
                        <a:lnSpc>
                          <a:spcPct val="100000"/>
                        </a:lnSpc>
                      </a:pPr>
                      <a:r>
                        <a:rPr lang="en-US" sz="1800" i="0" dirty="0">
                          <a:solidFill>
                            <a:schemeClr val="tx1"/>
                          </a:solidFill>
                          <a:latin typeface="+mn-lt"/>
                        </a:rPr>
                        <a:t>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Software Testing 1</a:t>
                      </a:r>
                    </a:p>
                  </a:txBody>
                  <a:tcPr/>
                </a:tc>
                <a:tc>
                  <a:txBody>
                    <a:bodyPr/>
                    <a:lstStyle/>
                    <a:p>
                      <a:pPr>
                        <a:lnSpc>
                          <a:spcPct val="100000"/>
                        </a:lnSpc>
                      </a:pPr>
                      <a:r>
                        <a:rPr lang="en-US" sz="1800" i="0" dirty="0">
                          <a:solidFill>
                            <a:schemeClr val="tx1"/>
                          </a:solidFill>
                          <a:latin typeface="+mn-lt"/>
                        </a:rPr>
                        <a:t>David M. Rogers, ORNL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800" b="0" i="1" u="none" strike="noStrike" dirty="0">
                          <a:solidFill>
                            <a:schemeClr val="tx2"/>
                          </a:solidFill>
                          <a:effectLst/>
                          <a:latin typeface="+mn-lt"/>
                        </a:rPr>
                        <a:t>2:20pm-2:40pm</a:t>
                      </a:r>
                      <a:endParaRPr lang="en-US" sz="1800" i="1" dirty="0">
                        <a:solidFill>
                          <a:schemeClr val="tx2"/>
                        </a:solidFill>
                        <a:effectLst/>
                        <a:latin typeface="+mn-lt"/>
                      </a:endParaRPr>
                    </a:p>
                  </a:txBody>
                  <a:tcPr marL="63500" marR="63500" marT="63500" marB="63500"/>
                </a:tc>
                <a:tc>
                  <a:txBody>
                    <a:bodyPr/>
                    <a:lstStyle/>
                    <a:p>
                      <a:pPr>
                        <a:lnSpc>
                          <a:spcPct val="100000"/>
                        </a:lnSpc>
                      </a:pPr>
                      <a:endParaRPr lang="en-US" sz="1800" i="1" dirty="0">
                        <a:solidFill>
                          <a:schemeClr val="tx2"/>
                        </a:solidFill>
                        <a:latin typeface="+mn-lt"/>
                      </a:endParaRPr>
                    </a:p>
                  </a:txBody>
                  <a:tcPr/>
                </a:tc>
                <a:tc>
                  <a:txBody>
                    <a:bodyPr/>
                    <a:lstStyle/>
                    <a:p>
                      <a:pPr>
                        <a:lnSpc>
                          <a:spcPct val="100000"/>
                        </a:lnSpc>
                      </a:pPr>
                      <a:r>
                        <a:rPr lang="en-US" sz="1800" i="1" dirty="0">
                          <a:solidFill>
                            <a:schemeClr val="tx2"/>
                          </a:solidFill>
                          <a:latin typeface="+mn-lt"/>
                        </a:rPr>
                        <a:t>Break (optional Q&amp;A)</a:t>
                      </a:r>
                    </a:p>
                  </a:txBody>
                  <a:tcPr/>
                </a:tc>
                <a:tc>
                  <a:txBody>
                    <a:bodyPr/>
                    <a:lstStyle/>
                    <a:p>
                      <a:pPr>
                        <a:lnSpc>
                          <a:spcPct val="100000"/>
                        </a:lnSpc>
                      </a:pPr>
                      <a:r>
                        <a:rPr lang="en-US" sz="1800" i="1" dirty="0">
                          <a:solidFill>
                            <a:schemeClr val="tx2"/>
                          </a:solidFill>
                          <a:latin typeface="+mn-lt"/>
                        </a:rPr>
                        <a:t>All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2:40pm-3:00pm</a:t>
                      </a:r>
                      <a:endParaRPr lang="en-US" sz="1800" dirty="0">
                        <a:effectLst/>
                        <a:latin typeface="+mn-lt"/>
                      </a:endParaRPr>
                    </a:p>
                  </a:txBody>
                  <a:tcPr marL="63500" marR="63500" marT="63500" marB="63500"/>
                </a:tc>
                <a:tc>
                  <a:txBody>
                    <a:bodyPr/>
                    <a:lstStyle/>
                    <a:p>
                      <a:pPr>
                        <a:lnSpc>
                          <a:spcPct val="100000"/>
                        </a:lnSpc>
                      </a:pPr>
                      <a:r>
                        <a:rPr lang="en-US" sz="1800" i="0" dirty="0">
                          <a:latin typeface="+mn-lt"/>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rPr>
                        <a:t>Software Design</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800" dirty="0">
                          <a:effectLst/>
                          <a:latin typeface="+mn-lt"/>
                        </a:rPr>
                        <a:t>3:00pm-3:15pm</a:t>
                      </a:r>
                    </a:p>
                  </a:txBody>
                  <a:tcPr marL="63500" marR="63500" marT="63500" marB="63500"/>
                </a:tc>
                <a:tc>
                  <a:txBody>
                    <a:bodyPr/>
                    <a:lstStyle/>
                    <a:p>
                      <a:pPr>
                        <a:lnSpc>
                          <a:spcPct val="100000"/>
                        </a:lnSpc>
                      </a:pPr>
                      <a:r>
                        <a:rPr lang="en-US" sz="1800" i="0" dirty="0">
                          <a:latin typeface="+mn-lt"/>
                        </a:rPr>
                        <a:t>06</a:t>
                      </a:r>
                    </a:p>
                  </a:txBody>
                  <a:tcPr/>
                </a:tc>
                <a:tc>
                  <a:txBody>
                    <a:bodyPr/>
                    <a:lstStyle/>
                    <a:p>
                      <a:pPr>
                        <a:lnSpc>
                          <a:spcPct val="100000"/>
                        </a:lnSpc>
                      </a:pPr>
                      <a:r>
                        <a:rPr lang="en-US" sz="1800" i="0" dirty="0">
                          <a:latin typeface="+mn-lt"/>
                        </a:rPr>
                        <a:t>Software Testing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David M. Rogers</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800" dirty="0">
                          <a:effectLst/>
                          <a:latin typeface="+mn-lt"/>
                        </a:rPr>
                        <a:t>3:15pm-3:40pm</a:t>
                      </a:r>
                    </a:p>
                  </a:txBody>
                  <a:tcPr marL="63500" marR="63500" marT="63500" marB="63500"/>
                </a:tc>
                <a:tc>
                  <a:txBody>
                    <a:bodyPr/>
                    <a:lstStyle/>
                    <a:p>
                      <a:pPr>
                        <a:lnSpc>
                          <a:spcPct val="100000"/>
                        </a:lnSpc>
                      </a:pPr>
                      <a:r>
                        <a:rPr lang="en-US" sz="1800" i="0" dirty="0">
                          <a:latin typeface="+mn-lt"/>
                        </a:rPr>
                        <a:t>07</a:t>
                      </a:r>
                    </a:p>
                  </a:txBody>
                  <a:tcPr/>
                </a:tc>
                <a:tc>
                  <a:txBody>
                    <a:bodyPr/>
                    <a:lstStyle/>
                    <a:p>
                      <a:pPr>
                        <a:lnSpc>
                          <a:spcPct val="100000"/>
                        </a:lnSpc>
                      </a:pPr>
                      <a:r>
                        <a:rPr lang="en-US" sz="1800" i="0" dirty="0">
                          <a:latin typeface="+mn-lt"/>
                        </a:rPr>
                        <a:t>Refactoring</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800" dirty="0">
                          <a:effectLst/>
                          <a:latin typeface="+mn-lt"/>
                        </a:rPr>
                        <a:t>3:40pm-3:55pm</a:t>
                      </a:r>
                    </a:p>
                  </a:txBody>
                  <a:tcPr marL="63500" marR="63500" marT="63500" marB="63500"/>
                </a:tc>
                <a:tc>
                  <a:txBody>
                    <a:bodyPr/>
                    <a:lstStyle/>
                    <a:p>
                      <a:pPr>
                        <a:lnSpc>
                          <a:spcPct val="100000"/>
                        </a:lnSpc>
                      </a:pPr>
                      <a:r>
                        <a:rPr lang="en-US" sz="1800" i="0" dirty="0">
                          <a:latin typeface="+mn-lt"/>
                        </a:rPr>
                        <a:t>08</a:t>
                      </a:r>
                    </a:p>
                  </a:txBody>
                  <a:tcPr/>
                </a:tc>
                <a:tc>
                  <a:txBody>
                    <a:bodyPr/>
                    <a:lstStyle/>
                    <a:p>
                      <a:pPr>
                        <a:lnSpc>
                          <a:spcPct val="100000"/>
                        </a:lnSpc>
                      </a:pPr>
                      <a:r>
                        <a:rPr lang="en-US" sz="1800" i="0" dirty="0">
                          <a:latin typeface="+mn-lt"/>
                        </a:rPr>
                        <a:t>Reproducibility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800" dirty="0">
                          <a:effectLst/>
                          <a:latin typeface="+mn-lt"/>
                        </a:rPr>
                        <a:t>3:55pm-4:00pm</a:t>
                      </a:r>
                    </a:p>
                  </a:txBody>
                  <a:tcPr marL="63500" marR="63500" marT="63500" marB="63500"/>
                </a:tc>
                <a:tc>
                  <a:txBody>
                    <a:bodyPr/>
                    <a:lstStyle/>
                    <a:p>
                      <a:pPr>
                        <a:lnSpc>
                          <a:spcPct val="100000"/>
                        </a:lnSpc>
                      </a:pPr>
                      <a:r>
                        <a:rPr lang="en-US" sz="1800" i="0" dirty="0">
                          <a:latin typeface="+mn-lt"/>
                        </a:rPr>
                        <a:t>09</a:t>
                      </a:r>
                    </a:p>
                  </a:txBody>
                  <a:tcPr/>
                </a:tc>
                <a:tc>
                  <a:txBody>
                    <a:bodyPr/>
                    <a:lstStyle/>
                    <a:p>
                      <a:pPr>
                        <a:lnSpc>
                          <a:spcPct val="100000"/>
                        </a:lnSpc>
                      </a:pPr>
                      <a:r>
                        <a:rPr lang="en-US" sz="1800" i="0" dirty="0">
                          <a:latin typeface="+mn-lt"/>
                        </a:rPr>
                        <a:t>Summary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E481C384-B67A-4E1A-9712-8751F487059D}"/>
              </a:ext>
            </a:extLst>
          </p:cNvPr>
          <p:cNvGrpSpPr/>
          <p:nvPr/>
        </p:nvGrpSpPr>
        <p:grpSpPr>
          <a:xfrm>
            <a:off x="649538" y="4506322"/>
            <a:ext cx="10909739" cy="390939"/>
            <a:chOff x="79513" y="1653208"/>
            <a:chExt cx="12029799" cy="390939"/>
          </a:xfrm>
        </p:grpSpPr>
        <p:cxnSp>
          <p:nvCxnSpPr>
            <p:cNvPr id="6" name="Straight Connector 5">
              <a:extLst>
                <a:ext uri="{FF2B5EF4-FFF2-40B4-BE49-F238E27FC236}">
                  <a16:creationId xmlns:a16="http://schemas.microsoft.com/office/drawing/2014/main" id="{81FDDF4F-CEBB-4DB2-B54C-DBAC5A6EF985}"/>
                </a:ext>
              </a:extLst>
            </p:cNvPr>
            <p:cNvCxnSpPr>
              <a:cxnSpLocks/>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7844F343-E894-4FE0-A6FA-018D93AF813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BBFB6C66-6CBA-4D40-8622-561E8F751365}"/>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135406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mc:AlternateContent xmlns:mc="http://schemas.openxmlformats.org/markup-compatibility/2006" xmlns:p14="http://schemas.microsoft.com/office/powerpoint/2010/main">
    <mc:Choice Requires="p14">
      <p:transition spd="slow" p14:dur="2000" advTm="138898"/>
    </mc:Choice>
    <mc:Fallback xmlns="">
      <p:transition spd="slow" advTm="1388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3445731576"/>
      </p:ext>
    </p:extLst>
  </p:cSld>
  <p:clrMapOvr>
    <a:masterClrMapping/>
  </p:clrMapOvr>
  <mc:AlternateContent xmlns:mc="http://schemas.openxmlformats.org/markup-compatibility/2006" xmlns:p14="http://schemas.microsoft.com/office/powerpoint/2010/main">
    <mc:Choice Requires="p14">
      <p:transition spd="slow" p14:dur="2000" advTm="120709"/>
    </mc:Choice>
    <mc:Fallback xmlns="">
      <p:transition spd="slow" advTm="12070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mc:AlternateContent xmlns:mc="http://schemas.openxmlformats.org/markup-compatibility/2006" xmlns:p14="http://schemas.microsoft.com/office/powerpoint/2010/main">
    <mc:Choice Requires="p14">
      <p:transition spd="slow" p14:dur="2000" advTm="50364"/>
    </mc:Choice>
    <mc:Fallback xmlns="">
      <p:transition spd="slow" advTm="5036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mc:AlternateContent xmlns:mc="http://schemas.openxmlformats.org/markup-compatibility/2006" xmlns:p14="http://schemas.microsoft.com/office/powerpoint/2010/main">
    <mc:Choice Requires="p14">
      <p:transition spd="slow" p14:dur="2000" advTm="77038"/>
    </mc:Choice>
    <mc:Fallback xmlns="">
      <p:transition spd="slow" advTm="7703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mc:AlternateContent xmlns:mc="http://schemas.openxmlformats.org/markup-compatibility/2006" xmlns:p14="http://schemas.microsoft.com/office/powerpoint/2010/main">
    <mc:Choice Requires="p14">
      <p:transition spd="slow" p14:dur="2000" advTm="161795"/>
    </mc:Choice>
    <mc:Fallback xmlns="">
      <p:transition spd="slow" advTm="161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mc:AlternateContent xmlns:mc="http://schemas.openxmlformats.org/markup-compatibility/2006" xmlns:p14="http://schemas.microsoft.com/office/powerpoint/2010/main">
    <mc:Choice Requires="p14">
      <p:transition spd="slow" p14:dur="2000" advTm="197886"/>
    </mc:Choice>
    <mc:Fallback xmlns="">
      <p:transition spd="slow" advTm="1978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mc:AlternateContent xmlns:mc="http://schemas.openxmlformats.org/markup-compatibility/2006" xmlns:p14="http://schemas.microsoft.com/office/powerpoint/2010/main">
    <mc:Choice Requires="p14">
      <p:transition spd="slow" p14:dur="2000" advTm="126757"/>
    </mc:Choice>
    <mc:Fallback xmlns="">
      <p:transition spd="slow" advTm="1267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10516</TotalTime>
  <Words>2960</Words>
  <Application>Microsoft Office PowerPoint</Application>
  <PresentationFormat>Custom</PresentationFormat>
  <Paragraphs>231</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Calibri</vt:lpstr>
      <vt:lpstr>Presentations (Wide Screen)</vt:lpstr>
      <vt:lpstr>Software Testing – Part 2</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4: Coverage Matrix (physics vs. functionalities)</vt:lpstr>
      <vt:lpstr>PowerPoint Presentation</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418</cp:revision>
  <cp:lastPrinted>2017-11-02T18:35:01Z</cp:lastPrinted>
  <dcterms:created xsi:type="dcterms:W3CDTF">2018-11-06T17:28:56Z</dcterms:created>
  <dcterms:modified xsi:type="dcterms:W3CDTF">2021-03-23T00:14:29Z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