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320" r:id="rId6"/>
    <p:sldId id="487" r:id="rId7"/>
    <p:sldId id="465" r:id="rId8"/>
    <p:sldId id="579" r:id="rId9"/>
    <p:sldId id="580" r:id="rId10"/>
    <p:sldId id="299" r:id="rId11"/>
    <p:sldId id="581" r:id="rId12"/>
    <p:sldId id="469" r:id="rId13"/>
    <p:sldId id="472" r:id="rId14"/>
    <p:sldId id="486" r:id="rId15"/>
    <p:sldId id="586" r:id="rId16"/>
    <p:sldId id="632"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4" autoAdjust="0"/>
    <p:restoredTop sz="76006" autoAdjust="0"/>
  </p:normalViewPr>
  <p:slideViewPr>
    <p:cSldViewPr snapToGrid="0" showGuides="1">
      <p:cViewPr varScale="1">
        <p:scale>
          <a:sx n="59" d="100"/>
          <a:sy n="59" d="100"/>
        </p:scale>
        <p:origin x="1862" y="67"/>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testing procedures can also help encourage new contributors.  Only recently, I had this experience contributing a feature to the "</a:t>
            </a:r>
            <a:r>
              <a:rPr lang="en-US" sz="1200" kern="1200" dirty="0" err="1">
                <a:solidFill>
                  <a:schemeClr val="tx1"/>
                </a:solidFill>
                <a:effectLst/>
                <a:latin typeface="+mn-lt"/>
                <a:ea typeface="+mn-ea"/>
                <a:cs typeface="+mn-cs"/>
              </a:rPr>
              <a:t>alpaka</a:t>
            </a:r>
            <a:r>
              <a:rPr lang="en-US" sz="1200" kern="1200" dirty="0">
                <a:solidFill>
                  <a:schemeClr val="tx1"/>
                </a:solidFill>
                <a:effectLst/>
                <a:latin typeface="+mn-lt"/>
                <a:ea typeface="+mn-ea"/>
                <a:cs typeface="+mn-cs"/>
              </a:rPr>
              <a:t>" code.  The first thing I did was check that the team wanted the feature.  Then I ran their test suite locally.  Everything worked, and then I could build my feature one line at a time – testing everything.  When I finally pushed it to the main repository, I was sure it was something the team onboard with, and that could be easily shown to work well.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spcBef>
                <a:spcPts val="2800"/>
              </a:spcBef>
            </a:pPr>
            <a:r>
              <a:rPr lang="en-US" sz="2000" dirty="0"/>
              <a:t>Software Productivity and Sustainability track, ATPESC 2021</a:t>
            </a:r>
          </a:p>
          <a:p>
            <a:pPr>
              <a:lnSpc>
                <a:spcPct val="100000"/>
              </a:lnSpc>
              <a:spcBef>
                <a:spcPts val="2800"/>
              </a:spcBef>
              <a:buSzPts val="2000"/>
            </a:pPr>
            <a:r>
              <a:rPr lang="en-US" sz="2000" dirty="0"/>
              <a:t>Contributors: Anshu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3D65-8FB0-400B-839C-D6202AD9B225}"/>
              </a:ext>
            </a:extLst>
          </p:cNvPr>
          <p:cNvSpPr>
            <a:spLocks noGrp="1"/>
          </p:cNvSpPr>
          <p:nvPr>
            <p:ph type="title"/>
          </p:nvPr>
        </p:nvSpPr>
        <p:spPr>
          <a:xfrm>
            <a:off x="365760" y="411480"/>
            <a:ext cx="11372473" cy="914400"/>
          </a:xfrm>
        </p:spPr>
        <p:txBody>
          <a:bodyPr/>
          <a:lstStyle/>
          <a:p>
            <a:r>
              <a:rPr lang="en-US" dirty="0"/>
              <a:t>Takeaways</a:t>
            </a:r>
          </a:p>
        </p:txBody>
      </p:sp>
      <p:sp>
        <p:nvSpPr>
          <p:cNvPr id="4" name="Content Placeholder 3">
            <a:extLst>
              <a:ext uri="{FF2B5EF4-FFF2-40B4-BE49-F238E27FC236}">
                <a16:creationId xmlns:a16="http://schemas.microsoft.com/office/drawing/2014/main" id="{06B62A54-66D8-47E6-BEFA-291A99FA5358}"/>
              </a:ext>
            </a:extLst>
          </p:cNvPr>
          <p:cNvSpPr>
            <a:spLocks noGrp="1"/>
          </p:cNvSpPr>
          <p:nvPr>
            <p:ph idx="1"/>
          </p:nvPr>
        </p:nvSpPr>
        <p:spPr>
          <a:xfrm>
            <a:off x="365760" y="1737360"/>
            <a:ext cx="11369809" cy="4047778"/>
          </a:xfrm>
        </p:spPr>
        <p:txBody>
          <a:bodyPr/>
          <a:lstStyle/>
          <a:p>
            <a:r>
              <a:rPr lang="en-US" dirty="0"/>
              <a:t>Context: understand testing needs and costs</a:t>
            </a:r>
          </a:p>
          <a:p>
            <a:r>
              <a:rPr lang="en-US" dirty="0"/>
              <a:t>Devise tests to enable quick pinpointing of errors through reasoning about their behavior</a:t>
            </a:r>
          </a:p>
          <a:p>
            <a:r>
              <a:rPr lang="en-US" dirty="0"/>
              <a:t>test at various granularities – bottom-up (UNIT/verification) through top-down (integration/validation)</a:t>
            </a:r>
          </a:p>
          <a:p>
            <a:r>
              <a:rPr lang="en-US" dirty="0"/>
              <a:t>Tests at various complexities – CI vs. regression</a:t>
            </a:r>
          </a:p>
          <a:p>
            <a:r>
              <a:rPr lang="en-US" dirty="0"/>
              <a:t>Maintain a holistic validation strategy: think globally, act locally</a:t>
            </a:r>
          </a:p>
          <a:p>
            <a:pPr marL="0" indent="0">
              <a:buNone/>
            </a:pPr>
            <a:r>
              <a:rPr lang="en-US" dirty="0"/>
              <a:t>…….Questions ?</a:t>
            </a:r>
          </a:p>
        </p:txBody>
      </p:sp>
    </p:spTree>
    <p:extLst>
      <p:ext uri="{BB962C8B-B14F-4D97-AF65-F5344CB8AC3E}">
        <p14:creationId xmlns:p14="http://schemas.microsoft.com/office/powerpoint/2010/main" val="37834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Nightly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2646</TotalTime>
  <Words>2815</Words>
  <Application>Microsoft Office PowerPoint</Application>
  <PresentationFormat>Custom</PresentationFormat>
  <Paragraphs>178</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211</cp:revision>
  <cp:lastPrinted>2017-11-02T18:35:01Z</cp:lastPrinted>
  <dcterms:created xsi:type="dcterms:W3CDTF">2018-11-06T17:28:56Z</dcterms:created>
  <dcterms:modified xsi:type="dcterms:W3CDTF">2021-08-11T20:28:43Z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