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318" r:id="rId5"/>
    <p:sldId id="1848" r:id="rId6"/>
    <p:sldId id="1849" r:id="rId7"/>
    <p:sldId id="1850" r:id="rId8"/>
    <p:sldId id="1851" r:id="rId9"/>
    <p:sldId id="1846" r:id="rId10"/>
    <p:sldId id="1845" r:id="rId11"/>
    <p:sldId id="1847" r:id="rId12"/>
    <p:sldId id="1855"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0" autoAdjust="0"/>
    <p:restoredTop sz="96571" autoAdjust="0"/>
  </p:normalViewPr>
  <p:slideViewPr>
    <p:cSldViewPr snapToGrid="0" showGuides="1">
      <p:cViewPr varScale="1">
        <p:scale>
          <a:sx n="70" d="100"/>
          <a:sy n="70" d="100"/>
        </p:scale>
        <p:origin x="2128"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4/25/22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4/25/22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60892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9.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hyperlink" Target="https://whova.com/portal/webapp/ecpan_202205/Agenda/2237053" TargetMode="External"/><Relationship Id="rId3" Type="http://schemas.openxmlformats.org/officeDocument/2006/relationships/hyperlink" Target="https://whova.com/portal/webapp/ecpan_202205/Agenda/2237024" TargetMode="External"/><Relationship Id="rId7" Type="http://schemas.openxmlformats.org/officeDocument/2006/relationships/hyperlink" Target="https://whova.com/portal/webapp/ecpan_202205/Agenda/2237038" TargetMode="External"/><Relationship Id="rId2" Type="http://schemas.openxmlformats.org/officeDocument/2006/relationships/hyperlink" Target="https://gather.town/app/BsI9GMrv1vHdAzVQ/ecpam-start" TargetMode="External"/><Relationship Id="rId1" Type="http://schemas.openxmlformats.org/officeDocument/2006/relationships/slideLayout" Target="../slideLayouts/slideLayout3.xml"/><Relationship Id="rId6" Type="http://schemas.openxmlformats.org/officeDocument/2006/relationships/hyperlink" Target="https://whova.com/portal/webapp/ecpan_202205/Agenda/2237037" TargetMode="External"/><Relationship Id="rId5" Type="http://schemas.openxmlformats.org/officeDocument/2006/relationships/hyperlink" Target="https://whova.com/portal/webapp/ecpan_202205/Agenda/2263086" TargetMode="External"/><Relationship Id="rId4" Type="http://schemas.openxmlformats.org/officeDocument/2006/relationships/hyperlink" Target="https://whova.com/portal/webapp/ecpan_202205/Agenda/223702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u="sng" dirty="0"/>
            </a:br>
            <a:r>
              <a:rPr lang="en-US" sz="2000" dirty="0"/>
              <a:t>Oak Ridge National Laboratory</a:t>
            </a:r>
          </a:p>
          <a:p>
            <a:pPr>
              <a:spcBef>
                <a:spcPts val="2800"/>
              </a:spcBef>
            </a:pPr>
            <a:r>
              <a:rPr lang="en-US" sz="2000" dirty="0"/>
              <a:t>Developing a Testing and Continuous Integration Strategy for your Team tutorial @ Exascale Computing Project Annual Meeting</a:t>
            </a:r>
          </a:p>
          <a:p>
            <a:pPr>
              <a:spcBef>
                <a:spcPts val="2800"/>
              </a:spcBef>
            </a:pPr>
            <a:r>
              <a:rPr lang="en-US" sz="2000" dirty="0"/>
              <a:t>Contributors: David E. Bernholdt (ORNL), Anshu Dubey (ANL), David M. Rogers (ORNL), James M. </a:t>
            </a:r>
            <a:r>
              <a:rPr lang="en-US" sz="2000" dirty="0" err="1"/>
              <a:t>Willenbring</a:t>
            </a:r>
            <a:r>
              <a:rPr lang="en-US" sz="2000" dirty="0"/>
              <a:t> (SNL)</a:t>
            </a: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Gregory R. Watson and David M. </a:t>
            </a:r>
            <a:r>
              <a:rPr lang="en-US" sz="1600" b="1"/>
              <a:t>Rogers, </a:t>
            </a:r>
            <a:r>
              <a:rPr lang="en-US" sz="1600" b="1" dirty="0"/>
              <a:t>Developing a Testing and Continuous Integration Strategy for your Team tutorial, in Exascale Computing Project Annual Meeting, online, 2022. DOI: </a:t>
            </a:r>
            <a:r>
              <a:rPr lang="en-US" sz="1600" b="1" dirty="0">
                <a:hlinkClick r:id="rId4"/>
              </a:rPr>
              <a:t>10.6084/m9.figshare.19608927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517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E470-AE6F-8A40-8A24-95746CEF4F9B}"/>
              </a:ext>
            </a:extLst>
          </p:cNvPr>
          <p:cNvSpPr>
            <a:spLocks noGrp="1"/>
          </p:cNvSpPr>
          <p:nvPr>
            <p:ph type="title"/>
          </p:nvPr>
        </p:nvSpPr>
        <p:spPr/>
        <p:txBody>
          <a:bodyPr/>
          <a:lstStyle/>
          <a:p>
            <a:r>
              <a:rPr lang="en-US" dirty="0"/>
              <a:t>Testing Matters (Maybe even more than you think)</a:t>
            </a:r>
          </a:p>
        </p:txBody>
      </p:sp>
      <p:pic>
        <p:nvPicPr>
          <p:cNvPr id="5" name="Content Placeholder 4">
            <a:extLst>
              <a:ext uri="{FF2B5EF4-FFF2-40B4-BE49-F238E27FC236}">
                <a16:creationId xmlns:a16="http://schemas.microsoft.com/office/drawing/2014/main" id="{6385ACAB-F526-774F-AEA8-9F61A1A519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92" y="868680"/>
            <a:ext cx="9792086" cy="4048125"/>
          </a:xfrm>
        </p:spPr>
      </p:pic>
      <p:sp>
        <p:nvSpPr>
          <p:cNvPr id="7" name="TextBox 6">
            <a:extLst>
              <a:ext uri="{FF2B5EF4-FFF2-40B4-BE49-F238E27FC236}">
                <a16:creationId xmlns:a16="http://schemas.microsoft.com/office/drawing/2014/main" id="{9A25C1AD-ABD7-0C40-9846-EFEDD7FBC35B}"/>
              </a:ext>
            </a:extLst>
          </p:cNvPr>
          <p:cNvSpPr txBox="1"/>
          <p:nvPr/>
        </p:nvSpPr>
        <p:spPr>
          <a:xfrm>
            <a:off x="685800" y="5022082"/>
            <a:ext cx="9556878" cy="1015663"/>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sz="2000" dirty="0"/>
              <a:t>Individual project test suites are the basis for many layers of testing</a:t>
            </a:r>
          </a:p>
          <a:p>
            <a:pPr marL="742950" lvl="1" indent="-285750">
              <a:lnSpc>
                <a:spcPct val="90000"/>
              </a:lnSpc>
              <a:buFont typeface="Arial" panose="020B0604020202020204" pitchFamily="34" charset="0"/>
              <a:buChar char="•"/>
            </a:pPr>
            <a:r>
              <a:rPr lang="en-US" sz="2000" dirty="0"/>
              <a:t>Well constructed tests add to confidence in and stability of code</a:t>
            </a:r>
          </a:p>
          <a:p>
            <a:pPr marL="742950" lvl="1" indent="-285750">
              <a:lnSpc>
                <a:spcPct val="90000"/>
              </a:lnSpc>
              <a:buFont typeface="Arial" panose="020B0604020202020204" pitchFamily="34" charset="0"/>
              <a:buChar char="•"/>
            </a:pPr>
            <a:r>
              <a:rPr lang="en-US" sz="2000" dirty="0"/>
              <a:t>Fragile or insufficient test suites lead to errors and frustration</a:t>
            </a:r>
          </a:p>
        </p:txBody>
      </p:sp>
    </p:spTree>
    <p:extLst>
      <p:ext uri="{BB962C8B-B14F-4D97-AF65-F5344CB8AC3E}">
        <p14:creationId xmlns:p14="http://schemas.microsoft.com/office/powerpoint/2010/main" val="279167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We Covered Software Engineering Topics Focused on Testing…</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Testing strategies for complex software systems</a:t>
            </a:r>
          </a:p>
          <a:p>
            <a:r>
              <a:rPr lang="en-US" dirty="0"/>
              <a:t>Continuous integration testing</a:t>
            </a:r>
          </a:p>
        </p:txBody>
      </p:sp>
    </p:spTree>
    <p:extLst>
      <p:ext uri="{BB962C8B-B14F-4D97-AF65-F5344CB8AC3E}">
        <p14:creationId xmlns:p14="http://schemas.microsoft.com/office/powerpoint/2010/main" val="48148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Topics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r>
              <a:rPr lang="en-US" dirty="0"/>
              <a:t>Project management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r>
              <a:rPr lang="en-US" dirty="0"/>
              <a:t>Collaboration around software development</a:t>
            </a:r>
          </a:p>
          <a:p>
            <a:r>
              <a:rPr lang="en-US" dirty="0"/>
              <a:t>Designing software for flexibility and extensibility</a:t>
            </a:r>
          </a:p>
          <a:p>
            <a:r>
              <a:rPr lang="en-US" dirty="0"/>
              <a:t>Systematic refactoring of large, complex software systems</a:t>
            </a:r>
          </a:p>
          <a:p>
            <a:r>
              <a:rPr lang="en-US" dirty="0"/>
              <a:t>Reproducibility</a:t>
            </a:r>
            <a:endParaRPr lang="en-US" b="1" dirty="0">
              <a:solidFill>
                <a:schemeClr val="tx2"/>
              </a:solidFill>
            </a:endParaRPr>
          </a:p>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Very limited time!</a:t>
            </a:r>
          </a:p>
          <a:p>
            <a:endParaRPr lang="en-US" dirty="0"/>
          </a:p>
        </p:txBody>
      </p:sp>
    </p:spTree>
    <p:extLst>
      <p:ext uri="{BB962C8B-B14F-4D97-AF65-F5344CB8AC3E}">
        <p14:creationId xmlns:p14="http://schemas.microsoft.com/office/powerpoint/2010/main" val="228014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9E71-DAAD-4B37-8A3F-F9D8B18600D6}"/>
              </a:ext>
            </a:extLst>
          </p:cNvPr>
          <p:cNvSpPr>
            <a:spLocks noGrp="1"/>
          </p:cNvSpPr>
          <p:nvPr>
            <p:ph type="title"/>
          </p:nvPr>
        </p:nvSpPr>
        <p:spPr/>
        <p:txBody>
          <a:bodyPr/>
          <a:lstStyle/>
          <a:p>
            <a:r>
              <a:rPr lang="en-US" dirty="0"/>
              <a:t>Related Events at the ECP Annual Meeting (</a:t>
            </a:r>
            <a:r>
              <a:rPr lang="en-US" i="1" dirty="0"/>
              <a:t>all times Eastern</a:t>
            </a:r>
            <a:r>
              <a:rPr lang="en-US" dirty="0"/>
              <a:t>)</a:t>
            </a:r>
          </a:p>
        </p:txBody>
      </p:sp>
      <p:sp>
        <p:nvSpPr>
          <p:cNvPr id="3" name="Content Placeholder 2">
            <a:extLst>
              <a:ext uri="{FF2B5EF4-FFF2-40B4-BE49-F238E27FC236}">
                <a16:creationId xmlns:a16="http://schemas.microsoft.com/office/drawing/2014/main" id="{6EE8DB4F-2AC1-418F-BC55-6E171FB6E66D}"/>
              </a:ext>
            </a:extLst>
          </p:cNvPr>
          <p:cNvSpPr>
            <a:spLocks noGrp="1"/>
          </p:cNvSpPr>
          <p:nvPr>
            <p:ph idx="1"/>
          </p:nvPr>
        </p:nvSpPr>
        <p:spPr>
          <a:xfrm>
            <a:off x="365760" y="914400"/>
            <a:ext cx="11369809" cy="5742431"/>
          </a:xfrm>
        </p:spPr>
        <p:txBody>
          <a:bodyPr/>
          <a:lstStyle/>
          <a:p>
            <a:r>
              <a:rPr lang="en-US" sz="2000" b="0" i="0" dirty="0">
                <a:solidFill>
                  <a:srgbClr val="333333"/>
                </a:solidFill>
                <a:effectLst/>
                <a:latin typeface="Helvetica Neue"/>
              </a:rPr>
              <a:t>IDEAS Desk – informal conversations about developer productivity and software sustainability</a:t>
            </a:r>
          </a:p>
          <a:p>
            <a:pPr lvl="1">
              <a:spcBef>
                <a:spcPts val="200"/>
              </a:spcBef>
            </a:pPr>
            <a:r>
              <a:rPr lang="en-US" sz="1800" b="1" dirty="0">
                <a:solidFill>
                  <a:srgbClr val="333333"/>
                </a:solidFill>
                <a:highlight>
                  <a:srgbClr val="FFFF00"/>
                </a:highlight>
                <a:latin typeface="Helvetica Neue"/>
              </a:rPr>
              <a:t>Room ??</a:t>
            </a:r>
            <a:r>
              <a:rPr lang="en-US" sz="1800" b="1" dirty="0">
                <a:solidFill>
                  <a:srgbClr val="333333"/>
                </a:solidFill>
                <a:latin typeface="Helvetica Neue"/>
              </a:rPr>
              <a:t> </a:t>
            </a:r>
            <a:r>
              <a:rPr lang="en-US" sz="1800" dirty="0">
                <a:solidFill>
                  <a:srgbClr val="333333"/>
                </a:solidFill>
                <a:latin typeface="Helvetica Neue"/>
              </a:rPr>
              <a:t>in the </a:t>
            </a:r>
            <a:r>
              <a:rPr lang="en-US" sz="1800" dirty="0">
                <a:solidFill>
                  <a:srgbClr val="333333"/>
                </a:solidFill>
                <a:latin typeface="Helvetica Neue"/>
                <a:hlinkClick r:id="rId2"/>
              </a:rPr>
              <a:t>Gather.Town</a:t>
            </a:r>
            <a:r>
              <a:rPr lang="en-US" sz="1800" dirty="0">
                <a:solidFill>
                  <a:srgbClr val="333333"/>
                </a:solidFill>
                <a:latin typeface="Helvetica Neue"/>
              </a:rPr>
              <a:t> Side Meetings area</a:t>
            </a:r>
            <a:endParaRPr lang="en-US" sz="1800" b="0" i="0" dirty="0">
              <a:solidFill>
                <a:srgbClr val="333333"/>
              </a:solidFill>
              <a:effectLst/>
              <a:latin typeface="Helvetica Neue"/>
            </a:endParaRPr>
          </a:p>
          <a:p>
            <a:pPr lvl="1">
              <a:spcBef>
                <a:spcPts val="200"/>
              </a:spcBef>
            </a:pPr>
            <a:r>
              <a:rPr lang="en-US" sz="1800" dirty="0">
                <a:solidFill>
                  <a:srgbClr val="333333"/>
                </a:solidFill>
                <a:highlight>
                  <a:srgbClr val="FFFF00"/>
                </a:highlight>
                <a:latin typeface="Helvetica Neue"/>
              </a:rPr>
              <a:t>hours? 12:30pm-2:00pm Monday through Friday</a:t>
            </a:r>
            <a:endParaRPr lang="en-US" sz="1800" b="0" i="0" dirty="0">
              <a:solidFill>
                <a:srgbClr val="333333"/>
              </a:solidFill>
              <a:effectLst/>
              <a:highlight>
                <a:srgbClr val="FFFF00"/>
              </a:highlight>
              <a:latin typeface="Helvetica Neue"/>
            </a:endParaRPr>
          </a:p>
          <a:p>
            <a:r>
              <a:rPr lang="en-US" sz="2000" b="0" i="0" dirty="0">
                <a:solidFill>
                  <a:srgbClr val="333333"/>
                </a:solidFill>
                <a:effectLst/>
                <a:latin typeface="Helvetica Neue"/>
                <a:hlinkClick r:id="rId3"/>
              </a:rPr>
              <a:t>ECP Broader Engagement Initiative</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1:00pm-3:00pm Tuesday</a:t>
            </a:r>
          </a:p>
          <a:p>
            <a:r>
              <a:rPr lang="en-US" sz="2000" b="0" i="0" dirty="0">
                <a:solidFill>
                  <a:srgbClr val="333333"/>
                </a:solidFill>
                <a:effectLst/>
                <a:latin typeface="Helvetica Neue"/>
                <a:hlinkClick r:id="rId4"/>
              </a:rPr>
              <a:t>Programming Environments Landscape at ASCR Facilities</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2:00pm-3:00pm Tuesday</a:t>
            </a:r>
          </a:p>
          <a:p>
            <a:r>
              <a:rPr lang="en-US" sz="2000" dirty="0">
                <a:solidFill>
                  <a:srgbClr val="333333"/>
                </a:solidFill>
                <a:latin typeface="Helvetica Neue"/>
                <a:hlinkClick r:id="rId5"/>
              </a:rPr>
              <a:t>AD, Hardware and Integration, and Facilities Poster Session</a:t>
            </a:r>
            <a:endParaRPr lang="en-US" sz="2000" dirty="0">
              <a:solidFill>
                <a:srgbClr val="333333"/>
              </a:solidFill>
              <a:latin typeface="Helvetica Neue"/>
            </a:endParaRPr>
          </a:p>
          <a:p>
            <a:pPr lvl="1">
              <a:spcBef>
                <a:spcPts val="200"/>
              </a:spcBef>
            </a:pPr>
            <a:r>
              <a:rPr lang="en-US" sz="1800" dirty="0">
                <a:solidFill>
                  <a:srgbClr val="333333"/>
                </a:solidFill>
                <a:latin typeface="Helvetica Neue"/>
              </a:rPr>
              <a:t>4:00pm-6:00pm Tuesday</a:t>
            </a:r>
          </a:p>
          <a:p>
            <a:r>
              <a:rPr lang="en-US" sz="2000" dirty="0">
                <a:solidFill>
                  <a:srgbClr val="333333"/>
                </a:solidFill>
                <a:latin typeface="Helvetica Neue"/>
                <a:hlinkClick r:id="rId6"/>
              </a:rPr>
              <a:t>Best Practices #</a:t>
            </a:r>
            <a:r>
              <a:rPr lang="en-US" sz="2000" dirty="0" err="1">
                <a:solidFill>
                  <a:srgbClr val="333333"/>
                </a:solidFill>
                <a:latin typeface="Helvetica Neue"/>
                <a:hlinkClick r:id="rId6"/>
              </a:rPr>
              <a:t>somycodewillseethefuture</a:t>
            </a:r>
            <a:r>
              <a:rPr lang="en-US" sz="2000" dirty="0">
                <a:solidFill>
                  <a:srgbClr val="333333"/>
                </a:solidFill>
                <a:latin typeface="Helvetica Neue"/>
                <a:hlinkClick r:id="rId6"/>
              </a:rPr>
              <a:t> Breakout</a:t>
            </a:r>
            <a:endParaRPr lang="en-US" sz="2000" dirty="0">
              <a:solidFill>
                <a:srgbClr val="333333"/>
              </a:solidFill>
              <a:latin typeface="Helvetica Neue"/>
            </a:endParaRPr>
          </a:p>
          <a:p>
            <a:pPr lvl="1">
              <a:spcBef>
                <a:spcPts val="200"/>
              </a:spcBef>
            </a:pPr>
            <a:r>
              <a:rPr lang="en-US" sz="1800" dirty="0">
                <a:solidFill>
                  <a:srgbClr val="333333"/>
                </a:solidFill>
                <a:latin typeface="Helvetica Neue"/>
              </a:rPr>
              <a:t>1:00pm-2:00pm Wednesday</a:t>
            </a:r>
          </a:p>
          <a:p>
            <a:r>
              <a:rPr lang="en-US" sz="2000" dirty="0">
                <a:solidFill>
                  <a:srgbClr val="333333"/>
                </a:solidFill>
                <a:latin typeface="Helvetica Neue"/>
                <a:hlinkClick r:id="rId7"/>
              </a:rPr>
              <a:t>Panel on Sustainability of ECP Software and Applications</a:t>
            </a:r>
            <a:endParaRPr lang="en-US" sz="2000" dirty="0">
              <a:solidFill>
                <a:srgbClr val="333333"/>
              </a:solidFill>
              <a:latin typeface="Helvetica Neue"/>
            </a:endParaRPr>
          </a:p>
          <a:p>
            <a:pPr lvl="1">
              <a:spcBef>
                <a:spcPts val="200"/>
              </a:spcBef>
            </a:pPr>
            <a:r>
              <a:rPr lang="en-US" sz="1800" dirty="0">
                <a:solidFill>
                  <a:srgbClr val="333333"/>
                </a:solidFill>
                <a:latin typeface="Helvetica Neue"/>
              </a:rPr>
              <a:t>1:00pm-3:00pm Wednesday</a:t>
            </a:r>
          </a:p>
          <a:p>
            <a:r>
              <a:rPr lang="en-US" sz="2000" dirty="0">
                <a:solidFill>
                  <a:srgbClr val="333333"/>
                </a:solidFill>
                <a:latin typeface="Helvetica Neue"/>
                <a:hlinkClick r:id="rId8"/>
              </a:rPr>
              <a:t>What Can be Learned from Applying Team of Teams Principles to the ECP Projects </a:t>
            </a:r>
            <a:r>
              <a:rPr lang="en-US" sz="2000" dirty="0" err="1">
                <a:solidFill>
                  <a:srgbClr val="333333"/>
                </a:solidFill>
                <a:latin typeface="Helvetica Neue"/>
                <a:hlinkClick r:id="rId8"/>
              </a:rPr>
              <a:t>PETSc</a:t>
            </a:r>
            <a:r>
              <a:rPr lang="en-US" sz="2000" dirty="0">
                <a:solidFill>
                  <a:srgbClr val="333333"/>
                </a:solidFill>
                <a:latin typeface="Helvetica Neue"/>
                <a:hlinkClick r:id="rId8"/>
              </a:rPr>
              <a:t>, </a:t>
            </a:r>
            <a:r>
              <a:rPr lang="en-US" sz="2000" dirty="0" err="1">
                <a:solidFill>
                  <a:srgbClr val="333333"/>
                </a:solidFill>
                <a:latin typeface="Helvetica Neue"/>
                <a:hlinkClick r:id="rId8"/>
              </a:rPr>
              <a:t>Trilinos</a:t>
            </a:r>
            <a:r>
              <a:rPr lang="en-US" sz="2000" dirty="0">
                <a:solidFill>
                  <a:srgbClr val="333333"/>
                </a:solidFill>
                <a:latin typeface="Helvetica Neue"/>
                <a:hlinkClick r:id="rId8"/>
              </a:rPr>
              <a:t>, </a:t>
            </a:r>
            <a:r>
              <a:rPr lang="en-US" sz="2000" dirty="0" err="1">
                <a:solidFill>
                  <a:srgbClr val="333333"/>
                </a:solidFill>
                <a:latin typeface="Helvetica Neue"/>
                <a:hlinkClick r:id="rId8"/>
              </a:rPr>
              <a:t>xSDK</a:t>
            </a:r>
            <a:r>
              <a:rPr lang="en-US" sz="2000" dirty="0">
                <a:solidFill>
                  <a:srgbClr val="333333"/>
                </a:solidFill>
                <a:latin typeface="Helvetica Neue"/>
                <a:hlinkClick r:id="rId8"/>
              </a:rPr>
              <a:t>, and E4S?</a:t>
            </a:r>
            <a:endParaRPr lang="en-US" sz="2000" dirty="0">
              <a:solidFill>
                <a:srgbClr val="333333"/>
              </a:solidFill>
              <a:latin typeface="Helvetica Neue"/>
            </a:endParaRPr>
          </a:p>
          <a:p>
            <a:pPr lvl="1">
              <a:spcBef>
                <a:spcPts val="200"/>
              </a:spcBef>
            </a:pPr>
            <a:r>
              <a:rPr lang="en-US" sz="1800" dirty="0">
                <a:solidFill>
                  <a:srgbClr val="333333"/>
                </a:solidFill>
                <a:latin typeface="Helvetica Neue"/>
              </a:rPr>
              <a:t>1:00pm-3:00pm Thursday</a:t>
            </a:r>
          </a:p>
        </p:txBody>
      </p:sp>
    </p:spTree>
    <p:extLst>
      <p:ext uri="{BB962C8B-B14F-4D97-AF65-F5344CB8AC3E}">
        <p14:creationId xmlns:p14="http://schemas.microsoft.com/office/powerpoint/2010/main" val="282783631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5485</TotalTime>
  <Words>1034</Words>
  <Application>Microsoft Macintosh PowerPoint</Application>
  <PresentationFormat>Custom</PresentationFormat>
  <Paragraphs>98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Helvetica Neue</vt:lpstr>
      <vt:lpstr>Presentations (Wide Screen)</vt:lpstr>
      <vt:lpstr>Summary</vt:lpstr>
      <vt:lpstr>License, Citation and Acknowledgements</vt:lpstr>
      <vt:lpstr>Testing Matters (Maybe even more than you think)</vt:lpstr>
      <vt:lpstr>We Covered Software Engineering Topics Focused on Testing…</vt:lpstr>
      <vt:lpstr>And there are Many More Topics We Didn’t Have Time For</vt:lpstr>
      <vt:lpstr>PowerPoint Presentation</vt:lpstr>
      <vt:lpstr>A Final Recommendation:  Continual, Incremental Software Process Improvement</vt:lpstr>
      <vt:lpstr>Thanks, and Keep in Touch!</vt:lpstr>
      <vt:lpstr>Related Events at the ECP Annual Meeting (all times Eastern)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217</cp:revision>
  <cp:lastPrinted>2017-11-02T18:35:01Z</cp:lastPrinted>
  <dcterms:created xsi:type="dcterms:W3CDTF">2018-11-06T17:28:56Z</dcterms:created>
  <dcterms:modified xsi:type="dcterms:W3CDTF">2022-04-27T17:41:27Z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