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0"/>
  </p:notesMasterIdLst>
  <p:handoutMasterIdLst>
    <p:handoutMasterId r:id="rId21"/>
  </p:handoutMasterIdLst>
  <p:sldIdLst>
    <p:sldId id="631" r:id="rId5"/>
    <p:sldId id="633" r:id="rId6"/>
    <p:sldId id="487" r:id="rId7"/>
    <p:sldId id="632" r:id="rId8"/>
    <p:sldId id="579" r:id="rId9"/>
    <p:sldId id="580" r:id="rId10"/>
    <p:sldId id="581" r:id="rId11"/>
    <p:sldId id="469" r:id="rId12"/>
    <p:sldId id="472" r:id="rId13"/>
    <p:sldId id="486" r:id="rId14"/>
    <p:sldId id="299" r:id="rId15"/>
    <p:sldId id="586" r:id="rId16"/>
    <p:sldId id="465" r:id="rId17"/>
    <p:sldId id="571" r:id="rId18"/>
    <p:sldId id="262" r:id="rId19"/>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B1E5"/>
    <a:srgbClr val="15FF04"/>
    <a:srgbClr val="C39C2F"/>
    <a:srgbClr val="C59C27"/>
    <a:srgbClr val="D13940"/>
    <a:srgbClr val="EF9A1A"/>
    <a:srgbClr val="907262"/>
    <a:srgbClr val="B3CD1F"/>
    <a:srgbClr val="00B8BB"/>
    <a:srgbClr val="426F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28" autoAdjust="0"/>
    <p:restoredTop sz="72727" autoAdjust="0"/>
  </p:normalViewPr>
  <p:slideViewPr>
    <p:cSldViewPr snapToGrid="0" showGuides="1">
      <p:cViewPr varScale="1">
        <p:scale>
          <a:sx n="87" d="100"/>
          <a:sy n="87" d="100"/>
        </p:scale>
        <p:origin x="1464" y="72"/>
      </p:cViewPr>
      <p:guideLst>
        <p:guide orient="horz" pos="888"/>
        <p:guide pos="3839"/>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4/10/2021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4/10/2021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your software's current functionality has been documented, and some initial tests are written.  Where do you go from here?  How do you improve your testing situation to the point where it's considered "done"?</a:t>
            </a:r>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4052661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an example from the E3SM code, the </a:t>
            </a:r>
            <a:r>
              <a:rPr lang="en-US" sz="1200" kern="1200" dirty="0" err="1">
                <a:solidFill>
                  <a:schemeClr val="tx1"/>
                </a:solidFill>
                <a:effectLst/>
                <a:latin typeface="+mn-lt"/>
                <a:ea typeface="+mn-ea"/>
                <a:cs typeface="+mn-cs"/>
              </a:rPr>
              <a:t>Exascale</a:t>
            </a:r>
            <a:r>
              <a:rPr lang="en-US" sz="1200" kern="1200" dirty="0">
                <a:solidFill>
                  <a:schemeClr val="tx1"/>
                </a:solidFill>
                <a:effectLst/>
                <a:latin typeface="+mn-lt"/>
                <a:ea typeface="+mn-ea"/>
                <a:cs typeface="+mn-cs"/>
              </a:rPr>
              <a:t> Earth System Model.  Although advanced now, it originated in a combination of Fortran codes dealing with various aspects of climate modeling.  As a combination of many modules, it was difficult to create an overall testing strategy.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tree represents the directory tree of the source code.  Adding new functionality used to require running the whole model every time – which took a lot of time.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focused on the question “which part of the code do you actually want to test?”</a:t>
            </a:r>
          </a:p>
          <a:p>
            <a:r>
              <a:rPr lang="en-US" sz="1200" kern="1200" dirty="0">
                <a:solidFill>
                  <a:schemeClr val="tx1"/>
                </a:solidFill>
                <a:effectLst/>
                <a:latin typeface="+mn-lt"/>
                <a:ea typeface="+mn-ea"/>
                <a:cs typeface="+mn-cs"/>
              </a:rPr>
              <a:t>I ran the whole model, then dumped the program state just before the element that was to be tested.</a:t>
            </a:r>
          </a:p>
          <a:p>
            <a:r>
              <a:rPr lang="en-US" sz="1200" kern="1200" dirty="0">
                <a:solidFill>
                  <a:schemeClr val="tx1"/>
                </a:solidFill>
                <a:effectLst/>
                <a:latin typeface="+mn-lt"/>
                <a:ea typeface="+mn-ea"/>
                <a:cs typeface="+mn-cs"/>
              </a:rPr>
              <a:t>The state became an input to the test.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E3SM has so many “use module” calls, the whole source tree got imported into every module.  We separated dependencies into actual needs and non-used imports.  The unused imports were replaced with non-functioning stubs.  Symbolic links were added to imports whenever possible.  The test driver had a nice isolated structure.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done properly (good code structure, most functionality exists), it can be done on a 2-day visit. Many codes have similar opportunities.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Separate a unit.</a:t>
            </a:r>
          </a:p>
          <a:p>
            <a:r>
              <a:rPr lang="en-US" sz="1200" kern="1200" dirty="0">
                <a:solidFill>
                  <a:schemeClr val="tx1"/>
                </a:solidFill>
                <a:effectLst/>
                <a:latin typeface="+mn-lt"/>
                <a:ea typeface="+mn-ea"/>
                <a:cs typeface="+mn-cs"/>
              </a:rPr>
              <a:t>b) Capture the state of the program inputting to that unit.</a:t>
            </a:r>
          </a:p>
          <a:p>
            <a:r>
              <a:rPr lang="en-US" sz="1200" kern="1200" dirty="0">
                <a:solidFill>
                  <a:schemeClr val="tx1"/>
                </a:solidFill>
                <a:effectLst/>
                <a:latin typeface="+mn-lt"/>
                <a:ea typeface="+mn-ea"/>
                <a:cs typeface="+mn-cs"/>
              </a:rPr>
              <a:t>c) Create a test driver to load the state and exercise the unit.</a:t>
            </a:r>
          </a:p>
          <a:p>
            <a:r>
              <a:rPr lang="en-US" sz="1200" kern="1200" dirty="0">
                <a:solidFill>
                  <a:schemeClr val="tx1"/>
                </a:solidFill>
                <a:effectLst/>
                <a:latin typeface="+mn-lt"/>
                <a:ea typeface="+mn-ea"/>
                <a:cs typeface="+mn-cs"/>
              </a:rPr>
              <a:t>d) If extra functions from the code were accessed, these were </a:t>
            </a:r>
            <a:r>
              <a:rPr lang="en-US" sz="1200" kern="1200" dirty="0" err="1">
                <a:solidFill>
                  <a:schemeClr val="tx1"/>
                </a:solidFill>
                <a:effectLst/>
                <a:latin typeface="+mn-lt"/>
                <a:ea typeface="+mn-ea"/>
                <a:cs typeface="+mn-cs"/>
              </a:rPr>
              <a:t>sym</a:t>
            </a:r>
            <a:r>
              <a:rPr lang="en-US" sz="1200" kern="1200" dirty="0">
                <a:solidFill>
                  <a:schemeClr val="tx1"/>
                </a:solidFill>
                <a:effectLst/>
                <a:latin typeface="+mn-lt"/>
                <a:ea typeface="+mn-ea"/>
                <a:cs typeface="+mn-cs"/>
              </a:rPr>
              <a:t>-linked into the test directory.  Here, the branch at the right represents some helper functions that can be imported easily.</a:t>
            </a:r>
          </a:p>
          <a:p>
            <a:r>
              <a:rPr lang="en-US" sz="1200" kern="1200" dirty="0">
                <a:solidFill>
                  <a:schemeClr val="tx1"/>
                </a:solidFill>
                <a:effectLst/>
                <a:latin typeface="+mn-lt"/>
                <a:ea typeface="+mn-ea"/>
                <a:cs typeface="+mn-cs"/>
              </a:rPr>
              <a:t>e) That doesn't always work.  The red dot represents a module with lots of dependencies - not needed for this test.  In these cases, the module was modified to remove unnecessary dependencies.</a:t>
            </a:r>
          </a:p>
          <a:p>
            <a:r>
              <a:rPr lang="en-US" sz="1200" kern="1200" dirty="0">
                <a:solidFill>
                  <a:schemeClr val="tx1"/>
                </a:solidFill>
                <a:effectLst/>
                <a:latin typeface="+mn-lt"/>
                <a:ea typeface="+mn-ea"/>
                <a:cs typeface="+mn-cs"/>
              </a:rPr>
              <a:t>f) With all the code dependencies sorted out, the test driver itself becomes an isolated unit.  For this example, the original test took hours to run through the batch queue of a cluster.  The new unit test ran in 20 seconds on a developer's laptop.</a:t>
            </a: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4128517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final example shows a graphical way to "map" areas of your code for testing.  The x-axis shows different kinds of physical models implemented in FLASH.  The y-axis shows functionalities of the code.  List out all your unit tests and example applications, and put each one in one or more squares.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Here,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test "SV" exercises the hydro, EOS, and particle models on a uniform grid (UG).</a:t>
            </a:r>
          </a:p>
          <a:p>
            <a:r>
              <a:rPr lang="en-US" sz="1200" kern="1200" dirty="0">
                <a:solidFill>
                  <a:schemeClr val="tx1"/>
                </a:solidFill>
                <a:effectLst/>
                <a:latin typeface="+mn-lt"/>
                <a:ea typeface="+mn-ea"/>
                <a:cs typeface="+mn-cs"/>
              </a:rPr>
              <a:t>Similarly, the WD test uses a Multigrid solver and exercises Hydro, EOS, Gravity, and Burn is marked by WD.</a:t>
            </a:r>
          </a:p>
          <a:p>
            <a:r>
              <a:rPr lang="en-US" sz="1200" kern="1200" dirty="0">
                <a:solidFill>
                  <a:schemeClr val="tx1"/>
                </a:solidFill>
                <a:effectLst/>
                <a:latin typeface="+mn-lt"/>
                <a:ea typeface="+mn-ea"/>
                <a:cs typeface="+mn-cs"/>
              </a:rPr>
              <a:t>This type of map will show you weak-spots in your testing design.  Not every square needs to be covered, though.  It also helps document areas of your code that are needed for each science scenario.</a:t>
            </a:r>
          </a:p>
          <a:p>
            <a:r>
              <a:rPr lang="en-US" sz="1200" kern="1200" dirty="0">
                <a:solidFill>
                  <a:schemeClr val="tx1"/>
                </a:solidFill>
                <a:effectLst/>
                <a:latin typeface="+mn-lt"/>
                <a:ea typeface="+mn-ea"/>
                <a:cs typeface="+mn-cs"/>
              </a:rPr>
              <a:t>This type of map is complementary to code coverage.  If your program is well-structured, there should be some correspondence between this map and the files that coverage shows as "tested".</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how do we check inter-operability? coverage by line is not enough</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“order” comments: We have to pick combinations that give us most coverage for least effort.  FLASH found the following search order works well to gather tests.  We never have the resources to make a complete, absolute, stringent test suite.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we worked up a giant table spanning 3 pages – this is a short explanation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why are the table markings different from the order of tests ? A: order is to make sure payoff is maximized</a:t>
            </a:r>
          </a:p>
          <a:p>
            <a:r>
              <a:rPr lang="en-US" sz="1200" kern="1200" dirty="0">
                <a:solidFill>
                  <a:schemeClr val="tx1"/>
                </a:solidFill>
                <a:effectLst/>
                <a:latin typeface="+mn-lt"/>
                <a:ea typeface="+mn-ea"/>
                <a:cs typeface="+mn-cs"/>
              </a:rPr>
              <a:t>FYI: 96 tests run overnight and take 11 hours to run (can’t do on workstations)</a:t>
            </a: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2146058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might be tempted to get overly creative with test cases, or turn every possible scenario into a test.  This can be counterproductive.  Time spent on creating, maintaining, and interpreting tests takes team resources.  Ideally, tests are closely aligned with the science objectives.  Then the tests themselves provide baselines, and are motivating to create and maintain.  If testing goes too far away from that, it can distract the project away from achieving its next great features.</a:t>
            </a:r>
          </a:p>
          <a:p>
            <a:r>
              <a:rPr lang="en-US" sz="1200" kern="1200" dirty="0">
                <a:solidFill>
                  <a:schemeClr val="tx1"/>
                </a:solidFill>
                <a:effectLst/>
                <a:latin typeface="+mn-lt"/>
                <a:ea typeface="+mn-ea"/>
                <a:cs typeface="+mn-cs"/>
              </a:rPr>
              <a:t>On the other hand, if there is not enough testing, then defects in the code can slip through.  For example, users might assume the overlap region between processors is communicated correctly during a halo exchange.  If there's no test that tries this out with varying halo size, there's no way to know when that assumption breaks down.</a:t>
            </a:r>
          </a:p>
          <a:p>
            <a:r>
              <a:rPr lang="en-US" sz="1200" kern="1200" dirty="0">
                <a:solidFill>
                  <a:schemeClr val="tx1"/>
                </a:solidFill>
                <a:effectLst/>
                <a:latin typeface="+mn-lt"/>
                <a:ea typeface="+mn-ea"/>
                <a:cs typeface="+mn-cs"/>
              </a:rPr>
              <a:t>This line of thought leads to the idea of a team meeting focused specifically on creating a "testing plan".  The goal of such a meeting is to clearly map out the expected use of the code.  What parts of the code are critical to long-term stability?  Who on your team should be responsible for ensuring each piece works?  Are there additional difficulties coming from interacting modules?  How can these be reasonably addressed with example use cases?</a:t>
            </a:r>
          </a:p>
        </p:txBody>
      </p:sp>
      <p:sp>
        <p:nvSpPr>
          <p:cNvPr id="4" name="Slide Number Placeholder 3"/>
          <p:cNvSpPr>
            <a:spLocks noGrp="1"/>
          </p:cNvSpPr>
          <p:nvPr>
            <p:ph type="sldNum" sz="quarter" idx="10"/>
          </p:nvPr>
        </p:nvSpPr>
        <p:spPr/>
        <p:txBody>
          <a:bodyPr/>
          <a:lstStyle/>
          <a:p>
            <a:fld id="{A546EF7F-2180-5947-8246-D3E867E2B048}" type="slidenum">
              <a:rPr lang="en-US" smtClean="0"/>
              <a:t>13</a:t>
            </a:fld>
            <a:endParaRPr lang="en-US"/>
          </a:p>
        </p:txBody>
      </p:sp>
    </p:spTree>
    <p:extLst>
      <p:ext uri="{BB962C8B-B14F-4D97-AF65-F5344CB8AC3E}">
        <p14:creationId xmlns:p14="http://schemas.microsoft.com/office/powerpoint/2010/main" val="346611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here are the key takeaways from this talk.  Testing requires a thoughtful plan that works in the context of your project.  You should pick tests for their ability to quickly pinpoint the source of potential errors.  This includes both unit-level and integration tests.  It also includes tests that run as quick correctness checks and longer-</a:t>
            </a:r>
            <a:r>
              <a:rPr lang="en-US" sz="1200" kern="1200" dirty="0" err="1">
                <a:solidFill>
                  <a:schemeClr val="tx1"/>
                </a:solidFill>
                <a:effectLst/>
                <a:latin typeface="+mn-lt"/>
                <a:ea typeface="+mn-ea"/>
                <a:cs typeface="+mn-cs"/>
              </a:rPr>
              <a:t>runnning</a:t>
            </a:r>
            <a:r>
              <a:rPr lang="en-US" sz="1200" kern="1200" dirty="0">
                <a:solidFill>
                  <a:schemeClr val="tx1"/>
                </a:solidFill>
                <a:effectLst/>
                <a:latin typeface="+mn-lt"/>
                <a:ea typeface="+mn-ea"/>
                <a:cs typeface="+mn-cs"/>
              </a:rPr>
              <a:t> regression testing.  Finally, testing is part of a holistic validation strategy.  As you iterate on the science problem, the importance of features changes, and the implementations can move a lot.  Time and effort spent testing should move your project forward by providing stability where it's most critical.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25 minutes: more detailed examples, structured test examples from comp. chem, </a:t>
            </a:r>
          </a:p>
        </p:txBody>
      </p:sp>
      <p:sp>
        <p:nvSpPr>
          <p:cNvPr id="4" name="Slide Number Placeholder 3"/>
          <p:cNvSpPr>
            <a:spLocks noGrp="1"/>
          </p:cNvSpPr>
          <p:nvPr>
            <p:ph type="sldNum" sz="quarter" idx="5"/>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2382867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think about this problem as "selecting the right tests."  Taking a step back, there are two 'levels' of tests (regression testing and CI-type tests), and there are multiple 'granularities' of tests (from unit to integration).  Computer scientists tend to gravitate towards tests that run quickly and check data structures, types, definitions, syntax, and error reporting.  These quick tests are great for a continuous integration suite.</a:t>
            </a:r>
          </a:p>
          <a:p>
            <a:r>
              <a:rPr lang="en-US" sz="1200" kern="1200" dirty="0">
                <a:solidFill>
                  <a:schemeClr val="tx1"/>
                </a:solidFill>
                <a:effectLst/>
                <a:latin typeface="+mn-lt"/>
                <a:ea typeface="+mn-ea"/>
                <a:cs typeface="+mn-cs"/>
              </a:rPr>
              <a:t>CI should check that no typos have been introduced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Domain scientists tend to think of ways to compare program outputs to external measures - like known solutions and example run cases.  These tests can be long-running, and need interpretation to understand what's going on.  Such tests are often better suited for regression testing - which can be set up to run on dedicated servers on a nightly or weekly schedule.</a:t>
            </a:r>
          </a:p>
          <a:p>
            <a:r>
              <a:rPr lang="en-US" sz="1200" kern="1200" dirty="0">
                <a:solidFill>
                  <a:schemeClr val="tx1"/>
                </a:solidFill>
                <a:effectLst/>
                <a:latin typeface="+mn-lt"/>
                <a:ea typeface="+mn-ea"/>
                <a:cs typeface="+mn-cs"/>
              </a:rPr>
              <a:t>Since testing is so broad, individual tests can also vary in complexity.  As a rule of thumb, complicated tests should be avoided.  Tests should be as simple as possible, and always provide information on what went wrong.  If a test can't help to diagnose an error condition, it's not a useful test.</a:t>
            </a:r>
          </a:p>
          <a:p>
            <a:r>
              <a:rPr lang="en-US" sz="1200" kern="1200" dirty="0">
                <a:solidFill>
                  <a:schemeClr val="tx1"/>
                </a:solidFill>
                <a:effectLst/>
                <a:latin typeface="+mn-lt"/>
                <a:ea typeface="+mn-ea"/>
                <a:cs typeface="+mn-cs"/>
              </a:rPr>
              <a:t>Integration tests should be checking multiple permutations and combinations of code.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Small codes can get away with mostly CI, larger codes need more regression.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reason for 2 “levels” – objective of regression testing is to quickly pinpoint errors (test selection methodology later)</a:t>
            </a:r>
          </a:p>
          <a:p>
            <a:r>
              <a:rPr lang="en-US" sz="1200" kern="1200" dirty="0">
                <a:solidFill>
                  <a:schemeClr val="tx1"/>
                </a:solidFill>
                <a:effectLst/>
                <a:latin typeface="+mn-lt"/>
                <a:ea typeface="+mn-ea"/>
                <a:cs typeface="+mn-cs"/>
              </a:rPr>
              <a:t>CI is just a sanity check to find obvious </a:t>
            </a:r>
            <a:r>
              <a:rPr lang="en-US" sz="1200" kern="1200" dirty="0" err="1">
                <a:solidFill>
                  <a:schemeClr val="tx1"/>
                </a:solidFill>
                <a:effectLst/>
                <a:latin typeface="+mn-lt"/>
                <a:ea typeface="+mn-ea"/>
                <a:cs typeface="+mn-cs"/>
              </a:rPr>
              <a:t>errors,,does</a:t>
            </a:r>
            <a:r>
              <a:rPr lang="en-US" sz="1200" kern="1200" dirty="0">
                <a:solidFill>
                  <a:schemeClr val="tx1"/>
                </a:solidFill>
                <a:effectLst/>
                <a:latin typeface="+mn-lt"/>
                <a:ea typeface="+mn-ea"/>
                <a:cs typeface="+mn-cs"/>
              </a:rPr>
              <a:t> not</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2166488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might be tempted to get overly creative with test cases, or turn every possible scenario into a test.  This can be counterproductive.  Time spent on creating, maintaining, and interpreting tests takes team resources.  Ideally, tests are closely aligned with the science objectives.  Then the tests themselves provide baselines, and are motivating to create and maintain.  If testing goes too far away from that, it can distract the project away from achieving its next great features.</a:t>
            </a:r>
          </a:p>
          <a:p>
            <a:r>
              <a:rPr lang="en-US" sz="1200" kern="1200" dirty="0">
                <a:solidFill>
                  <a:schemeClr val="tx1"/>
                </a:solidFill>
                <a:effectLst/>
                <a:latin typeface="+mn-lt"/>
                <a:ea typeface="+mn-ea"/>
                <a:cs typeface="+mn-cs"/>
              </a:rPr>
              <a:t>On the other hand, if there is not enough testing, then defects in the code can slip through.  For example, users might assume the overlap region between processors is communicated correctly during a halo exchange.  If there's no test that tries this out with varying halo size, there's no way to know when that assumption breaks down.</a:t>
            </a:r>
          </a:p>
          <a:p>
            <a:r>
              <a:rPr lang="en-US" sz="1200" kern="1200" dirty="0">
                <a:solidFill>
                  <a:schemeClr val="tx1"/>
                </a:solidFill>
                <a:effectLst/>
                <a:latin typeface="+mn-lt"/>
                <a:ea typeface="+mn-ea"/>
                <a:cs typeface="+mn-cs"/>
              </a:rPr>
              <a:t>This line of thought leads to the idea of a team meeting focused specifically on creating a "testing plan".  The goal of such a meeting is to clearly map out the expected use of the code.  What parts of the code are critical to long-term stability?  Who on your team should be responsible for ensuring each piece works?  Are there additional difficulties coming from interacting modules?  How can these be reasonably addressed with example use cases?</a:t>
            </a:r>
          </a:p>
        </p:txBody>
      </p:sp>
      <p:sp>
        <p:nvSpPr>
          <p:cNvPr id="4" name="Slide Number Placeholder 3"/>
          <p:cNvSpPr>
            <a:spLocks noGrp="1"/>
          </p:cNvSpPr>
          <p:nvPr>
            <p:ph type="sldNum" sz="quarter" idx="10"/>
          </p:nvPr>
        </p:nvSpPr>
        <p:spPr/>
        <p:txBody>
          <a:bodyPr/>
          <a:lstStyle/>
          <a:p>
            <a:fld id="{A546EF7F-2180-5947-8246-D3E867E2B048}" type="slidenum">
              <a:rPr lang="en-US" smtClean="0"/>
              <a:t>4</a:t>
            </a:fld>
            <a:endParaRPr lang="en-US"/>
          </a:p>
        </p:txBody>
      </p:sp>
    </p:spTree>
    <p:extLst>
      <p:ext uri="{BB962C8B-B14F-4D97-AF65-F5344CB8AC3E}">
        <p14:creationId xmlns:p14="http://schemas.microsoft.com/office/powerpoint/2010/main" val="1577339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OK - now everyone is onboard with your testing plan, and your code is in a good place.  What happens next?  You can double-check your work using a code coverage tool.  You can create a policy on what to do with failed tests and issues marked as "bugs."  It helps to assign responsibility for the test suite - both so that things happen, and also so that you can recognize the hard work put in by that team member.  You should consider your test suite during </a:t>
            </a:r>
            <a:r>
              <a:rPr lang="en-US" sz="1200" kern="1200" dirty="0" err="1">
                <a:solidFill>
                  <a:schemeClr val="tx1"/>
                </a:solidFill>
                <a:effectLst/>
                <a:latin typeface="+mn-lt"/>
                <a:ea typeface="+mn-ea"/>
                <a:cs typeface="+mn-cs"/>
              </a:rPr>
              <a:t>refactorings</a:t>
            </a:r>
            <a:r>
              <a:rPr lang="en-US" sz="1200" kern="1200" dirty="0">
                <a:solidFill>
                  <a:schemeClr val="tx1"/>
                </a:solidFill>
                <a:effectLst/>
                <a:latin typeface="+mn-lt"/>
                <a:ea typeface="+mn-ea"/>
                <a:cs typeface="+mn-cs"/>
              </a:rPr>
              <a:t>, and use it for the code release process.  Cost-effectiveness comes in here because, if you already have defined functionalities and tests, then it's much less likely that your team will get side-tracked by maintaining fixes and patches for past releases.  That is a rabbit-hole nobody wants to go down.</a:t>
            </a:r>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4240883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With those general guidelines in mind, let's get down to some specific examples from the collected experiences of our team members.  Many of these come from </a:t>
            </a:r>
            <a:r>
              <a:rPr lang="en-US" sz="1200" kern="1200" dirty="0" err="1">
                <a:solidFill>
                  <a:schemeClr val="tx1"/>
                </a:solidFill>
                <a:effectLst/>
                <a:latin typeface="+mn-lt"/>
                <a:ea typeface="+mn-ea"/>
                <a:cs typeface="+mn-cs"/>
              </a:rPr>
              <a:t>Anshu</a:t>
            </a:r>
            <a:r>
              <a:rPr lang="en-US" sz="1200" kern="1200" dirty="0">
                <a:solidFill>
                  <a:schemeClr val="tx1"/>
                </a:solidFill>
                <a:effectLst/>
                <a:latin typeface="+mn-lt"/>
                <a:ea typeface="+mn-ea"/>
                <a:cs typeface="+mn-cs"/>
              </a:rPr>
              <a:t> Dubey's work with the E3SM and Flash codes.  Example 1 is an ideal case.  You're developing a new code, and develop your diagnostics as your developing the code itself.  Taking the extra time to harden those diagnostics into a test suite will save you headaches later.  You'll likely have a lot of comparisons against known, expected solutions.  You should try and make things as granular as possible, though.  The scaffolding idea, discussed later, finds a way to "build up" a program, testing each new piece.  Remember to inject errors, so that you know your code will discover </a:t>
            </a:r>
            <a:r>
              <a:rPr lang="en-US" sz="1200" kern="1200" dirty="0" err="1">
                <a:solidFill>
                  <a:schemeClr val="tx1"/>
                </a:solidFill>
                <a:effectLst/>
                <a:latin typeface="+mn-lt"/>
                <a:ea typeface="+mn-ea"/>
                <a:cs typeface="+mn-cs"/>
              </a:rPr>
              <a:t>erroroneous</a:t>
            </a:r>
            <a:r>
              <a:rPr lang="en-US" sz="1200" kern="1200" dirty="0">
                <a:solidFill>
                  <a:schemeClr val="tx1"/>
                </a:solidFill>
                <a:effectLst/>
                <a:latin typeface="+mn-lt"/>
                <a:ea typeface="+mn-ea"/>
                <a:cs typeface="+mn-cs"/>
              </a:rPr>
              <a:t> input correctly.  As the package gets more complex, it's non-trivial to devise good tests.  Nevertheless, good tests are extremely important.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takeaways: tests are made to convince yourself it’s right – all diagnostics get turned into tests right away, and test creation proceeds with development!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many times: mocked up unit tests are onerous. How do I pinpoint errors quickly? </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1900866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third example comes from the FLASH code, which simulates particles and fields in astrophysics, like exploding stars.  Here, the unit-testing framework was developed as a series of layers that build up from basic to advanced functionality.  For example, the cell grid can be tested by creating "fake" functions to put onto the grid, and verifying their behavior.  This mocked dependency means that the test looks directly at the cell grid implementation.  After checking the cell grid works, we are free to use it as a real dependency in subsequent tests of more complicated objects.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gray tests = stand-alone (note key when talking about slide)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partial blue/gray = partially “real” dependencies reduce need for extra work developing tests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blue test = test “as-is”, no mocked dependencies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potential? move after first example?</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2943802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Here's another example of verifying the halo exchange on a cell grid.  The test initializes interior cells with a known function, does the halo exchange, and checks whether the guard cell has been properly copied over.  Similarly, a unit test can be written to verify parts of the computations - like computing energy from pressure and temperature.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emphasis = stand-alone unit test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 can replace this figure with earlier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key point: both GC= guard cell and EOS = eq’n of state are stand-alone.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interior </a:t>
            </a:r>
            <a:r>
              <a:rPr lang="en-US" sz="1200" kern="1200" dirty="0" err="1">
                <a:solidFill>
                  <a:schemeClr val="tx1"/>
                </a:solidFill>
                <a:effectLst/>
                <a:latin typeface="+mn-lt"/>
                <a:ea typeface="+mn-ea"/>
                <a:cs typeface="+mn-cs"/>
              </a:rPr>
              <a:t>init.</a:t>
            </a:r>
            <a:r>
              <a:rPr lang="en-US" sz="1200" kern="1200" dirty="0">
                <a:solidFill>
                  <a:schemeClr val="tx1"/>
                </a:solidFill>
                <a:effectLst/>
                <a:latin typeface="+mn-lt"/>
                <a:ea typeface="+mn-ea"/>
                <a:cs typeface="+mn-cs"/>
              </a:rPr>
              <a:t> only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 interior and halo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ghost cell exchange fills A’s halo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memcmp</a:t>
            </a:r>
            <a:r>
              <a:rPr lang="en-US" sz="1200" kern="1200" dirty="0">
                <a:solidFill>
                  <a:schemeClr val="tx1"/>
                </a:solidFill>
                <a:effectLst/>
                <a:latin typeface="+mn-lt"/>
                <a:ea typeface="+mn-ea"/>
                <a:cs typeface="+mn-cs"/>
              </a:rPr>
              <a:t> B</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2514086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Once those basic unit tests are done, we can create a unit test at the next level.  Here,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blast wave is simulated using the cell grid and equation of state previously tested.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wave has a known analytical solution, which provides an error estimate for the implementation.  Out-of-tolerance errors at this stage indicate a problem specific to hydrodynamics, since the cells and equation of state are already tested.  In addition, plotting errors vs. space and time helps to train graduate students.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want a unit test for hydrodynamics – but we need a grid and equation of state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guard cell fill and equation of state both need to be working first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if both are working, this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blast wave” test becomes a unit test for hydro.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[green box] even though this test is exercising all these parts, it’s a test for hydro.</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1935325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test can be developed further too.  Changing out the uniform grid for an adaptive mesh, or turning on options for re-gridding should reduce the errors.  If this is not the case, there is a way to quickly pinpoint the underlying cause. The thought-process for analyzing test results can work as follows...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construct your test such that each unit test builds upward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here, the logic 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first run hydro without AMR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then hydro with AMR, no refinement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then hydro with AMR and refinement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i.e. hydro -&gt; AMR -&gt; refinement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gradually add features, with the same application &amp; checks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more examples or slower progression of ideas on this slide</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249242417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pic>
        <p:nvPicPr>
          <p:cNvPr id="6" name="Picture 2" descr="C:\Users\amiesen\Desktop\anlrgbppt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65402" y="6156882"/>
            <a:ext cx="2061700" cy="557186"/>
          </a:xfrm>
          <a:prstGeom prst="rect">
            <a:avLst/>
          </a:prstGeom>
          <a:noFill/>
          <a:extLst>
            <a:ext uri="{909E8E84-426E-40dd-AFC4-6F175D3DCCD1}">
              <a14:hiddenFill xmlns:a14="http://schemas.microsoft.com/office/drawing/2010/main" xmlns="">
                <a:solidFill>
                  <a:srgbClr val="FFFFFF"/>
                </a:solidFill>
              </a14:hiddenFill>
            </a:ext>
          </a:extLst>
        </p:spPr>
      </p:pic>
      <p:pic>
        <p:nvPicPr>
          <p:cNvPr id="37" name="Picture 36"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spTree>
    <p:extLst>
      <p:ext uri="{BB962C8B-B14F-4D97-AF65-F5344CB8AC3E}">
        <p14:creationId xmlns:p14="http://schemas.microsoft.com/office/powerpoint/2010/main" val="4175080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losing slide">
    <p:spTree>
      <p:nvGrpSpPr>
        <p:cNvPr id="1" name=""/>
        <p:cNvGrpSpPr/>
        <p:nvPr/>
      </p:nvGrpSpPr>
      <p:grpSpPr>
        <a:xfrm>
          <a:off x="0" y="0"/>
          <a:ext cx="0" cy="0"/>
          <a:chOff x="0" y="0"/>
          <a:chExt cx="0" cy="0"/>
        </a:xfrm>
      </p:grpSpPr>
      <p:pic>
        <p:nvPicPr>
          <p:cNvPr id="7" name="Picture 2" descr="C:\Users\amiesen\Desktop\anlrgbppt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65402" y="6156882"/>
            <a:ext cx="2061700" cy="557186"/>
          </a:xfrm>
          <a:prstGeom prst="rect">
            <a:avLst/>
          </a:prstGeom>
          <a:noFill/>
          <a:extLst>
            <a:ext uri="{909E8E84-426E-40dd-AFC4-6F175D3DCCD1}">
              <a14:hiddenFill xmlns:a14="http://schemas.microsoft.com/office/drawing/2010/main" xmlns="">
                <a:solidFill>
                  <a:srgbClr val="FFFFFF"/>
                </a:solidFill>
              </a14:hiddenFill>
            </a:ext>
          </a:extLst>
        </p:spPr>
      </p:pic>
      <p:sp>
        <p:nvSpPr>
          <p:cNvPr id="38" name="TextBox 37"/>
          <p:cNvSpPr txBox="1"/>
          <p:nvPr userDrawn="1"/>
        </p:nvSpPr>
        <p:spPr>
          <a:xfrm>
            <a:off x="626370" y="6247222"/>
            <a:ext cx="1387624" cy="369332"/>
          </a:xfrm>
          <a:prstGeom prst="rect">
            <a:avLst/>
          </a:prstGeom>
          <a:noFill/>
        </p:spPr>
        <p:txBody>
          <a:bodyPr wrap="none" lIns="0" rtlCol="0">
            <a:spAutoFit/>
          </a:bodyPr>
          <a:lstStyle/>
          <a:p>
            <a:r>
              <a:rPr lang="en-US" dirty="0">
                <a:solidFill>
                  <a:schemeClr val="tx1">
                    <a:lumMod val="50000"/>
                  </a:schemeClr>
                </a:solidFill>
              </a:rPr>
              <a:t>www.anl.gov</a:t>
            </a:r>
          </a:p>
        </p:txBody>
      </p:sp>
      <p:pic>
        <p:nvPicPr>
          <p:cNvPr id="8" name="Picture 7"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9" name="Text Placeholder 2"/>
          <p:cNvSpPr>
            <a:spLocks noGrp="1"/>
          </p:cNvSpPr>
          <p:nvPr>
            <p:ph type="body" sz="quarter" idx="10" hasCustomPrompt="1"/>
          </p:nvPr>
        </p:nvSpPr>
        <p:spPr>
          <a:xfrm>
            <a:off x="1"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closing statement</a:t>
            </a:r>
          </a:p>
        </p:txBody>
      </p:sp>
      <p:sp>
        <p:nvSpPr>
          <p:cNvPr id="6" name="TextBox 5"/>
          <p:cNvSpPr txBox="1"/>
          <p:nvPr userDrawn="1"/>
        </p:nvSpPr>
        <p:spPr>
          <a:xfrm>
            <a:off x="-1320994" y="-1815882"/>
            <a:ext cx="5041353" cy="1600438"/>
          </a:xfrm>
          <a:prstGeom prst="rect">
            <a:avLst/>
          </a:prstGeom>
          <a:solidFill>
            <a:schemeClr val="bg1">
              <a:lumMod val="50000"/>
            </a:schemeClr>
          </a:solidFill>
        </p:spPr>
        <p:txBody>
          <a:bodyPr wrap="square" rtlCol="0">
            <a:spAutoFit/>
          </a:bodyPr>
          <a:lstStyle/>
          <a:p>
            <a:r>
              <a:rPr lang="en-US" sz="1400" b="1" dirty="0">
                <a:solidFill>
                  <a:schemeClr val="bg1"/>
                </a:solidFill>
              </a:rPr>
              <a:t>Suggested</a:t>
            </a:r>
            <a:r>
              <a:rPr lang="en-US" sz="1400" b="1" baseline="0" dirty="0">
                <a:solidFill>
                  <a:schemeClr val="bg1"/>
                </a:solidFill>
              </a:rPr>
              <a:t> closing statement (optional): </a:t>
            </a:r>
          </a:p>
          <a:p>
            <a:endParaRPr lang="en-US" sz="1400" b="1" baseline="0" dirty="0">
              <a:solidFill>
                <a:schemeClr val="bg1"/>
              </a:solidFill>
            </a:endParaRPr>
          </a:p>
          <a:p>
            <a:pPr lvl="0"/>
            <a:r>
              <a:rPr lang="en-US" sz="1400" b="1" dirty="0">
                <a:solidFill>
                  <a:schemeClr val="bg1"/>
                </a:solidFill>
              </a:rPr>
              <a:t>WE START WITH YES.</a:t>
            </a:r>
          </a:p>
          <a:p>
            <a:pPr lvl="0">
              <a:spcAft>
                <a:spcPts val="1200"/>
              </a:spcAft>
            </a:pPr>
            <a:r>
              <a:rPr lang="en-US" sz="1400" b="1" dirty="0">
                <a:solidFill>
                  <a:schemeClr val="bg1"/>
                </a:solidFill>
              </a:rPr>
              <a:t>AND END WITH THANK YOU.</a:t>
            </a:r>
          </a:p>
          <a:p>
            <a:pPr lvl="0"/>
            <a:r>
              <a:rPr lang="en-US" sz="1400" b="1" dirty="0">
                <a:solidFill>
                  <a:schemeClr val="bg1"/>
                </a:solidFill>
              </a:rPr>
              <a:t>DO YOU HAVE ANY BIG QUESTIONS?</a:t>
            </a:r>
            <a:endParaRPr lang="en-US" sz="14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9575951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9" name="Rectangle 18"/>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Tree>
    <p:extLst>
      <p:ext uri="{BB962C8B-B14F-4D97-AF65-F5344CB8AC3E}">
        <p14:creationId xmlns:p14="http://schemas.microsoft.com/office/powerpoint/2010/main" val="11659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3603" y="228600"/>
            <a:ext cx="9243192" cy="381000"/>
          </a:xfrm>
        </p:spPr>
        <p:txBody>
          <a:bodyPr/>
          <a:lstStyle/>
          <a:p>
            <a:r>
              <a:rPr lang="en-US"/>
              <a:t>Click to edit Master title style</a:t>
            </a:r>
          </a:p>
        </p:txBody>
      </p:sp>
      <p:sp>
        <p:nvSpPr>
          <p:cNvPr id="3" name="Content Placeholder 2"/>
          <p:cNvSpPr>
            <a:spLocks noGrp="1"/>
          </p:cNvSpPr>
          <p:nvPr>
            <p:ph sz="half" idx="1"/>
          </p:nvPr>
        </p:nvSpPr>
        <p:spPr>
          <a:xfrm>
            <a:off x="914162"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7559"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0798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Section Break">
    <p:spTree>
      <p:nvGrpSpPr>
        <p:cNvPr id="1" name=""/>
        <p:cNvGrpSpPr/>
        <p:nvPr/>
      </p:nvGrpSpPr>
      <p:grpSpPr>
        <a:xfrm>
          <a:off x="0" y="0"/>
          <a:ext cx="0" cy="0"/>
          <a:chOff x="0" y="0"/>
          <a:chExt cx="0" cy="0"/>
        </a:xfrm>
      </p:grpSpPr>
      <p:pic>
        <p:nvPicPr>
          <p:cNvPr id="37" name="Picture 36" descr="aerial view of Argonne with APS in front 5730-00068.jpg"/>
          <p:cNvPicPr>
            <a:picLocks noChangeAspect="1"/>
          </p:cNvPicPr>
          <p:nvPr userDrawn="1"/>
        </p:nvPicPr>
        <p:blipFill rotWithShape="1">
          <a:blip r:embed="rId2"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pic>
        <p:nvPicPr>
          <p:cNvPr id="5" name="Picture 4">
            <a:extLst>
              <a:ext uri="{FF2B5EF4-FFF2-40B4-BE49-F238E27FC236}">
                <a16:creationId xmlns:a16="http://schemas.microsoft.com/office/drawing/2014/main" id="{C69AFFCA-476B-3D43-BA2A-8057D08F795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6">
            <a:extLst>
              <a:ext uri="{FF2B5EF4-FFF2-40B4-BE49-F238E27FC236}">
                <a16:creationId xmlns:a16="http://schemas.microsoft.com/office/drawing/2014/main" id="{242ABDB4-62F0-7B4B-8A6A-8FD308A96B7A}"/>
              </a:ext>
            </a:extLst>
          </p:cNvPr>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C42140C9-81A5-2246-A51B-3AFFB45AAB95}"/>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4869507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 id="2147483951" r:id="rId7"/>
    <p:sldLayoutId id="2147483952" r:id="rId8"/>
    <p:sldLayoutId id="2147483958" r:id="rId9"/>
    <p:sldLayoutId id="2147483956" r:id="rId10"/>
    <p:sldLayoutId id="2147483957" r:id="rId11"/>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doi.org/10.6084/m9.figshare.14376956"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ideas-productivity.org/resources/howto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Software Testing – Part 2</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3" name="Picture 2">
            <a:extLst>
              <a:ext uri="{FF2B5EF4-FFF2-40B4-BE49-F238E27FC236}">
                <a16:creationId xmlns:a16="http://schemas.microsoft.com/office/drawing/2014/main" id="{07E0F5D5-EB80-46D1-B8E1-4DCB8E956DD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
        <p:nvSpPr>
          <p:cNvPr id="9" name="Google Shape;51;g60257ae959_0_0">
            <a:extLst>
              <a:ext uri="{FF2B5EF4-FFF2-40B4-BE49-F238E27FC236}">
                <a16:creationId xmlns:a16="http://schemas.microsoft.com/office/drawing/2014/main" id="{4DA5FBE5-DA1D-884D-929F-4C0D3BCD82E9}"/>
              </a:ext>
            </a:extLst>
          </p:cNvPr>
          <p:cNvSpPr txBox="1">
            <a:spLocks noGrp="1"/>
          </p:cNvSpPr>
          <p:nvPr>
            <p:ph type="subTitle" idx="1"/>
          </p:nvPr>
        </p:nvSpPr>
        <p:spPr>
          <a:xfrm>
            <a:off x="3177633" y="1856581"/>
            <a:ext cx="7226207" cy="2855400"/>
          </a:xfrm>
          <a:prstGeom prst="rect">
            <a:avLst/>
          </a:prstGeom>
          <a:noFill/>
          <a:ln>
            <a:noFill/>
          </a:ln>
        </p:spPr>
        <p:txBody>
          <a:bodyPr spcFirstLastPara="1" wrap="square" lIns="109725" tIns="45700" rIns="91425" bIns="45700" anchor="t" anchorCtr="0">
            <a:noAutofit/>
          </a:bodyPr>
          <a:lstStyle/>
          <a:p>
            <a:pPr marL="0" indent="0">
              <a:lnSpc>
                <a:spcPct val="100000"/>
              </a:lnSpc>
              <a:spcBef>
                <a:spcPts val="0"/>
              </a:spcBef>
              <a:buSzPts val="2000"/>
            </a:pPr>
            <a:r>
              <a:rPr lang="en-US" u="sng" dirty="0">
                <a:solidFill>
                  <a:srgbClr val="000000"/>
                </a:solidFill>
              </a:rPr>
              <a:t>David E. Bernholdt</a:t>
            </a:r>
            <a:r>
              <a:rPr lang="en-US" dirty="0">
                <a:solidFill>
                  <a:srgbClr val="000000"/>
                </a:solidFill>
              </a:rPr>
              <a:t>, David M. Rogers</a:t>
            </a:r>
            <a:br>
              <a:rPr lang="en-US" dirty="0">
                <a:solidFill>
                  <a:srgbClr val="000000"/>
                </a:solidFill>
              </a:rPr>
            </a:br>
            <a:r>
              <a:rPr lang="en-US" sz="2000" dirty="0">
                <a:solidFill>
                  <a:srgbClr val="000000"/>
                </a:solidFill>
              </a:rPr>
              <a:t>Oak Ridge National Laboratory</a:t>
            </a:r>
            <a:endParaRPr lang="en-US" sz="1800" dirty="0">
              <a:solidFill>
                <a:srgbClr val="000000"/>
              </a:solidFill>
            </a:endParaRPr>
          </a:p>
          <a:p>
            <a:pPr marL="0" lvl="0" indent="0" algn="l" rtl="0">
              <a:lnSpc>
                <a:spcPct val="90000"/>
              </a:lnSpc>
              <a:spcBef>
                <a:spcPts val="1400"/>
              </a:spcBef>
              <a:spcAft>
                <a:spcPts val="0"/>
              </a:spcAft>
              <a:buSzPts val="2000"/>
              <a:buNone/>
            </a:pPr>
            <a:r>
              <a:rPr lang="en-US" dirty="0">
                <a:solidFill>
                  <a:srgbClr val="000000"/>
                </a:solidFill>
              </a:rPr>
              <a:t>Anshu Dubey, Rinku Gupta</a:t>
            </a:r>
            <a:br>
              <a:rPr lang="en-US" dirty="0">
                <a:solidFill>
                  <a:srgbClr val="000000"/>
                </a:solidFill>
              </a:rPr>
            </a:br>
            <a:r>
              <a:rPr lang="en-US" sz="2000" dirty="0">
                <a:solidFill>
                  <a:srgbClr val="000000"/>
                </a:solidFill>
              </a:rPr>
              <a:t>Sandia National Laboratories</a:t>
            </a:r>
          </a:p>
          <a:p>
            <a:r>
              <a:rPr lang="en-US" sz="2000" dirty="0"/>
              <a:t>Developing a Testing and Continuous Integration Strategy for your Team tutorial @ ECP Annual Meeting, April 2021</a:t>
            </a:r>
            <a:endParaRPr dirty="0">
              <a:solidFill>
                <a:srgbClr val="000000"/>
              </a:solidFill>
            </a:endParaRPr>
          </a:p>
          <a:p>
            <a:pPr marL="0" lvl="0" indent="0" algn="l" rtl="0">
              <a:lnSpc>
                <a:spcPct val="90000"/>
              </a:lnSpc>
              <a:spcBef>
                <a:spcPts val="1400"/>
              </a:spcBef>
              <a:spcAft>
                <a:spcPts val="0"/>
              </a:spcAft>
              <a:buSzPts val="2000"/>
              <a:buNone/>
            </a:pPr>
            <a:endParaRPr sz="2000" dirty="0"/>
          </a:p>
        </p:txBody>
      </p:sp>
    </p:spTree>
    <p:extLst>
      <p:ext uri="{BB962C8B-B14F-4D97-AF65-F5344CB8AC3E}">
        <p14:creationId xmlns:p14="http://schemas.microsoft.com/office/powerpoint/2010/main" val="1961116339"/>
      </p:ext>
    </p:extLst>
  </p:cSld>
  <p:clrMapOvr>
    <a:masterClrMapping/>
  </p:clrMapOvr>
  <mc:AlternateContent xmlns:mc="http://schemas.openxmlformats.org/markup-compatibility/2006" xmlns:p14="http://schemas.microsoft.com/office/powerpoint/2010/main">
    <mc:Choice Requires="p14">
      <p:transition spd="slow" p14:dur="2000" advTm="16243"/>
    </mc:Choice>
    <mc:Fallback xmlns="">
      <p:transition spd="slow" advTm="1624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6DBD19-9A59-8442-A875-2C58BC3C471C}"/>
              </a:ext>
            </a:extLst>
          </p:cNvPr>
          <p:cNvSpPr txBox="1">
            <a:spLocks/>
          </p:cNvSpPr>
          <p:nvPr/>
        </p:nvSpPr>
        <p:spPr bwMode="auto">
          <a:xfrm>
            <a:off x="365760" y="1066800"/>
            <a:ext cx="11690773" cy="497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For AMR, correct behavior of flux conservation and </a:t>
            </a:r>
            <a:r>
              <a:rPr lang="en-US" b="1" dirty="0" err="1"/>
              <a:t>regridding</a:t>
            </a:r>
            <a:r>
              <a:rPr lang="en-US" b="1" dirty="0"/>
              <a:t> should also be verified.</a:t>
            </a:r>
          </a:p>
          <a:p>
            <a:pPr marL="395287" lvl="1" indent="0">
              <a:buNone/>
            </a:pPr>
            <a:r>
              <a:rPr lang="en-US" b="1" dirty="0"/>
              <a:t>Reason about correctness for testing Flux correction and </a:t>
            </a:r>
            <a:r>
              <a:rPr lang="en-US" b="1" dirty="0" err="1"/>
              <a:t>regridding</a:t>
            </a:r>
            <a:endParaRPr lang="en-US" b="1" dirty="0"/>
          </a:p>
          <a:p>
            <a:pPr marL="0" indent="0">
              <a:buFont typeface="Arial" charset="0"/>
              <a:buNone/>
            </a:pPr>
            <a:r>
              <a:rPr lang="en-US" dirty="0"/>
              <a:t>IF Guard Cell fill and EOS unit tests passed</a:t>
            </a:r>
          </a:p>
          <a:p>
            <a:r>
              <a:rPr lang="en-US" dirty="0"/>
              <a:t>Run Hydro without AMR</a:t>
            </a:r>
          </a:p>
          <a:p>
            <a:pPr lvl="1"/>
            <a:r>
              <a:rPr lang="en-US" dirty="0"/>
              <a:t>If failed fault is in Hydro</a:t>
            </a:r>
          </a:p>
          <a:p>
            <a:r>
              <a:rPr lang="en-US" dirty="0"/>
              <a:t>Run Hydro with AMR, but no dynamic refinement</a:t>
            </a:r>
          </a:p>
          <a:p>
            <a:pPr lvl="1"/>
            <a:r>
              <a:rPr lang="en-US" dirty="0"/>
              <a:t>If failed fault is in flux correction</a:t>
            </a:r>
          </a:p>
          <a:p>
            <a:r>
              <a:rPr lang="en-US" dirty="0"/>
              <a:t>Run Hydro with AMR and dynamic refinement</a:t>
            </a:r>
          </a:p>
          <a:p>
            <a:pPr lvl="1"/>
            <a:r>
              <a:rPr lang="en-US" dirty="0"/>
              <a:t>If failed fault is in </a:t>
            </a:r>
            <a:r>
              <a:rPr lang="en-US" dirty="0" err="1"/>
              <a:t>regridding</a:t>
            </a:r>
            <a:endParaRPr lang="en-US" dirty="0"/>
          </a:p>
        </p:txBody>
      </p:sp>
      <p:sp>
        <p:nvSpPr>
          <p:cNvPr id="7" name="Title 1">
            <a:extLst>
              <a:ext uri="{FF2B5EF4-FFF2-40B4-BE49-F238E27FC236}">
                <a16:creationId xmlns:a16="http://schemas.microsoft.com/office/drawing/2014/main" id="{71C1B735-296C-594B-9F1B-3061095DE275}"/>
              </a:ext>
            </a:extLst>
          </p:cNvPr>
          <p:cNvSpPr>
            <a:spLocks noGrp="1"/>
          </p:cNvSpPr>
          <p:nvPr>
            <p:ph type="title"/>
          </p:nvPr>
        </p:nvSpPr>
        <p:spPr>
          <a:xfrm>
            <a:off x="365760" y="411480"/>
            <a:ext cx="11372473" cy="914400"/>
          </a:xfrm>
        </p:spPr>
        <p:txBody>
          <a:bodyPr/>
          <a:lstStyle/>
          <a:p>
            <a:r>
              <a:rPr lang="en-US" dirty="0"/>
              <a:t>Example 2: Structured Testing</a:t>
            </a:r>
          </a:p>
        </p:txBody>
      </p:sp>
      <p:sp>
        <p:nvSpPr>
          <p:cNvPr id="2" name="TextBox 1">
            <a:extLst>
              <a:ext uri="{FF2B5EF4-FFF2-40B4-BE49-F238E27FC236}">
                <a16:creationId xmlns:a16="http://schemas.microsoft.com/office/drawing/2014/main" id="{99D9045F-5CFC-D54E-ABF7-B08F049FE029}"/>
              </a:ext>
            </a:extLst>
          </p:cNvPr>
          <p:cNvSpPr txBox="1"/>
          <p:nvPr/>
        </p:nvSpPr>
        <p:spPr>
          <a:xfrm>
            <a:off x="7669435" y="3539676"/>
            <a:ext cx="817147" cy="433965"/>
          </a:xfrm>
          <a:prstGeom prst="rect">
            <a:avLst/>
          </a:prstGeom>
          <a:noFill/>
        </p:spPr>
        <p:txBody>
          <a:bodyPr wrap="none" lIns="118872" tIns="91440" rIns="118872" bIns="91440" rtlCol="0" anchor="ctr" anchorCtr="0">
            <a:spAutoFit/>
          </a:bodyPr>
          <a:lstStyle/>
          <a:p>
            <a:pPr algn="l">
              <a:lnSpc>
                <a:spcPct val="90000"/>
              </a:lnSpc>
            </a:pPr>
            <a:r>
              <a:rPr lang="en-US" dirty="0"/>
              <a:t>hydro</a:t>
            </a:r>
          </a:p>
        </p:txBody>
      </p:sp>
      <p:sp>
        <p:nvSpPr>
          <p:cNvPr id="3" name="Oval 2">
            <a:extLst>
              <a:ext uri="{FF2B5EF4-FFF2-40B4-BE49-F238E27FC236}">
                <a16:creationId xmlns:a16="http://schemas.microsoft.com/office/drawing/2014/main" id="{C9F948B8-E038-8943-8202-93E6DDAAE263}"/>
              </a:ext>
            </a:extLst>
          </p:cNvPr>
          <p:cNvSpPr/>
          <p:nvPr/>
        </p:nvSpPr>
        <p:spPr>
          <a:xfrm>
            <a:off x="7453304" y="3216332"/>
            <a:ext cx="1446415" cy="980902"/>
          </a:xfrm>
          <a:prstGeom prst="ellipse">
            <a:avLst/>
          </a:prstGeom>
          <a:noFill/>
          <a:ln>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 name="Oval 4">
            <a:extLst>
              <a:ext uri="{FF2B5EF4-FFF2-40B4-BE49-F238E27FC236}">
                <a16:creationId xmlns:a16="http://schemas.microsoft.com/office/drawing/2014/main" id="{766D428C-3A8C-754A-81E8-3A89C5673A2D}"/>
              </a:ext>
            </a:extLst>
          </p:cNvPr>
          <p:cNvSpPr/>
          <p:nvPr/>
        </p:nvSpPr>
        <p:spPr>
          <a:xfrm>
            <a:off x="7106959" y="3052423"/>
            <a:ext cx="3906982" cy="1296785"/>
          </a:xfrm>
          <a:prstGeom prst="ellipse">
            <a:avLst/>
          </a:prstGeom>
          <a:noFill/>
          <a:ln>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Oval 5">
            <a:extLst>
              <a:ext uri="{FF2B5EF4-FFF2-40B4-BE49-F238E27FC236}">
                <a16:creationId xmlns:a16="http://schemas.microsoft.com/office/drawing/2014/main" id="{5DC63502-BB4D-4444-A832-F5206BAB780D}"/>
              </a:ext>
            </a:extLst>
          </p:cNvPr>
          <p:cNvSpPr/>
          <p:nvPr/>
        </p:nvSpPr>
        <p:spPr>
          <a:xfrm>
            <a:off x="6866313" y="2781263"/>
            <a:ext cx="5322512" cy="1808553"/>
          </a:xfrm>
          <a:prstGeom prst="ellipse">
            <a:avLst/>
          </a:prstGeom>
          <a:noFill/>
          <a:ln>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TextBox 7">
            <a:extLst>
              <a:ext uri="{FF2B5EF4-FFF2-40B4-BE49-F238E27FC236}">
                <a16:creationId xmlns:a16="http://schemas.microsoft.com/office/drawing/2014/main" id="{BCC340E3-A6A8-D946-A847-042306EBDCA0}"/>
              </a:ext>
            </a:extLst>
          </p:cNvPr>
          <p:cNvSpPr txBox="1"/>
          <p:nvPr/>
        </p:nvSpPr>
        <p:spPr>
          <a:xfrm>
            <a:off x="8964387" y="3343906"/>
            <a:ext cx="1766125" cy="683264"/>
          </a:xfrm>
          <a:prstGeom prst="rect">
            <a:avLst/>
          </a:prstGeom>
          <a:noFill/>
        </p:spPr>
        <p:txBody>
          <a:bodyPr wrap="none" lIns="118872" tIns="91440" rIns="118872" bIns="91440" rtlCol="0" anchor="ctr" anchorCtr="0">
            <a:spAutoFit/>
          </a:bodyPr>
          <a:lstStyle/>
          <a:p>
            <a:pPr algn="l">
              <a:lnSpc>
                <a:spcPct val="90000"/>
              </a:lnSpc>
            </a:pPr>
            <a:r>
              <a:rPr lang="en-US" dirty="0"/>
              <a:t>refined starting</a:t>
            </a:r>
          </a:p>
          <a:p>
            <a:pPr algn="l">
              <a:lnSpc>
                <a:spcPct val="90000"/>
              </a:lnSpc>
            </a:pPr>
            <a:r>
              <a:rPr lang="en-US" dirty="0"/>
              <a:t>grid</a:t>
            </a:r>
          </a:p>
        </p:txBody>
      </p:sp>
      <p:sp>
        <p:nvSpPr>
          <p:cNvPr id="9" name="TextBox 8">
            <a:extLst>
              <a:ext uri="{FF2B5EF4-FFF2-40B4-BE49-F238E27FC236}">
                <a16:creationId xmlns:a16="http://schemas.microsoft.com/office/drawing/2014/main" id="{38A5630F-D799-2C48-B1A1-D3A8255B9073}"/>
              </a:ext>
            </a:extLst>
          </p:cNvPr>
          <p:cNvSpPr txBox="1"/>
          <p:nvPr/>
        </p:nvSpPr>
        <p:spPr>
          <a:xfrm>
            <a:off x="10997114" y="3429000"/>
            <a:ext cx="1265988" cy="433965"/>
          </a:xfrm>
          <a:prstGeom prst="rect">
            <a:avLst/>
          </a:prstGeom>
          <a:noFill/>
        </p:spPr>
        <p:txBody>
          <a:bodyPr wrap="none" lIns="118872" tIns="91440" rIns="118872" bIns="91440" rtlCol="0" anchor="ctr" anchorCtr="0">
            <a:spAutoFit/>
          </a:bodyPr>
          <a:lstStyle/>
          <a:p>
            <a:pPr algn="l">
              <a:lnSpc>
                <a:spcPct val="90000"/>
              </a:lnSpc>
            </a:pPr>
            <a:r>
              <a:rPr lang="en-US" dirty="0" err="1"/>
              <a:t>regridding</a:t>
            </a:r>
            <a:endParaRPr lang="en-US" dirty="0"/>
          </a:p>
        </p:txBody>
      </p:sp>
    </p:spTree>
    <p:extLst>
      <p:ext uri="{BB962C8B-B14F-4D97-AF65-F5344CB8AC3E}">
        <p14:creationId xmlns:p14="http://schemas.microsoft.com/office/powerpoint/2010/main" val="2981466927"/>
      </p:ext>
    </p:extLst>
  </p:cSld>
  <p:clrMapOvr>
    <a:masterClrMapping/>
  </p:clrMapOvr>
  <mc:AlternateContent xmlns:mc="http://schemas.openxmlformats.org/markup-compatibility/2006" xmlns:p14="http://schemas.microsoft.com/office/powerpoint/2010/main">
    <mc:Choice Requires="p14">
      <p:transition spd="slow" p14:dur="2000" advTm="117439"/>
    </mc:Choice>
    <mc:Fallback xmlns="">
      <p:transition spd="slow" advTm="11743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Oval 94">
            <a:extLst>
              <a:ext uri="{FF2B5EF4-FFF2-40B4-BE49-F238E27FC236}">
                <a16:creationId xmlns:a16="http://schemas.microsoft.com/office/drawing/2014/main" id="{C6F036D0-B212-4D4C-92EB-F4E41908B8C6}"/>
              </a:ext>
            </a:extLst>
          </p:cNvPr>
          <p:cNvSpPr/>
          <p:nvPr/>
        </p:nvSpPr>
        <p:spPr>
          <a:xfrm>
            <a:off x="8246534" y="3430960"/>
            <a:ext cx="3064933" cy="1663689"/>
          </a:xfrm>
          <a:prstGeom prst="ellipse">
            <a:avLst/>
          </a:prstGeom>
          <a:solidFill>
            <a:schemeClr val="accent3">
              <a:lumMod val="40000"/>
              <a:lumOff val="60000"/>
              <a:alpha val="61000"/>
            </a:schemeClr>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5" name="Content Placeholder 4"/>
          <p:cNvSpPr>
            <a:spLocks noGrp="1"/>
          </p:cNvSpPr>
          <p:nvPr>
            <p:ph sz="quarter" idx="1"/>
          </p:nvPr>
        </p:nvSpPr>
        <p:spPr>
          <a:xfrm>
            <a:off x="364489" y="1459000"/>
            <a:ext cx="5594773" cy="4280215"/>
          </a:xfrm>
        </p:spPr>
        <p:txBody>
          <a:bodyPr>
            <a:normAutofit fontScale="77500" lnSpcReduction="20000"/>
          </a:bodyPr>
          <a:lstStyle/>
          <a:p>
            <a:pPr marL="0" indent="0">
              <a:buNone/>
            </a:pPr>
            <a:r>
              <a:rPr lang="en-US" dirty="0"/>
              <a:t>There may not be existing tests</a:t>
            </a:r>
          </a:p>
          <a:p>
            <a:endParaRPr lang="en-US" dirty="0"/>
          </a:p>
          <a:p>
            <a:r>
              <a:rPr lang="en-US" dirty="0"/>
              <a:t>Isolate a small area of the code</a:t>
            </a:r>
          </a:p>
          <a:p>
            <a:r>
              <a:rPr lang="en-US" dirty="0"/>
              <a:t>Dump a useful state snapshot</a:t>
            </a:r>
          </a:p>
          <a:p>
            <a:r>
              <a:rPr lang="en-US" dirty="0"/>
              <a:t>Build a test driver</a:t>
            </a:r>
          </a:p>
          <a:p>
            <a:pPr lvl="1"/>
            <a:r>
              <a:rPr lang="en-US" dirty="0"/>
              <a:t>Start with only the files in the area</a:t>
            </a:r>
          </a:p>
          <a:p>
            <a:pPr lvl="1"/>
            <a:r>
              <a:rPr lang="en-US" dirty="0"/>
              <a:t>Link in dependencies</a:t>
            </a:r>
          </a:p>
          <a:p>
            <a:pPr lvl="3"/>
            <a:r>
              <a:rPr lang="en-US" dirty="0"/>
              <a:t>Copy if any customizations needed</a:t>
            </a:r>
          </a:p>
          <a:p>
            <a:r>
              <a:rPr lang="en-US" dirty="0"/>
              <a:t>Read in the state snapshot</a:t>
            </a:r>
          </a:p>
          <a:p>
            <a:r>
              <a:rPr lang="en-US" dirty="0"/>
              <a:t>Restart from the saved state</a:t>
            </a:r>
          </a:p>
          <a:p>
            <a:r>
              <a:rPr lang="en-US" dirty="0"/>
              <a:t>Verify correctness</a:t>
            </a:r>
          </a:p>
          <a:p>
            <a:pPr lvl="1"/>
            <a:r>
              <a:rPr lang="en-US" dirty="0"/>
              <a:t>Always inject errors to verify that the test is working</a:t>
            </a:r>
          </a:p>
          <a:p>
            <a:endParaRPr lang="en-US" dirty="0"/>
          </a:p>
        </p:txBody>
      </p:sp>
      <p:grpSp>
        <p:nvGrpSpPr>
          <p:cNvPr id="40" name="Group 39">
            <a:extLst>
              <a:ext uri="{FF2B5EF4-FFF2-40B4-BE49-F238E27FC236}">
                <a16:creationId xmlns:a16="http://schemas.microsoft.com/office/drawing/2014/main" id="{2B7157F6-68FB-914B-897D-D3186982AB0F}"/>
              </a:ext>
            </a:extLst>
          </p:cNvPr>
          <p:cNvGrpSpPr/>
          <p:nvPr/>
        </p:nvGrpSpPr>
        <p:grpSpPr>
          <a:xfrm>
            <a:off x="7552267" y="2344790"/>
            <a:ext cx="694267" cy="457200"/>
            <a:chOff x="8382000" y="3589867"/>
            <a:chExt cx="694267" cy="457200"/>
          </a:xfrm>
        </p:grpSpPr>
        <p:cxnSp>
          <p:nvCxnSpPr>
            <p:cNvPr id="37" name="Straight Connector 36">
              <a:extLst>
                <a:ext uri="{FF2B5EF4-FFF2-40B4-BE49-F238E27FC236}">
                  <a16:creationId xmlns:a16="http://schemas.microsoft.com/office/drawing/2014/main" id="{AA0765B6-92EE-374A-88A3-A231413912E5}"/>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93671EF-D4E4-534B-A906-5EA8A0FC376C}"/>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184F758-ED67-FB4C-917E-F17590BC5BAD}"/>
              </a:ext>
            </a:extLst>
          </p:cNvPr>
          <p:cNvGrpSpPr/>
          <p:nvPr/>
        </p:nvGrpSpPr>
        <p:grpSpPr>
          <a:xfrm>
            <a:off x="9059333" y="1356147"/>
            <a:ext cx="694267" cy="457200"/>
            <a:chOff x="8382000" y="3589867"/>
            <a:chExt cx="694267" cy="457200"/>
          </a:xfrm>
        </p:grpSpPr>
        <p:cxnSp>
          <p:nvCxnSpPr>
            <p:cNvPr id="43" name="Straight Connector 42">
              <a:extLst>
                <a:ext uri="{FF2B5EF4-FFF2-40B4-BE49-F238E27FC236}">
                  <a16:creationId xmlns:a16="http://schemas.microsoft.com/office/drawing/2014/main" id="{BAE7D001-50DD-A445-8572-8AC23F89B1DC}"/>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9FB2A67-75DE-F943-89D3-2B8964DDAE4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5BB89184-8F31-3448-B94E-25B9FDB9122F}"/>
              </a:ext>
            </a:extLst>
          </p:cNvPr>
          <p:cNvGrpSpPr/>
          <p:nvPr/>
        </p:nvGrpSpPr>
        <p:grpSpPr>
          <a:xfrm>
            <a:off x="7230533" y="1887590"/>
            <a:ext cx="694267" cy="457200"/>
            <a:chOff x="8382000" y="3589867"/>
            <a:chExt cx="694267" cy="457200"/>
          </a:xfrm>
        </p:grpSpPr>
        <p:cxnSp>
          <p:nvCxnSpPr>
            <p:cNvPr id="46" name="Straight Connector 45">
              <a:extLst>
                <a:ext uri="{FF2B5EF4-FFF2-40B4-BE49-F238E27FC236}">
                  <a16:creationId xmlns:a16="http://schemas.microsoft.com/office/drawing/2014/main" id="{300A5468-2CE4-1F48-BDCD-92F9E8A123E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4370E17-522F-324B-A40D-F59A80DD6F3A}"/>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B6B3BB53-52A3-704B-9EB9-231AA3DEC809}"/>
              </a:ext>
            </a:extLst>
          </p:cNvPr>
          <p:cNvGrpSpPr/>
          <p:nvPr/>
        </p:nvGrpSpPr>
        <p:grpSpPr>
          <a:xfrm>
            <a:off x="7636933" y="1430390"/>
            <a:ext cx="694267" cy="457200"/>
            <a:chOff x="8382000" y="3589867"/>
            <a:chExt cx="694267" cy="457200"/>
          </a:xfrm>
        </p:grpSpPr>
        <p:cxnSp>
          <p:nvCxnSpPr>
            <p:cNvPr id="49" name="Straight Connector 48">
              <a:extLst>
                <a:ext uri="{FF2B5EF4-FFF2-40B4-BE49-F238E27FC236}">
                  <a16:creationId xmlns:a16="http://schemas.microsoft.com/office/drawing/2014/main" id="{351055DD-08C0-154E-845D-5A70BB0C554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B727DA0-AE4C-C340-A0BE-DA09AB89DA94}"/>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B04C04B3-9E81-4C4D-B230-37EE6A63598B}"/>
              </a:ext>
            </a:extLst>
          </p:cNvPr>
          <p:cNvGrpSpPr/>
          <p:nvPr/>
        </p:nvGrpSpPr>
        <p:grpSpPr>
          <a:xfrm>
            <a:off x="8009466" y="956256"/>
            <a:ext cx="694267" cy="457200"/>
            <a:chOff x="8382000" y="3589867"/>
            <a:chExt cx="694267" cy="457200"/>
          </a:xfrm>
        </p:grpSpPr>
        <p:cxnSp>
          <p:nvCxnSpPr>
            <p:cNvPr id="52" name="Straight Connector 51">
              <a:extLst>
                <a:ext uri="{FF2B5EF4-FFF2-40B4-BE49-F238E27FC236}">
                  <a16:creationId xmlns:a16="http://schemas.microsoft.com/office/drawing/2014/main" id="{F22A477C-16C2-CD48-A6E8-3D6B8A8DC0A7}"/>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3A4AC5F-0305-9A4E-BA1F-34F60B6426A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BDB5604C-FF83-3B46-88FF-2FDFAFE0544B}"/>
              </a:ext>
            </a:extLst>
          </p:cNvPr>
          <p:cNvGrpSpPr/>
          <p:nvPr/>
        </p:nvGrpSpPr>
        <p:grpSpPr>
          <a:xfrm>
            <a:off x="8398932" y="465189"/>
            <a:ext cx="694267" cy="457200"/>
            <a:chOff x="8382000" y="3589867"/>
            <a:chExt cx="694267" cy="457200"/>
          </a:xfrm>
        </p:grpSpPr>
        <p:cxnSp>
          <p:nvCxnSpPr>
            <p:cNvPr id="55" name="Straight Connector 54">
              <a:extLst>
                <a:ext uri="{FF2B5EF4-FFF2-40B4-BE49-F238E27FC236}">
                  <a16:creationId xmlns:a16="http://schemas.microsoft.com/office/drawing/2014/main" id="{B3F82FDF-D9C6-B94A-8F6E-D0D690E0B65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4D64041-E257-C443-9BAE-5EF881E42AF8}"/>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99935801-F138-7640-8D95-80A8D1D12447}"/>
              </a:ext>
            </a:extLst>
          </p:cNvPr>
          <p:cNvGrpSpPr/>
          <p:nvPr/>
        </p:nvGrpSpPr>
        <p:grpSpPr>
          <a:xfrm>
            <a:off x="9389531" y="1830280"/>
            <a:ext cx="694267" cy="457200"/>
            <a:chOff x="8382000" y="3589867"/>
            <a:chExt cx="694267" cy="457200"/>
          </a:xfrm>
        </p:grpSpPr>
        <p:cxnSp>
          <p:nvCxnSpPr>
            <p:cNvPr id="58" name="Straight Connector 57">
              <a:extLst>
                <a:ext uri="{FF2B5EF4-FFF2-40B4-BE49-F238E27FC236}">
                  <a16:creationId xmlns:a16="http://schemas.microsoft.com/office/drawing/2014/main" id="{2551DC58-4E14-6842-BC81-0627237EFA7F}"/>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88D97B7-1C92-C745-94BB-01E7335874B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0B600A38-B359-9340-BFD4-15BC74F80C2E}"/>
              </a:ext>
            </a:extLst>
          </p:cNvPr>
          <p:cNvGrpSpPr/>
          <p:nvPr/>
        </p:nvGrpSpPr>
        <p:grpSpPr>
          <a:xfrm>
            <a:off x="8746065" y="922389"/>
            <a:ext cx="694267" cy="457200"/>
            <a:chOff x="8382000" y="3589867"/>
            <a:chExt cx="694267" cy="457200"/>
          </a:xfrm>
        </p:grpSpPr>
        <p:cxnSp>
          <p:nvCxnSpPr>
            <p:cNvPr id="61" name="Straight Connector 60">
              <a:extLst>
                <a:ext uri="{FF2B5EF4-FFF2-40B4-BE49-F238E27FC236}">
                  <a16:creationId xmlns:a16="http://schemas.microsoft.com/office/drawing/2014/main" id="{351571A8-8F6C-9648-B497-C1C4A28855EB}"/>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3386662-8D92-6648-8C33-23872A5CFE03}"/>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E5231996-B9F7-A14C-9B46-6D84E907B913}"/>
              </a:ext>
            </a:extLst>
          </p:cNvPr>
          <p:cNvGrpSpPr/>
          <p:nvPr/>
        </p:nvGrpSpPr>
        <p:grpSpPr>
          <a:xfrm>
            <a:off x="8991598" y="2306847"/>
            <a:ext cx="694267" cy="457200"/>
            <a:chOff x="8382000" y="3589867"/>
            <a:chExt cx="694267" cy="457200"/>
          </a:xfrm>
        </p:grpSpPr>
        <p:cxnSp>
          <p:nvCxnSpPr>
            <p:cNvPr id="64" name="Straight Connector 63">
              <a:extLst>
                <a:ext uri="{FF2B5EF4-FFF2-40B4-BE49-F238E27FC236}">
                  <a16:creationId xmlns:a16="http://schemas.microsoft.com/office/drawing/2014/main" id="{035F007A-2219-CB40-8138-5D6CAA31BBB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AE77DF9-04E6-284B-8B2F-0EF85BBC94FB}"/>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AC45B4E7-CC48-924D-ABC3-CB20FA572B76}"/>
              </a:ext>
            </a:extLst>
          </p:cNvPr>
          <p:cNvGrpSpPr/>
          <p:nvPr/>
        </p:nvGrpSpPr>
        <p:grpSpPr>
          <a:xfrm>
            <a:off x="9338731" y="2797913"/>
            <a:ext cx="694267" cy="457200"/>
            <a:chOff x="8382000" y="3589867"/>
            <a:chExt cx="694267" cy="457200"/>
          </a:xfrm>
        </p:grpSpPr>
        <p:cxnSp>
          <p:nvCxnSpPr>
            <p:cNvPr id="67" name="Straight Connector 66">
              <a:extLst>
                <a:ext uri="{FF2B5EF4-FFF2-40B4-BE49-F238E27FC236}">
                  <a16:creationId xmlns:a16="http://schemas.microsoft.com/office/drawing/2014/main" id="{B7E81909-C116-8644-8FC4-242F4F5F2D61}"/>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D20809-3E6F-5A41-8ADD-CB747F2E403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Oval 71">
            <a:extLst>
              <a:ext uri="{FF2B5EF4-FFF2-40B4-BE49-F238E27FC236}">
                <a16:creationId xmlns:a16="http://schemas.microsoft.com/office/drawing/2014/main" id="{A4F3E7B2-685A-BD4B-A776-4BA1219968B5}"/>
              </a:ext>
            </a:extLst>
          </p:cNvPr>
          <p:cNvSpPr/>
          <p:nvPr/>
        </p:nvSpPr>
        <p:spPr>
          <a:xfrm>
            <a:off x="8810362" y="2581856"/>
            <a:ext cx="1654435" cy="444657"/>
          </a:xfrm>
          <a:prstGeom prst="ellipse">
            <a:avLst/>
          </a:prstGeom>
          <a:solidFill>
            <a:schemeClr val="accent2">
              <a:lumMod val="60000"/>
              <a:lumOff val="40000"/>
            </a:schemeClr>
          </a:solidFill>
          <a:ln>
            <a:solidFill>
              <a:schemeClr val="accent2"/>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state</a:t>
            </a:r>
          </a:p>
        </p:txBody>
      </p:sp>
      <p:sp>
        <p:nvSpPr>
          <p:cNvPr id="73" name="Oval 72">
            <a:extLst>
              <a:ext uri="{FF2B5EF4-FFF2-40B4-BE49-F238E27FC236}">
                <a16:creationId xmlns:a16="http://schemas.microsoft.com/office/drawing/2014/main" id="{AFB95790-A1AB-144C-B10E-17C0DD49D6CE}"/>
              </a:ext>
            </a:extLst>
          </p:cNvPr>
          <p:cNvSpPr/>
          <p:nvPr/>
        </p:nvSpPr>
        <p:spPr>
          <a:xfrm>
            <a:off x="9209211" y="4290316"/>
            <a:ext cx="939799" cy="541867"/>
          </a:xfrm>
          <a:prstGeom prst="ellipse">
            <a:avLst/>
          </a:prstGeom>
          <a:solidFill>
            <a:schemeClr val="accent5">
              <a:lumMod val="75000"/>
            </a:schemeClr>
          </a:solidFill>
          <a:ln>
            <a:solidFill>
              <a:schemeClr val="accent5">
                <a:lumMod val="75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driver</a:t>
            </a:r>
          </a:p>
        </p:txBody>
      </p:sp>
      <p:cxnSp>
        <p:nvCxnSpPr>
          <p:cNvPr id="75" name="Curved Connector 74">
            <a:extLst>
              <a:ext uri="{FF2B5EF4-FFF2-40B4-BE49-F238E27FC236}">
                <a16:creationId xmlns:a16="http://schemas.microsoft.com/office/drawing/2014/main" id="{E847AD42-38EB-F041-8F86-32E104FE8FDF}"/>
              </a:ext>
            </a:extLst>
          </p:cNvPr>
          <p:cNvCxnSpPr>
            <a:stCxn id="73" idx="2"/>
          </p:cNvCxnSpPr>
          <p:nvPr/>
        </p:nvCxnSpPr>
        <p:spPr>
          <a:xfrm rot="10800000" flipV="1">
            <a:off x="8983127" y="4561249"/>
            <a:ext cx="226085" cy="5333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a:extLst>
              <a:ext uri="{FF2B5EF4-FFF2-40B4-BE49-F238E27FC236}">
                <a16:creationId xmlns:a16="http://schemas.microsoft.com/office/drawing/2014/main" id="{9B3F9AD8-0AA2-7345-8095-8CB40DEF40E1}"/>
              </a:ext>
            </a:extLst>
          </p:cNvPr>
          <p:cNvCxnSpPr>
            <a:cxnSpLocks/>
            <a:endCxn id="73" idx="6"/>
          </p:cNvCxnSpPr>
          <p:nvPr/>
        </p:nvCxnSpPr>
        <p:spPr>
          <a:xfrm rot="16200000" flipH="1">
            <a:off x="8992679" y="3404919"/>
            <a:ext cx="2273768" cy="38894"/>
          </a:xfrm>
          <a:prstGeom prst="curvedConnector4">
            <a:avLst>
              <a:gd name="adj1" fmla="val 6805"/>
              <a:gd name="adj2" fmla="val 1863254"/>
            </a:avLst>
          </a:prstGeom>
          <a:ln>
            <a:prstDash val="sysDash"/>
            <a:tailEnd type="triangle"/>
          </a:ln>
        </p:spPr>
        <p:style>
          <a:lnRef idx="1">
            <a:schemeClr val="accent4"/>
          </a:lnRef>
          <a:fillRef idx="0">
            <a:schemeClr val="accent4"/>
          </a:fillRef>
          <a:effectRef idx="0">
            <a:schemeClr val="accent4"/>
          </a:effectRef>
          <a:fontRef idx="minor">
            <a:schemeClr val="tx1"/>
          </a:fontRef>
        </p:style>
      </p:cxnSp>
      <p:sp>
        <p:nvSpPr>
          <p:cNvPr id="85" name="Oval 84">
            <a:extLst>
              <a:ext uri="{FF2B5EF4-FFF2-40B4-BE49-F238E27FC236}">
                <a16:creationId xmlns:a16="http://schemas.microsoft.com/office/drawing/2014/main" id="{85C20A78-026D-A540-8D67-5B41C1D07DAE}"/>
              </a:ext>
            </a:extLst>
          </p:cNvPr>
          <p:cNvSpPr/>
          <p:nvPr/>
        </p:nvSpPr>
        <p:spPr>
          <a:xfrm>
            <a:off x="8331200" y="1847213"/>
            <a:ext cx="186267" cy="218654"/>
          </a:xfrm>
          <a:prstGeom prst="ellipse">
            <a:avLst/>
          </a:prstGeom>
          <a:solidFill>
            <a:schemeClr val="accent4">
              <a:lumMod val="60000"/>
              <a:lumOff val="40000"/>
            </a:schemeClr>
          </a:solidFill>
          <a:ln>
            <a:solidFill>
              <a:schemeClr val="accent4">
                <a:lumMod val="60000"/>
                <a:lumOff val="40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cxnSp>
        <p:nvCxnSpPr>
          <p:cNvPr id="97" name="Straight Arrow Connector 96">
            <a:extLst>
              <a:ext uri="{FF2B5EF4-FFF2-40B4-BE49-F238E27FC236}">
                <a16:creationId xmlns:a16="http://schemas.microsoft.com/office/drawing/2014/main" id="{2C91ABF6-2D03-4C44-B9FF-F1F2B192E963}"/>
              </a:ext>
            </a:extLst>
          </p:cNvPr>
          <p:cNvCxnSpPr>
            <a:stCxn id="73" idx="0"/>
          </p:cNvCxnSpPr>
          <p:nvPr/>
        </p:nvCxnSpPr>
        <p:spPr>
          <a:xfrm flipV="1">
            <a:off x="9679111" y="3826933"/>
            <a:ext cx="6754" cy="463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itle 1">
            <a:extLst>
              <a:ext uri="{FF2B5EF4-FFF2-40B4-BE49-F238E27FC236}">
                <a16:creationId xmlns:a16="http://schemas.microsoft.com/office/drawing/2014/main" id="{0087BD33-70F0-2C46-B0E3-8296A066D74A}"/>
              </a:ext>
            </a:extLst>
          </p:cNvPr>
          <p:cNvSpPr txBox="1">
            <a:spLocks/>
          </p:cNvSpPr>
          <p:nvPr/>
        </p:nvSpPr>
        <p:spPr bwMode="auto">
          <a:xfrm>
            <a:off x="518160" y="5638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Example 3:</a:t>
            </a:r>
          </a:p>
          <a:p>
            <a:r>
              <a:rPr lang="en-US" dirty="0"/>
              <a:t>Test Development For a Legacy Code</a:t>
            </a:r>
          </a:p>
        </p:txBody>
      </p:sp>
    </p:spTree>
    <p:custDataLst>
      <p:tags r:id="rId1"/>
    </p:custDataLst>
    <p:extLst>
      <p:ext uri="{BB962C8B-B14F-4D97-AF65-F5344CB8AC3E}">
        <p14:creationId xmlns:p14="http://schemas.microsoft.com/office/powerpoint/2010/main" val="1433666175"/>
      </p:ext>
    </p:extLst>
  </p:cSld>
  <p:clrMapOvr>
    <a:masterClrMapping/>
  </p:clrMapOvr>
  <mc:AlternateContent xmlns:mc="http://schemas.openxmlformats.org/markup-compatibility/2006" xmlns:p14="http://schemas.microsoft.com/office/powerpoint/2010/main">
    <mc:Choice Requires="p14">
      <p:transition spd="slow" p14:dur="2000" advTm="161795"/>
    </mc:Choice>
    <mc:Fallback xmlns="">
      <p:transition spd="slow" advTm="161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2917E-6 -3.7037E-6 L -0.06382 0.3169 " pathEditMode="relative" rAng="0" ptsTypes="AA">
                                      <p:cBhvr>
                                        <p:cTn id="6" dur="2000" fill="hold"/>
                                        <p:tgtEl>
                                          <p:spTgt spid="66"/>
                                        </p:tgtEl>
                                        <p:attrNameLst>
                                          <p:attrName>ppt_x</p:attrName>
                                          <p:attrName>ppt_y</p:attrName>
                                        </p:attrNameLst>
                                      </p:cBhvr>
                                      <p:rCtr x="-3191" y="1583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00221 -0.00741 L 0.11265 0.41944 " pathEditMode="relative" ptsTypes="AA">
                                      <p:cBhvr>
                                        <p:cTn id="26" dur="2000" fill="hold"/>
                                        <p:tgtEl>
                                          <p:spTgt spid="85"/>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0 0 L 0 0.13009 " pathEditMode="relative" ptsTypes="AA">
                                      <p:cBhvr>
                                        <p:cTn id="30" dur="2000" fill="hold"/>
                                        <p:tgtEl>
                                          <p:spTgt spid="72"/>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72" grpId="0" animBg="1"/>
      <p:bldP spid="72" grpId="1" animBg="1"/>
      <p:bldP spid="73" grpId="0" animBg="1"/>
      <p:bldP spid="85" grpId="0" animBg="1"/>
      <p:bldP spid="85"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Coverage Matrix (physics vs. functionalities)</a:t>
            </a:r>
          </a:p>
        </p:txBody>
      </p:sp>
      <p:sp>
        <p:nvSpPr>
          <p:cNvPr id="5" name="Content Placeholder 4"/>
          <p:cNvSpPr>
            <a:spLocks noGrp="1"/>
          </p:cNvSpPr>
          <p:nvPr>
            <p:ph sz="quarter" idx="1"/>
          </p:nvPr>
        </p:nvSpPr>
        <p:spPr>
          <a:xfrm>
            <a:off x="171849" y="1629057"/>
            <a:ext cx="3122507" cy="4307152"/>
          </a:xfrm>
        </p:spPr>
        <p:txBody>
          <a:bodyPr>
            <a:normAutofit/>
          </a:bodyPr>
          <a:lstStyle/>
          <a:p>
            <a:r>
              <a:rPr lang="en-US" dirty="0"/>
              <a:t>Code coverage tools necessary but not sufficient </a:t>
            </a:r>
          </a:p>
          <a:p>
            <a:r>
              <a:rPr lang="en-US" dirty="0"/>
              <a:t>Do not give any information about interoperability</a:t>
            </a:r>
          </a:p>
          <a:p>
            <a:pPr lvl="1"/>
            <a:endParaRPr lang="en-US" dirty="0"/>
          </a:p>
          <a:p>
            <a:pPr lvl="1"/>
            <a:endParaRPr lang="en-US" dirty="0"/>
          </a:p>
        </p:txBody>
      </p:sp>
      <p:sp>
        <p:nvSpPr>
          <p:cNvPr id="4" name="Content Placeholder 4">
            <a:extLst>
              <a:ext uri="{FF2B5EF4-FFF2-40B4-BE49-F238E27FC236}">
                <a16:creationId xmlns:a16="http://schemas.microsoft.com/office/drawing/2014/main" id="{F8547341-31C4-FF4E-B34F-A69A93819094}"/>
              </a:ext>
            </a:extLst>
          </p:cNvPr>
          <p:cNvSpPr txBox="1">
            <a:spLocks/>
          </p:cNvSpPr>
          <p:nvPr/>
        </p:nvSpPr>
        <p:spPr bwMode="auto">
          <a:xfrm>
            <a:off x="3578749" y="3611769"/>
            <a:ext cx="7980149" cy="2524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Map your tests and examples – what do they do?</a:t>
            </a:r>
          </a:p>
          <a:p>
            <a:r>
              <a:rPr lang="en-US" dirty="0"/>
              <a:t>Our team process: Follow the order</a:t>
            </a:r>
          </a:p>
          <a:p>
            <a:pPr lvl="1"/>
            <a:r>
              <a:rPr lang="en-US" dirty="0"/>
              <a:t>All unit tests – including full module tests (e.g. CL)</a:t>
            </a:r>
          </a:p>
          <a:p>
            <a:pPr lvl="1"/>
            <a:r>
              <a:rPr lang="en-US" dirty="0"/>
              <a:t>Tests sensitive to perturbations (e.g. SV)</a:t>
            </a:r>
          </a:p>
          <a:p>
            <a:pPr lvl="1"/>
            <a:r>
              <a:rPr lang="en-US" dirty="0"/>
              <a:t>Most stringent tests for solvers (e.g. WD, PT)</a:t>
            </a:r>
          </a:p>
          <a:p>
            <a:pPr lvl="1"/>
            <a:r>
              <a:rPr lang="en-US" dirty="0"/>
              <a:t>Least complex test to cover remaining spots (</a:t>
            </a:r>
            <a:r>
              <a:rPr lang="en-US" b="1" dirty="0"/>
              <a:t>Aha!</a:t>
            </a:r>
            <a:r>
              <a:rPr lang="en-US" dirty="0"/>
              <a:t>)</a:t>
            </a:r>
          </a:p>
          <a:p>
            <a:pPr lvl="1"/>
            <a:endParaRPr lang="en-US" dirty="0"/>
          </a:p>
          <a:p>
            <a:pPr lvl="1"/>
            <a:endParaRPr lang="en-US" dirty="0"/>
          </a:p>
        </p:txBody>
      </p:sp>
      <p:sp>
        <p:nvSpPr>
          <p:cNvPr id="7" name="TextBox 6">
            <a:extLst>
              <a:ext uri="{FF2B5EF4-FFF2-40B4-BE49-F238E27FC236}">
                <a16:creationId xmlns:a16="http://schemas.microsoft.com/office/drawing/2014/main" id="{C05D6D9B-B234-CA42-8E31-AB9E2FA9AFFD}"/>
              </a:ext>
            </a:extLst>
          </p:cNvPr>
          <p:cNvSpPr txBox="1"/>
          <p:nvPr/>
        </p:nvSpPr>
        <p:spPr>
          <a:xfrm>
            <a:off x="1243584" y="97783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9" name="Content Placeholder 4">
            <a:extLst>
              <a:ext uri="{FF2B5EF4-FFF2-40B4-BE49-F238E27FC236}">
                <a16:creationId xmlns:a16="http://schemas.microsoft.com/office/drawing/2014/main" id="{1D91C6BC-7331-5346-A679-349DF35F6641}"/>
              </a:ext>
            </a:extLst>
          </p:cNvPr>
          <p:cNvSpPr txBox="1">
            <a:spLocks/>
          </p:cNvSpPr>
          <p:nvPr/>
        </p:nvSpPr>
        <p:spPr bwMode="auto">
          <a:xfrm>
            <a:off x="450592" y="977834"/>
            <a:ext cx="11287641" cy="1171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First line of defense – code coverage tools  </a:t>
            </a:r>
          </a:p>
          <a:p>
            <a:pPr marL="346075" lvl="1" indent="0">
              <a:buNone/>
            </a:pPr>
            <a:endParaRPr lang="en-US" b="1" dirty="0"/>
          </a:p>
          <a:p>
            <a:pPr lvl="1"/>
            <a:endParaRPr lang="en-US" dirty="0"/>
          </a:p>
        </p:txBody>
      </p:sp>
      <p:grpSp>
        <p:nvGrpSpPr>
          <p:cNvPr id="10" name="Group 9">
            <a:extLst>
              <a:ext uri="{FF2B5EF4-FFF2-40B4-BE49-F238E27FC236}">
                <a16:creationId xmlns:a16="http://schemas.microsoft.com/office/drawing/2014/main" id="{71D4329D-3DF2-D84E-AB29-ACD0D4BCEFB0}"/>
              </a:ext>
            </a:extLst>
          </p:cNvPr>
          <p:cNvGrpSpPr/>
          <p:nvPr/>
        </p:nvGrpSpPr>
        <p:grpSpPr>
          <a:xfrm>
            <a:off x="3294356" y="1412064"/>
            <a:ext cx="8690163" cy="2254933"/>
            <a:chOff x="0" y="1600200"/>
            <a:chExt cx="8692427" cy="2255520"/>
          </a:xfrm>
        </p:grpSpPr>
        <p:grpSp>
          <p:nvGrpSpPr>
            <p:cNvPr id="11" name="Group 10">
              <a:extLst>
                <a:ext uri="{FF2B5EF4-FFF2-40B4-BE49-F238E27FC236}">
                  <a16:creationId xmlns:a16="http://schemas.microsoft.com/office/drawing/2014/main" id="{CC21C9AB-2567-BD4B-ACAB-600C244E625A}"/>
                </a:ext>
              </a:extLst>
            </p:cNvPr>
            <p:cNvGrpSpPr/>
            <p:nvPr/>
          </p:nvGrpSpPr>
          <p:grpSpPr>
            <a:xfrm>
              <a:off x="228600" y="1892808"/>
              <a:ext cx="8093964" cy="1706880"/>
              <a:chOff x="228600" y="1892808"/>
              <a:chExt cx="8093964" cy="1706880"/>
            </a:xfrm>
          </p:grpSpPr>
          <p:sp>
            <p:nvSpPr>
              <p:cNvPr id="13" name="Rectangle 12">
                <a:extLst>
                  <a:ext uri="{FF2B5EF4-FFF2-40B4-BE49-F238E27FC236}">
                    <a16:creationId xmlns:a16="http://schemas.microsoft.com/office/drawing/2014/main" id="{CEC722A6-5656-9D44-B705-4199FF95069F}"/>
                  </a:ext>
                </a:extLst>
              </p:cNvPr>
              <p:cNvSpPr/>
              <p:nvPr/>
            </p:nvSpPr>
            <p:spPr>
              <a:xfrm>
                <a:off x="228600" y="1892808"/>
                <a:ext cx="8093964" cy="1706880"/>
              </a:xfrm>
              <a:prstGeom prst="rect">
                <a:avLst/>
              </a:prstGeom>
              <a:solidFill>
                <a:schemeClr val="accent5">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99" dirty="0"/>
              </a:p>
            </p:txBody>
          </p:sp>
          <p:cxnSp>
            <p:nvCxnSpPr>
              <p:cNvPr id="14" name="Straight Connector 13">
                <a:extLst>
                  <a:ext uri="{FF2B5EF4-FFF2-40B4-BE49-F238E27FC236}">
                    <a16:creationId xmlns:a16="http://schemas.microsoft.com/office/drawing/2014/main" id="{B3D04860-1C56-D440-93D3-B9E5B8E0E0DA}"/>
                  </a:ext>
                </a:extLst>
              </p:cNvPr>
              <p:cNvCxnSpPr/>
              <p:nvPr/>
            </p:nvCxnSpPr>
            <p:spPr>
              <a:xfrm>
                <a:off x="228600" y="22860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6DCCFA4-FB00-3040-A14D-A9C481E644C6}"/>
                  </a:ext>
                </a:extLst>
              </p:cNvPr>
              <p:cNvCxnSpPr/>
              <p:nvPr/>
            </p:nvCxnSpPr>
            <p:spPr>
              <a:xfrm>
                <a:off x="228600" y="25908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6EB15F2-3B88-AC4F-BCE9-511D1017C946}"/>
                  </a:ext>
                </a:extLst>
              </p:cNvPr>
              <p:cNvCxnSpPr/>
              <p:nvPr/>
            </p:nvCxnSpPr>
            <p:spPr>
              <a:xfrm>
                <a:off x="228600" y="28956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76F48E8-709F-D74E-9378-428FCF24E3DB}"/>
                  </a:ext>
                </a:extLst>
              </p:cNvPr>
              <p:cNvCxnSpPr/>
              <p:nvPr/>
            </p:nvCxnSpPr>
            <p:spPr>
              <a:xfrm>
                <a:off x="228600" y="32004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3BCA3B3-625F-2947-8526-BD834454454C}"/>
                  </a:ext>
                </a:extLst>
              </p:cNvPr>
              <p:cNvCxnSpPr/>
              <p:nvPr/>
            </p:nvCxnSpPr>
            <p:spPr>
              <a:xfrm>
                <a:off x="1447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0096176-04DA-424F-B625-7C07455E7B0C}"/>
                  </a:ext>
                </a:extLst>
              </p:cNvPr>
              <p:cNvCxnSpPr/>
              <p:nvPr/>
            </p:nvCxnSpPr>
            <p:spPr>
              <a:xfrm>
                <a:off x="26670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147C377-0E3E-D24B-9FB6-C6D7184BD8AB}"/>
                  </a:ext>
                </a:extLst>
              </p:cNvPr>
              <p:cNvCxnSpPr/>
              <p:nvPr/>
            </p:nvCxnSpPr>
            <p:spPr>
              <a:xfrm>
                <a:off x="40386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9DF331EF-21BB-404C-AE0F-34AF9B7E56DA}"/>
                  </a:ext>
                </a:extLst>
              </p:cNvPr>
              <p:cNvCxnSpPr/>
              <p:nvPr/>
            </p:nvCxnSpPr>
            <p:spPr>
              <a:xfrm>
                <a:off x="54864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7648848-C694-ED4E-8277-A1A007340ABA}"/>
                  </a:ext>
                </a:extLst>
              </p:cNvPr>
              <p:cNvCxnSpPr/>
              <p:nvPr/>
            </p:nvCxnSpPr>
            <p:spPr>
              <a:xfrm>
                <a:off x="6781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12" name="Picture 11" descr="testTable.pdf">
              <a:extLst>
                <a:ext uri="{FF2B5EF4-FFF2-40B4-BE49-F238E27FC236}">
                  <a16:creationId xmlns:a16="http://schemas.microsoft.com/office/drawing/2014/main" id="{69AE9584-6B99-9F40-A744-1F1EE0D6770F}"/>
                </a:ext>
              </a:extLst>
            </p:cNvPr>
            <p:cNvPicPr>
              <a:picLocks noChangeAspect="1"/>
            </p:cNvPicPr>
            <p:nvPr/>
          </p:nvPicPr>
          <p:blipFill rotWithShape="1">
            <a:blip r:embed="rId3">
              <a:extLst>
                <a:ext uri="{28A0092B-C50C-407E-A947-70E740481C1C}">
                  <a14:useLocalDpi xmlns:a14="http://schemas.microsoft.com/office/drawing/2010/main" val="0"/>
                </a:ext>
              </a:extLst>
            </a:blip>
            <a:srcRect l="5103" t="9337" r="43275" b="73331"/>
            <a:stretch/>
          </p:blipFill>
          <p:spPr>
            <a:xfrm>
              <a:off x="0" y="1600200"/>
              <a:ext cx="8692427" cy="2255520"/>
            </a:xfrm>
            <a:prstGeom prst="rect">
              <a:avLst/>
            </a:prstGeom>
          </p:spPr>
        </p:pic>
      </p:grpSp>
    </p:spTree>
    <p:extLst>
      <p:ext uri="{BB962C8B-B14F-4D97-AF65-F5344CB8AC3E}">
        <p14:creationId xmlns:p14="http://schemas.microsoft.com/office/powerpoint/2010/main" val="2920270398"/>
      </p:ext>
    </p:extLst>
  </p:cSld>
  <p:clrMapOvr>
    <a:masterClrMapping/>
  </p:clrMapOvr>
  <mc:AlternateContent xmlns:mc="http://schemas.openxmlformats.org/markup-compatibility/2006" xmlns:p14="http://schemas.microsoft.com/office/powerpoint/2010/main">
    <mc:Choice Requires="p14">
      <p:transition spd="slow" p14:dur="2000" advTm="198927"/>
    </mc:Choice>
    <mc:Fallback xmlns="">
      <p:transition spd="slow" advTm="19892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not always use the most stringent testing?</a:t>
            </a:r>
          </a:p>
        </p:txBody>
      </p:sp>
      <p:sp>
        <p:nvSpPr>
          <p:cNvPr id="5" name="Content Placeholder 4"/>
          <p:cNvSpPr>
            <a:spLocks noGrp="1"/>
          </p:cNvSpPr>
          <p:nvPr>
            <p:ph sz="quarter" idx="1"/>
          </p:nvPr>
        </p:nvSpPr>
        <p:spPr>
          <a:xfrm>
            <a:off x="368424" y="1039350"/>
            <a:ext cx="11534016" cy="5407170"/>
          </a:xfrm>
        </p:spPr>
        <p:txBody>
          <a:bodyPr>
            <a:normAutofit/>
          </a:bodyPr>
          <a:lstStyle/>
          <a:p>
            <a:r>
              <a:rPr lang="en-US" dirty="0"/>
              <a:t>Effort spent in devising running and maintaining test suite is a tax on team resources</a:t>
            </a:r>
          </a:p>
          <a:p>
            <a:r>
              <a:rPr lang="en-US" dirty="0"/>
              <a:t>When the tax is too high…</a:t>
            </a:r>
          </a:p>
          <a:p>
            <a:pPr lvl="1"/>
            <a:r>
              <a:rPr lang="en-US" dirty="0"/>
              <a:t>Team cannot meet code-use objectives</a:t>
            </a:r>
          </a:p>
          <a:p>
            <a:r>
              <a:rPr lang="en-US" dirty="0"/>
              <a:t>When is the tax is too low…</a:t>
            </a:r>
          </a:p>
          <a:p>
            <a:pPr lvl="1"/>
            <a:r>
              <a:rPr lang="en-US" dirty="0"/>
              <a:t>Necessary oversight not provided</a:t>
            </a:r>
          </a:p>
          <a:p>
            <a:pPr lvl="1"/>
            <a:r>
              <a:rPr lang="en-US" dirty="0"/>
              <a:t>Defects in code sneak through </a:t>
            </a:r>
          </a:p>
          <a:p>
            <a:r>
              <a:rPr lang="en-US" b="1" dirty="0">
                <a:solidFill>
                  <a:schemeClr val="bg1"/>
                </a:solidFill>
                <a:highlight>
                  <a:srgbClr val="43B1E5"/>
                </a:highlight>
              </a:rPr>
              <a:t>Team Meeting!</a:t>
            </a:r>
            <a:r>
              <a:rPr lang="en-US" dirty="0"/>
              <a:t> Evaluate project needs:</a:t>
            </a:r>
          </a:p>
          <a:p>
            <a:pPr lvl="1"/>
            <a:r>
              <a:rPr lang="en-US" dirty="0"/>
              <a:t>Objectives: expected use of the code</a:t>
            </a:r>
          </a:p>
          <a:p>
            <a:pPr lvl="1"/>
            <a:r>
              <a:rPr lang="en-US" dirty="0"/>
              <a:t>Lifecycle stage: new or production or refactoring</a:t>
            </a:r>
          </a:p>
          <a:p>
            <a:pPr lvl="1"/>
            <a:r>
              <a:rPr lang="en-US" dirty="0"/>
              <a:t>Team: size and degree of heterogeneity</a:t>
            </a:r>
          </a:p>
          <a:p>
            <a:pPr lvl="1"/>
            <a:r>
              <a:rPr lang="en-US" dirty="0"/>
              <a:t>Lifetime: one off or ongoing production</a:t>
            </a:r>
          </a:p>
          <a:p>
            <a:pPr lvl="1"/>
            <a:r>
              <a:rPr lang="en-US" dirty="0"/>
              <a:t>Complexity: modules and their interactions</a:t>
            </a:r>
          </a:p>
          <a:p>
            <a:pPr lvl="1"/>
            <a:endParaRPr lang="en-US" dirty="0"/>
          </a:p>
        </p:txBody>
      </p:sp>
    </p:spTree>
    <p:extLst>
      <p:ext uri="{BB962C8B-B14F-4D97-AF65-F5344CB8AC3E}">
        <p14:creationId xmlns:p14="http://schemas.microsoft.com/office/powerpoint/2010/main" val="3607322867"/>
      </p:ext>
    </p:extLst>
  </p:cSld>
  <p:clrMapOvr>
    <a:masterClrMapping/>
  </p:clrMapOvr>
  <mc:AlternateContent xmlns:mc="http://schemas.openxmlformats.org/markup-compatibility/2006" xmlns:p14="http://schemas.microsoft.com/office/powerpoint/2010/main">
    <mc:Choice Requires="p14">
      <p:transition spd="slow" p14:dur="2000" advTm="120709"/>
    </mc:Choice>
    <mc:Fallback xmlns="">
      <p:transition spd="slow" advTm="12070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solidFill>
            <a:schemeClr val="tx2">
              <a:lumMod val="75000"/>
              <a:alpha val="90000"/>
            </a:schemeClr>
          </a:solidFill>
        </p:spPr>
        <p:txBody>
          <a:bodyPr/>
          <a:lstStyle/>
          <a:p>
            <a:endParaRPr lang="en-US" dirty="0"/>
          </a:p>
          <a:p>
            <a:r>
              <a:rPr lang="en-US" dirty="0"/>
              <a:t>Takeaways</a:t>
            </a:r>
          </a:p>
          <a:p>
            <a:pPr marL="457200" indent="-457200">
              <a:buClr>
                <a:schemeClr val="bg1"/>
              </a:buClr>
              <a:buFont typeface="Arial" panose="020B0604020202020204" pitchFamily="34" charset="0"/>
              <a:buChar char="•"/>
            </a:pPr>
            <a:r>
              <a:rPr lang="en-US" dirty="0"/>
              <a:t>Context: understand testing needs and costs</a:t>
            </a:r>
          </a:p>
          <a:p>
            <a:pPr marL="457200" indent="-457200">
              <a:buClr>
                <a:schemeClr val="bg1"/>
              </a:buClr>
              <a:buFont typeface="Arial" panose="020B0604020202020204" pitchFamily="34" charset="0"/>
              <a:buChar char="•"/>
            </a:pPr>
            <a:r>
              <a:rPr lang="en-US" dirty="0"/>
              <a:t>Devise tests to enable quick pinpointing of errors through reasoning about their behavior</a:t>
            </a:r>
          </a:p>
          <a:p>
            <a:pPr marL="457200" indent="-457200">
              <a:buClr>
                <a:schemeClr val="bg1"/>
              </a:buClr>
              <a:buFont typeface="Arial" panose="020B0604020202020204" pitchFamily="34" charset="0"/>
              <a:buChar char="•"/>
            </a:pPr>
            <a:r>
              <a:rPr lang="en-US" dirty="0"/>
              <a:t>test at various granularities – bottom-up (UNIT/verification) through top-down (integration/validation)</a:t>
            </a:r>
          </a:p>
          <a:p>
            <a:pPr marL="457200" indent="-457200">
              <a:buClr>
                <a:schemeClr val="bg1"/>
              </a:buClr>
              <a:buFont typeface="Arial" panose="020B0604020202020204" pitchFamily="34" charset="0"/>
              <a:buChar char="•"/>
            </a:pPr>
            <a:r>
              <a:rPr lang="en-US" dirty="0"/>
              <a:t>Tests at various complexities – CI vs. regression</a:t>
            </a:r>
          </a:p>
          <a:p>
            <a:pPr marL="457200" indent="-457200">
              <a:buClr>
                <a:schemeClr val="bg1"/>
              </a:buClr>
              <a:buFont typeface="Arial" panose="020B0604020202020204" pitchFamily="34" charset="0"/>
              <a:buChar char="•"/>
            </a:pPr>
            <a:r>
              <a:rPr lang="en-US" dirty="0"/>
              <a:t>Maintain a holistic validation strategy: think globally, act locally</a:t>
            </a:r>
          </a:p>
          <a:p>
            <a:r>
              <a:rPr lang="en-US" dirty="0"/>
              <a:t>…….Questions ?</a:t>
            </a:r>
          </a:p>
        </p:txBody>
      </p:sp>
    </p:spTree>
    <p:extLst>
      <p:ext uri="{BB962C8B-B14F-4D97-AF65-F5344CB8AC3E}">
        <p14:creationId xmlns:p14="http://schemas.microsoft.com/office/powerpoint/2010/main" val="275738628"/>
      </p:ext>
    </p:extLst>
  </p:cSld>
  <p:clrMapOvr>
    <a:masterClrMapping/>
  </p:clrMapOvr>
  <mc:AlternateContent xmlns:mc="http://schemas.openxmlformats.org/markup-compatibility/2006" xmlns:p14="http://schemas.microsoft.com/office/powerpoint/2010/main">
    <mc:Choice Requires="p14">
      <p:transition p14:dur="250" advTm="32916">
        <p:fade/>
      </p:transition>
    </mc:Choice>
    <mc:Fallback xmlns="">
      <p:transition advTm="32916">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id="{A0943BB2-2F98-4DD2-873B-1E619A0C771D}"/>
              </a:ext>
            </a:extLst>
          </p:cNvPr>
          <p:cNvGraphicFramePr>
            <a:graphicFrameLocks noGrp="1"/>
          </p:cNvGraphicFramePr>
          <p:nvPr>
            <p:ph idx="1"/>
          </p:nvPr>
        </p:nvGraphicFramePr>
        <p:xfrm>
          <a:off x="1055369" y="916940"/>
          <a:ext cx="10042603" cy="2778760"/>
        </p:xfrm>
        <a:graphic>
          <a:graphicData uri="http://schemas.openxmlformats.org/drawingml/2006/table">
            <a:tbl>
              <a:tblPr firstRow="1" bandRow="1">
                <a:tableStyleId>{5C22544A-7EE6-4342-B048-85BDC9FD1C3A}</a:tableStyleId>
              </a:tblPr>
              <a:tblGrid>
                <a:gridCol w="1790700">
                  <a:extLst>
                    <a:ext uri="{9D8B030D-6E8A-4147-A177-3AD203B41FA5}">
                      <a16:colId xmlns:a16="http://schemas.microsoft.com/office/drawing/2014/main" val="3446576009"/>
                    </a:ext>
                  </a:extLst>
                </a:gridCol>
                <a:gridCol w="1003610">
                  <a:extLst>
                    <a:ext uri="{9D8B030D-6E8A-4147-A177-3AD203B41FA5}">
                      <a16:colId xmlns:a16="http://schemas.microsoft.com/office/drawing/2014/main" val="339314737"/>
                    </a:ext>
                  </a:extLst>
                </a:gridCol>
                <a:gridCol w="4293220">
                  <a:extLst>
                    <a:ext uri="{9D8B030D-6E8A-4147-A177-3AD203B41FA5}">
                      <a16:colId xmlns:a16="http://schemas.microsoft.com/office/drawing/2014/main" val="1263998808"/>
                    </a:ext>
                  </a:extLst>
                </a:gridCol>
                <a:gridCol w="2955073">
                  <a:extLst>
                    <a:ext uri="{9D8B030D-6E8A-4147-A177-3AD203B41FA5}">
                      <a16:colId xmlns:a16="http://schemas.microsoft.com/office/drawing/2014/main" val="4097899022"/>
                    </a:ext>
                  </a:extLst>
                </a:gridCol>
              </a:tblGrid>
              <a:tr h="370840">
                <a:tc>
                  <a:txBody>
                    <a:bodyPr/>
                    <a:lstStyle/>
                    <a:p>
                      <a:pPr algn="l">
                        <a:lnSpc>
                          <a:spcPct val="100000"/>
                        </a:lnSpc>
                      </a:pPr>
                      <a:r>
                        <a:rPr lang="en-US" sz="1800" dirty="0">
                          <a:latin typeface="+mn-lt"/>
                        </a:rPr>
                        <a:t>Time (EDT)</a:t>
                      </a:r>
                    </a:p>
                  </a:txBody>
                  <a:tcPr/>
                </a:tc>
                <a:tc>
                  <a:txBody>
                    <a:bodyPr/>
                    <a:lstStyle/>
                    <a:p>
                      <a:pPr>
                        <a:lnSpc>
                          <a:spcPct val="100000"/>
                        </a:lnSpc>
                      </a:pPr>
                      <a:r>
                        <a:rPr lang="en-US" sz="1800" dirty="0">
                          <a:latin typeface="+mn-lt"/>
                        </a:rPr>
                        <a:t>Module</a:t>
                      </a:r>
                    </a:p>
                  </a:txBody>
                  <a:tcPr/>
                </a:tc>
                <a:tc>
                  <a:txBody>
                    <a:bodyPr/>
                    <a:lstStyle/>
                    <a:p>
                      <a:pPr>
                        <a:lnSpc>
                          <a:spcPct val="100000"/>
                        </a:lnSpc>
                      </a:pPr>
                      <a:r>
                        <a:rPr lang="en-US" sz="1800" dirty="0">
                          <a:latin typeface="+mn-lt"/>
                        </a:rPr>
                        <a:t>Topic</a:t>
                      </a:r>
                    </a:p>
                  </a:txBody>
                  <a:tcPr/>
                </a:tc>
                <a:tc>
                  <a:txBody>
                    <a:bodyPr/>
                    <a:lstStyle/>
                    <a:p>
                      <a:pPr>
                        <a:lnSpc>
                          <a:spcPct val="100000"/>
                        </a:lnSpc>
                      </a:pPr>
                      <a:r>
                        <a:rPr lang="en-US" sz="1800" dirty="0">
                          <a:latin typeface="+mn-lt"/>
                        </a:rPr>
                        <a:t>Speaker</a:t>
                      </a:r>
                    </a:p>
                  </a:txBody>
                  <a:tcPr/>
                </a:tc>
                <a:extLst>
                  <a:ext uri="{0D108BD9-81ED-4DB2-BD59-A6C34878D82A}">
                    <a16:rowId xmlns:a16="http://schemas.microsoft.com/office/drawing/2014/main" val="3602420430"/>
                  </a:ext>
                </a:extLst>
              </a:tr>
              <a:tr h="370840">
                <a:tc>
                  <a:txBody>
                    <a:bodyPr/>
                    <a:lstStyle/>
                    <a:p>
                      <a:pPr rtl="0" fontAlgn="t">
                        <a:spcBef>
                          <a:spcPts val="0"/>
                        </a:spcBef>
                        <a:spcAft>
                          <a:spcPts val="0"/>
                        </a:spcAft>
                      </a:pPr>
                      <a:r>
                        <a:rPr lang="en-US" sz="1800" b="0" i="0" u="none" strike="noStrike" dirty="0">
                          <a:solidFill>
                            <a:srgbClr val="000000"/>
                          </a:solidFill>
                          <a:effectLst/>
                          <a:latin typeface="+mn-lt"/>
                        </a:rPr>
                        <a:t>2:30-2:35pm</a:t>
                      </a:r>
                      <a:endParaRPr lang="en-US" sz="1800" dirty="0">
                        <a:effectLst/>
                        <a:latin typeface="+mn-lt"/>
                      </a:endParaRPr>
                    </a:p>
                  </a:txBody>
                  <a:tcPr marL="63500" marR="63500" marT="63500" marB="63500"/>
                </a:tc>
                <a:tc>
                  <a:txBody>
                    <a:bodyPr/>
                    <a:lstStyle/>
                    <a:p>
                      <a:pPr>
                        <a:lnSpc>
                          <a:spcPct val="100000"/>
                        </a:lnSpc>
                      </a:pPr>
                      <a:r>
                        <a:rPr lang="en-US" sz="1800" dirty="0">
                          <a:latin typeface="+mn-lt"/>
                        </a:rPr>
                        <a:t>00</a:t>
                      </a:r>
                    </a:p>
                  </a:txBody>
                  <a:tcPr/>
                </a:tc>
                <a:tc>
                  <a:txBody>
                    <a:bodyPr/>
                    <a:lstStyle/>
                    <a:p>
                      <a:pPr>
                        <a:lnSpc>
                          <a:spcPct val="100000"/>
                        </a:lnSpc>
                      </a:pPr>
                      <a:r>
                        <a:rPr lang="en-US" sz="1800" b="0" i="0" u="none" strike="noStrike" kern="1200" dirty="0">
                          <a:solidFill>
                            <a:schemeClr val="dk1"/>
                          </a:solidFill>
                          <a:effectLst/>
                          <a:latin typeface="+mn-lt"/>
                          <a:ea typeface="+mn-ea"/>
                          <a:cs typeface="+mn-cs"/>
                        </a:rPr>
                        <a:t>Introduction</a:t>
                      </a:r>
                      <a:endParaRPr lang="en-US" sz="1800" dirty="0">
                        <a:latin typeface="+mn-lt"/>
                      </a:endParaRPr>
                    </a:p>
                  </a:txBody>
                  <a:tcPr/>
                </a:tc>
                <a:tc>
                  <a:txBody>
                    <a:bodyPr/>
                    <a:lstStyle/>
                    <a:p>
                      <a:pPr>
                        <a:lnSpc>
                          <a:spcPct val="100000"/>
                        </a:lnSpc>
                      </a:pPr>
                      <a:r>
                        <a:rPr lang="en-US" sz="1800" dirty="0">
                          <a:latin typeface="+mn-lt"/>
                        </a:rPr>
                        <a:t>David E. Bernholdt, ORNL</a:t>
                      </a:r>
                    </a:p>
                  </a:txBody>
                  <a:tcPr/>
                </a:tc>
                <a:extLst>
                  <a:ext uri="{0D108BD9-81ED-4DB2-BD59-A6C34878D82A}">
                    <a16:rowId xmlns:a16="http://schemas.microsoft.com/office/drawing/2014/main" val="4236476034"/>
                  </a:ext>
                </a:extLst>
              </a:tr>
              <a:tr h="370840">
                <a:tc>
                  <a:txBody>
                    <a:bodyPr/>
                    <a:lstStyle/>
                    <a:p>
                      <a:pPr rtl="0" fontAlgn="t">
                        <a:spcBef>
                          <a:spcPts val="0"/>
                        </a:spcBef>
                        <a:spcAft>
                          <a:spcPts val="0"/>
                        </a:spcAft>
                      </a:pPr>
                      <a:r>
                        <a:rPr lang="en-US" sz="1800" b="0" i="0" u="none" strike="noStrike" dirty="0">
                          <a:solidFill>
                            <a:srgbClr val="000000"/>
                          </a:solidFill>
                          <a:effectLst/>
                          <a:latin typeface="+mn-lt"/>
                        </a:rPr>
                        <a:t>2:35pm-2:40pm</a:t>
                      </a:r>
                      <a:endParaRPr lang="en-US" sz="1800" dirty="0">
                        <a:effectLst/>
                        <a:latin typeface="+mn-lt"/>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Motivation and Overview</a:t>
                      </a:r>
                      <a:endParaRPr lang="en-US" sz="18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Patricia A. Grubel, LANL</a:t>
                      </a:r>
                    </a:p>
                  </a:txBody>
                  <a:tcPr/>
                </a:tc>
                <a:extLst>
                  <a:ext uri="{0D108BD9-81ED-4DB2-BD59-A6C34878D82A}">
                    <a16:rowId xmlns:a16="http://schemas.microsoft.com/office/drawing/2014/main" val="18592124"/>
                  </a:ext>
                </a:extLst>
              </a:tr>
              <a:tr h="370840">
                <a:tc>
                  <a:txBody>
                    <a:bodyPr/>
                    <a:lstStyle/>
                    <a:p>
                      <a:pPr rtl="0" fontAlgn="t">
                        <a:spcBef>
                          <a:spcPts val="0"/>
                        </a:spcBef>
                        <a:spcAft>
                          <a:spcPts val="0"/>
                        </a:spcAft>
                      </a:pPr>
                      <a:r>
                        <a:rPr lang="en-US" sz="1800" b="0" i="0" u="none" strike="noStrike" dirty="0">
                          <a:solidFill>
                            <a:schemeClr val="tx1"/>
                          </a:solidFill>
                          <a:effectLst/>
                          <a:latin typeface="+mn-lt"/>
                        </a:rPr>
                        <a:t>2:40pm-3:00pm</a:t>
                      </a:r>
                      <a:endParaRPr lang="en-US" sz="1800" i="0" dirty="0">
                        <a:solidFill>
                          <a:schemeClr val="tx1"/>
                        </a:solidFill>
                        <a:effectLst/>
                        <a:latin typeface="+mn-lt"/>
                      </a:endParaRPr>
                    </a:p>
                  </a:txBody>
                  <a:tcPr marL="63500" marR="63500" marT="63500" marB="63500"/>
                </a:tc>
                <a:tc>
                  <a:txBody>
                    <a:bodyPr/>
                    <a:lstStyle/>
                    <a:p>
                      <a:pPr>
                        <a:lnSpc>
                          <a:spcPct val="100000"/>
                        </a:lnSpc>
                      </a:pPr>
                      <a:r>
                        <a:rPr lang="en-US" sz="1800" i="0" dirty="0">
                          <a:solidFill>
                            <a:schemeClr val="tx1"/>
                          </a:solidFill>
                          <a:latin typeface="+mn-lt"/>
                        </a:rPr>
                        <a:t>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0" dirty="0">
                          <a:solidFill>
                            <a:schemeClr val="tx1"/>
                          </a:solidFill>
                          <a:latin typeface="+mn-lt"/>
                        </a:rPr>
                        <a:t>Software Testing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Patricia A. Grubel, LANL</a:t>
                      </a:r>
                    </a:p>
                  </a:txBody>
                  <a:tcPr/>
                </a:tc>
                <a:extLst>
                  <a:ext uri="{0D108BD9-81ED-4DB2-BD59-A6C34878D82A}">
                    <a16:rowId xmlns:a16="http://schemas.microsoft.com/office/drawing/2014/main" val="1922613886"/>
                  </a:ext>
                </a:extLst>
              </a:tr>
              <a:tr h="370840">
                <a:tc>
                  <a:txBody>
                    <a:bodyPr/>
                    <a:lstStyle/>
                    <a:p>
                      <a:pPr rtl="0" fontAlgn="t">
                        <a:spcBef>
                          <a:spcPts val="0"/>
                        </a:spcBef>
                        <a:spcAft>
                          <a:spcPts val="0"/>
                        </a:spcAft>
                      </a:pPr>
                      <a:r>
                        <a:rPr lang="en-US" sz="1800" dirty="0">
                          <a:effectLst/>
                          <a:latin typeface="+mn-lt"/>
                        </a:rPr>
                        <a:t>3:00pm-3:25pm</a:t>
                      </a:r>
                    </a:p>
                  </a:txBody>
                  <a:tcPr marL="63500" marR="63500" marT="63500" marB="63500"/>
                </a:tc>
                <a:tc>
                  <a:txBody>
                    <a:bodyPr/>
                    <a:lstStyle/>
                    <a:p>
                      <a:pPr>
                        <a:lnSpc>
                          <a:spcPct val="100000"/>
                        </a:lnSpc>
                      </a:pPr>
                      <a:r>
                        <a:rPr lang="en-US" sz="1800" i="0" dirty="0">
                          <a:latin typeface="+mn-lt"/>
                        </a:rPr>
                        <a:t>03</a:t>
                      </a:r>
                    </a:p>
                  </a:txBody>
                  <a:tcPr/>
                </a:tc>
                <a:tc>
                  <a:txBody>
                    <a:bodyPr/>
                    <a:lstStyle/>
                    <a:p>
                      <a:pPr>
                        <a:lnSpc>
                          <a:spcPct val="100000"/>
                        </a:lnSpc>
                      </a:pPr>
                      <a:r>
                        <a:rPr lang="en-US" sz="1800" i="0" dirty="0">
                          <a:latin typeface="+mn-lt"/>
                        </a:rPr>
                        <a:t>Software Testing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David E. Bernholdt, ORNL</a:t>
                      </a:r>
                    </a:p>
                  </a:txBody>
                  <a:tcPr/>
                </a:tc>
                <a:extLst>
                  <a:ext uri="{0D108BD9-81ED-4DB2-BD59-A6C34878D82A}">
                    <a16:rowId xmlns:a16="http://schemas.microsoft.com/office/drawing/2014/main" val="387858574"/>
                  </a:ext>
                </a:extLst>
              </a:tr>
              <a:tr h="370840">
                <a:tc>
                  <a:txBody>
                    <a:bodyPr/>
                    <a:lstStyle/>
                    <a:p>
                      <a:pPr rtl="0" fontAlgn="t">
                        <a:spcBef>
                          <a:spcPts val="0"/>
                        </a:spcBef>
                        <a:spcAft>
                          <a:spcPts val="0"/>
                        </a:spcAft>
                      </a:pPr>
                      <a:r>
                        <a:rPr lang="en-US" sz="1800" dirty="0">
                          <a:effectLst/>
                          <a:latin typeface="+mn-lt"/>
                        </a:rPr>
                        <a:t>3:25pm-3:55pm</a:t>
                      </a:r>
                    </a:p>
                  </a:txBody>
                  <a:tcPr marL="63500" marR="63500" marT="63500" marB="63500"/>
                </a:tc>
                <a:tc>
                  <a:txBody>
                    <a:bodyPr/>
                    <a:lstStyle/>
                    <a:p>
                      <a:pPr>
                        <a:lnSpc>
                          <a:spcPct val="100000"/>
                        </a:lnSpc>
                      </a:pPr>
                      <a:r>
                        <a:rPr lang="en-US" sz="1800" i="0" dirty="0">
                          <a:latin typeface="+mn-lt"/>
                        </a:rPr>
                        <a:t>04</a:t>
                      </a:r>
                    </a:p>
                  </a:txBody>
                  <a:tcPr/>
                </a:tc>
                <a:tc>
                  <a:txBody>
                    <a:bodyPr/>
                    <a:lstStyle/>
                    <a:p>
                      <a:pPr>
                        <a:lnSpc>
                          <a:spcPct val="100000"/>
                        </a:lnSpc>
                      </a:pPr>
                      <a:r>
                        <a:rPr lang="en-US" sz="1800" i="0" dirty="0">
                          <a:latin typeface="+mn-lt"/>
                        </a:rPr>
                        <a:t>Continuous Integration</a:t>
                      </a:r>
                    </a:p>
                  </a:txBody>
                  <a:tcPr/>
                </a:tc>
                <a:tc>
                  <a:txBody>
                    <a:bodyPr/>
                    <a:lstStyle/>
                    <a:p>
                      <a:pPr>
                        <a:lnSpc>
                          <a:spcPct val="100000"/>
                        </a:lnSpc>
                      </a:pPr>
                      <a:r>
                        <a:rPr lang="en-US" sz="1800" dirty="0">
                          <a:latin typeface="+mn-lt"/>
                        </a:rPr>
                        <a:t>James M. </a:t>
                      </a:r>
                      <a:r>
                        <a:rPr lang="en-US" sz="1800" dirty="0" err="1">
                          <a:latin typeface="+mn-lt"/>
                        </a:rPr>
                        <a:t>Willenbring</a:t>
                      </a:r>
                      <a:r>
                        <a:rPr lang="en-US" sz="1800" dirty="0">
                          <a:latin typeface="+mn-lt"/>
                        </a:rPr>
                        <a:t>, SNL</a:t>
                      </a:r>
                    </a:p>
                  </a:txBody>
                  <a:tcPr/>
                </a:tc>
                <a:extLst>
                  <a:ext uri="{0D108BD9-81ED-4DB2-BD59-A6C34878D82A}">
                    <a16:rowId xmlns:a16="http://schemas.microsoft.com/office/drawing/2014/main" val="1746784610"/>
                  </a:ext>
                </a:extLst>
              </a:tr>
              <a:tr h="370840">
                <a:tc>
                  <a:txBody>
                    <a:bodyPr/>
                    <a:lstStyle/>
                    <a:p>
                      <a:pPr rtl="0" fontAlgn="t">
                        <a:spcBef>
                          <a:spcPts val="0"/>
                        </a:spcBef>
                        <a:spcAft>
                          <a:spcPts val="0"/>
                        </a:spcAft>
                      </a:pPr>
                      <a:r>
                        <a:rPr lang="en-US" sz="1800" dirty="0">
                          <a:effectLst/>
                          <a:latin typeface="+mn-lt"/>
                        </a:rPr>
                        <a:t>3:55pm-4:00pm</a:t>
                      </a:r>
                    </a:p>
                  </a:txBody>
                  <a:tcPr marL="63500" marR="63500" marT="63500" marB="63500"/>
                </a:tc>
                <a:tc>
                  <a:txBody>
                    <a:bodyPr/>
                    <a:lstStyle/>
                    <a:p>
                      <a:pPr>
                        <a:lnSpc>
                          <a:spcPct val="100000"/>
                        </a:lnSpc>
                      </a:pPr>
                      <a:r>
                        <a:rPr lang="en-US" sz="1800" i="0" dirty="0">
                          <a:latin typeface="+mn-lt"/>
                        </a:rPr>
                        <a:t>05</a:t>
                      </a:r>
                    </a:p>
                  </a:txBody>
                  <a:tcPr/>
                </a:tc>
                <a:tc>
                  <a:txBody>
                    <a:bodyPr/>
                    <a:lstStyle/>
                    <a:p>
                      <a:pPr>
                        <a:lnSpc>
                          <a:spcPct val="100000"/>
                        </a:lnSpc>
                      </a:pPr>
                      <a:r>
                        <a:rPr lang="en-US" sz="1800" i="0" dirty="0">
                          <a:latin typeface="+mn-lt"/>
                        </a:rPr>
                        <a:t>Summary</a:t>
                      </a:r>
                    </a:p>
                  </a:txBody>
                  <a:tcPr/>
                </a:tc>
                <a:tc>
                  <a:txBody>
                    <a:bodyPr/>
                    <a:lstStyle/>
                    <a:p>
                      <a:pPr>
                        <a:lnSpc>
                          <a:spcPct val="100000"/>
                        </a:lnSpc>
                      </a:pPr>
                      <a:r>
                        <a:rPr lang="en-US" sz="1800" dirty="0">
                          <a:latin typeface="+mn-lt"/>
                        </a:rPr>
                        <a:t>James M. </a:t>
                      </a:r>
                      <a:r>
                        <a:rPr lang="en-US" sz="1800" dirty="0" err="1">
                          <a:latin typeface="+mn-lt"/>
                        </a:rPr>
                        <a:t>Willenbring</a:t>
                      </a:r>
                      <a:r>
                        <a:rPr lang="en-US" sz="1800" dirty="0">
                          <a:latin typeface="+mn-lt"/>
                        </a:rPr>
                        <a:t>, SNL</a:t>
                      </a:r>
                    </a:p>
                  </a:txBody>
                  <a:tcPr/>
                </a:tc>
                <a:extLst>
                  <a:ext uri="{0D108BD9-81ED-4DB2-BD59-A6C34878D82A}">
                    <a16:rowId xmlns:a16="http://schemas.microsoft.com/office/drawing/2014/main" val="127038030"/>
                  </a:ext>
                </a:extLst>
              </a:tr>
            </a:tbl>
          </a:graphicData>
        </a:graphic>
      </p:graphicFrame>
      <p:grpSp>
        <p:nvGrpSpPr>
          <p:cNvPr id="5" name="Group 4">
            <a:extLst>
              <a:ext uri="{FF2B5EF4-FFF2-40B4-BE49-F238E27FC236}">
                <a16:creationId xmlns:a16="http://schemas.microsoft.com/office/drawing/2014/main" id="{298E65E2-8CFD-4F26-8DA3-3F5A419B1CCC}"/>
              </a:ext>
            </a:extLst>
          </p:cNvPr>
          <p:cNvGrpSpPr/>
          <p:nvPr/>
        </p:nvGrpSpPr>
        <p:grpSpPr>
          <a:xfrm>
            <a:off x="649538" y="2683826"/>
            <a:ext cx="10909739" cy="390939"/>
            <a:chOff x="79513" y="1653208"/>
            <a:chExt cx="12029799" cy="390939"/>
          </a:xfrm>
        </p:grpSpPr>
        <p:cxnSp>
          <p:nvCxnSpPr>
            <p:cNvPr id="6" name="Straight Connector 5">
              <a:extLst>
                <a:ext uri="{FF2B5EF4-FFF2-40B4-BE49-F238E27FC236}">
                  <a16:creationId xmlns:a16="http://schemas.microsoft.com/office/drawing/2014/main" id="{58A6CA20-B55D-4C81-8847-C4C8F5411BA7}"/>
                </a:ext>
              </a:extLst>
            </p:cNvPr>
            <p:cNvCxnSpPr>
              <a:cxnSpLocks/>
            </p:cNvCxnSpPr>
            <p:nvPr/>
          </p:nvCxnSpPr>
          <p:spPr>
            <a:xfrm>
              <a:off x="530679" y="1848678"/>
              <a:ext cx="1112746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Arrow: Right 7">
              <a:extLst>
                <a:ext uri="{FF2B5EF4-FFF2-40B4-BE49-F238E27FC236}">
                  <a16:creationId xmlns:a16="http://schemas.microsoft.com/office/drawing/2014/main" id="{15647A8B-7F43-4B40-AF9A-5C49F504C09F}"/>
                </a:ext>
              </a:extLst>
            </p:cNvPr>
            <p:cNvSpPr/>
            <p:nvPr/>
          </p:nvSpPr>
          <p:spPr>
            <a:xfrm>
              <a:off x="79513"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8" name="Arrow: Right 8">
              <a:extLst>
                <a:ext uri="{FF2B5EF4-FFF2-40B4-BE49-F238E27FC236}">
                  <a16:creationId xmlns:a16="http://schemas.microsoft.com/office/drawing/2014/main" id="{117F0AD7-F782-4B43-B9F0-67851652A380}"/>
                </a:ext>
              </a:extLst>
            </p:cNvPr>
            <p:cNvSpPr/>
            <p:nvPr/>
          </p:nvSpPr>
          <p:spPr>
            <a:xfrm rot="10800000">
              <a:off x="11658146"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spTree>
    <p:extLst>
      <p:ext uri="{BB962C8B-B14F-4D97-AF65-F5344CB8AC3E}">
        <p14:creationId xmlns:p14="http://schemas.microsoft.com/office/powerpoint/2010/main" val="1214366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Patricia A. Grubel, and James M. </a:t>
            </a:r>
            <a:r>
              <a:rPr lang="en-US" sz="1600" b="1" dirty="0" err="1"/>
              <a:t>Willenbring</a:t>
            </a:r>
            <a:r>
              <a:rPr lang="en-US" sz="1600" b="1" dirty="0"/>
              <a:t>, Developing a Testing and Continuous Integration Strategy for your Team tutorial, in </a:t>
            </a:r>
            <a:r>
              <a:rPr lang="en-US" sz="1600" b="1" dirty="0" err="1"/>
              <a:t>Exascale</a:t>
            </a:r>
            <a:r>
              <a:rPr lang="en-US" sz="1600" b="1" dirty="0"/>
              <a:t> Computing Project Annual Meeting, online, 2021. DOI: </a:t>
            </a:r>
            <a:r>
              <a:rPr lang="en-US" sz="1600" b="1" dirty="0">
                <a:hlinkClick r:id="rId4"/>
              </a:rPr>
              <a:t>10.6084/m9.figshare.14376956</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David E. Bernholdt, Anshu Dubey, Rinku K. Gupta, Mike Heroux,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7464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a:spLocks noGrp="1"/>
          </p:cNvSpPr>
          <p:nvPr>
            <p:ph type="title"/>
          </p:nvPr>
        </p:nvSpPr>
        <p:spPr>
          <a:xfrm>
            <a:off x="804462" y="233314"/>
            <a:ext cx="8227457" cy="510904"/>
          </a:xfrm>
        </p:spPr>
        <p:txBody>
          <a:bodyPr/>
          <a:lstStyle/>
          <a:p>
            <a:r>
              <a:rPr lang="en-US" dirty="0"/>
              <a:t>How to build your test suite?</a:t>
            </a:r>
          </a:p>
        </p:txBody>
      </p:sp>
      <p:sp>
        <p:nvSpPr>
          <p:cNvPr id="21" name="Content Placeholder 4"/>
          <p:cNvSpPr>
            <a:spLocks noGrp="1"/>
          </p:cNvSpPr>
          <p:nvPr>
            <p:ph sz="quarter" idx="1"/>
          </p:nvPr>
        </p:nvSpPr>
        <p:spPr>
          <a:xfrm>
            <a:off x="880642" y="1012372"/>
            <a:ext cx="10357629" cy="4916480"/>
          </a:xfrm>
        </p:spPr>
        <p:txBody>
          <a:bodyPr numCol="2">
            <a:normAutofit/>
          </a:bodyPr>
          <a:lstStyle/>
          <a:p>
            <a:r>
              <a:rPr lang="en-US" dirty="0"/>
              <a:t>Two “levels”</a:t>
            </a:r>
          </a:p>
          <a:p>
            <a:pPr lvl="1"/>
            <a:r>
              <a:rPr lang="en-US" dirty="0"/>
              <a:t>Regression testing </a:t>
            </a:r>
          </a:p>
          <a:p>
            <a:pPr lvl="2"/>
            <a:r>
              <a:rPr lang="en-US" dirty="0"/>
              <a:t>May be long running</a:t>
            </a:r>
          </a:p>
          <a:p>
            <a:pPr lvl="2"/>
            <a:r>
              <a:rPr lang="en-US" dirty="0"/>
              <a:t>Provide comprehensive coverage</a:t>
            </a:r>
          </a:p>
          <a:p>
            <a:pPr lvl="1"/>
            <a:r>
              <a:rPr lang="en-US" dirty="0"/>
              <a:t>Continuous integration</a:t>
            </a:r>
          </a:p>
          <a:p>
            <a:pPr lvl="2"/>
            <a:r>
              <a:rPr lang="en-US" dirty="0"/>
              <a:t>Sanity check</a:t>
            </a:r>
          </a:p>
          <a:p>
            <a:r>
              <a:rPr lang="en-US" dirty="0"/>
              <a:t>A mix of different granularities works well</a:t>
            </a:r>
          </a:p>
          <a:p>
            <a:pPr lvl="1"/>
            <a:r>
              <a:rPr lang="en-US" dirty="0"/>
              <a:t>Unit tests for isolating component or sub-component level faults </a:t>
            </a:r>
          </a:p>
          <a:p>
            <a:pPr lvl="1"/>
            <a:r>
              <a:rPr lang="en-US" dirty="0"/>
              <a:t>Integration tests with simple to complex configuration and system level</a:t>
            </a:r>
          </a:p>
          <a:p>
            <a:pPr lvl="1"/>
            <a:r>
              <a:rPr lang="en-US" dirty="0"/>
              <a:t>Restart tests</a:t>
            </a:r>
          </a:p>
          <a:p>
            <a:r>
              <a:rPr lang="en-US" dirty="0"/>
              <a:t> Rules of thumb</a:t>
            </a:r>
          </a:p>
          <a:p>
            <a:pPr lvl="1"/>
            <a:r>
              <a:rPr lang="en-US" dirty="0"/>
              <a:t>Simple </a:t>
            </a:r>
          </a:p>
          <a:p>
            <a:pPr lvl="1"/>
            <a:r>
              <a:rPr lang="en-US" dirty="0"/>
              <a:t>Enable quick pin-pointing </a:t>
            </a:r>
          </a:p>
          <a:p>
            <a:pPr marL="346075" lvl="1" indent="0">
              <a:buNone/>
            </a:pPr>
            <a:endParaRPr lang="en-US" dirty="0"/>
          </a:p>
          <a:p>
            <a:pPr marL="346075" lvl="1" indent="0">
              <a:buNone/>
            </a:pPr>
            <a:r>
              <a:rPr lang="en-US" dirty="0"/>
              <a:t>Useful resources </a:t>
            </a:r>
            <a:r>
              <a:rPr lang="en-US" dirty="0">
                <a:hlinkClick r:id="rId3"/>
              </a:rPr>
              <a:t>https://ideas-productivity.org/resources/howtos/</a:t>
            </a:r>
            <a:endParaRPr lang="en-US" dirty="0"/>
          </a:p>
        </p:txBody>
      </p:sp>
    </p:spTree>
    <p:extLst>
      <p:ext uri="{BB962C8B-B14F-4D97-AF65-F5344CB8AC3E}">
        <p14:creationId xmlns:p14="http://schemas.microsoft.com/office/powerpoint/2010/main" val="441676309"/>
      </p:ext>
    </p:extLst>
  </p:cSld>
  <p:clrMapOvr>
    <a:masterClrMapping/>
  </p:clrMapOvr>
  <mc:AlternateContent xmlns:mc="http://schemas.openxmlformats.org/markup-compatibility/2006" xmlns:p14="http://schemas.microsoft.com/office/powerpoint/2010/main">
    <mc:Choice Requires="p14">
      <p:transition spd="slow" p14:dur="2000" advTm="138898"/>
    </mc:Choice>
    <mc:Fallback xmlns="">
      <p:transition spd="slow" advTm="138898"/>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not always use the most stringent testing?</a:t>
            </a:r>
          </a:p>
        </p:txBody>
      </p:sp>
      <p:sp>
        <p:nvSpPr>
          <p:cNvPr id="5" name="Content Placeholder 4"/>
          <p:cNvSpPr>
            <a:spLocks noGrp="1"/>
          </p:cNvSpPr>
          <p:nvPr>
            <p:ph sz="quarter" idx="1"/>
          </p:nvPr>
        </p:nvSpPr>
        <p:spPr>
          <a:xfrm>
            <a:off x="368424" y="1039350"/>
            <a:ext cx="11534016" cy="5407170"/>
          </a:xfrm>
        </p:spPr>
        <p:txBody>
          <a:bodyPr>
            <a:normAutofit/>
          </a:bodyPr>
          <a:lstStyle/>
          <a:p>
            <a:r>
              <a:rPr lang="en-US" dirty="0"/>
              <a:t>Effort spent in devising running and maintaining test suite is a tax on team resources</a:t>
            </a:r>
          </a:p>
          <a:p>
            <a:r>
              <a:rPr lang="en-US" dirty="0"/>
              <a:t>When the tax is too high…</a:t>
            </a:r>
          </a:p>
          <a:p>
            <a:pPr lvl="1"/>
            <a:r>
              <a:rPr lang="en-US" dirty="0"/>
              <a:t>Team cannot meet code-use objectives</a:t>
            </a:r>
          </a:p>
          <a:p>
            <a:r>
              <a:rPr lang="en-US" dirty="0"/>
              <a:t>When is the tax is too low…</a:t>
            </a:r>
          </a:p>
          <a:p>
            <a:pPr lvl="1"/>
            <a:r>
              <a:rPr lang="en-US" dirty="0"/>
              <a:t>Necessary oversight not provided</a:t>
            </a:r>
          </a:p>
          <a:p>
            <a:pPr lvl="1"/>
            <a:r>
              <a:rPr lang="en-US" dirty="0"/>
              <a:t>Defects in code sneak through </a:t>
            </a:r>
          </a:p>
          <a:p>
            <a:r>
              <a:rPr lang="en-US" b="1" dirty="0">
                <a:solidFill>
                  <a:schemeClr val="bg1"/>
                </a:solidFill>
                <a:highlight>
                  <a:srgbClr val="43B1E5"/>
                </a:highlight>
              </a:rPr>
              <a:t>Team Meeting!</a:t>
            </a:r>
            <a:r>
              <a:rPr lang="en-US" dirty="0"/>
              <a:t> Evaluate project needs:</a:t>
            </a:r>
          </a:p>
          <a:p>
            <a:pPr lvl="1"/>
            <a:r>
              <a:rPr lang="en-US" dirty="0"/>
              <a:t>Objectives: expected use of the code</a:t>
            </a:r>
          </a:p>
          <a:p>
            <a:pPr lvl="1"/>
            <a:r>
              <a:rPr lang="en-US" dirty="0"/>
              <a:t>Lifecycle stage: new or production or refactoring</a:t>
            </a:r>
          </a:p>
          <a:p>
            <a:pPr lvl="1"/>
            <a:r>
              <a:rPr lang="en-US" dirty="0"/>
              <a:t>Team: size and degree of heterogeneity</a:t>
            </a:r>
          </a:p>
          <a:p>
            <a:pPr lvl="1"/>
            <a:r>
              <a:rPr lang="en-US" dirty="0"/>
              <a:t>Lifetime: one off or ongoing production</a:t>
            </a:r>
          </a:p>
          <a:p>
            <a:pPr lvl="1"/>
            <a:r>
              <a:rPr lang="en-US" dirty="0"/>
              <a:t>Complexity: modules and their interactions</a:t>
            </a:r>
          </a:p>
          <a:p>
            <a:pPr lvl="1"/>
            <a:endParaRPr lang="en-US" dirty="0"/>
          </a:p>
        </p:txBody>
      </p:sp>
      <p:grpSp>
        <p:nvGrpSpPr>
          <p:cNvPr id="8" name="Group 7">
            <a:extLst>
              <a:ext uri="{FF2B5EF4-FFF2-40B4-BE49-F238E27FC236}">
                <a16:creationId xmlns:a16="http://schemas.microsoft.com/office/drawing/2014/main" id="{4F52AD71-49C7-F743-AB85-85CD4BA5138B}"/>
              </a:ext>
            </a:extLst>
          </p:cNvPr>
          <p:cNvGrpSpPr/>
          <p:nvPr/>
        </p:nvGrpSpPr>
        <p:grpSpPr>
          <a:xfrm>
            <a:off x="8374783" y="4201194"/>
            <a:ext cx="2079986" cy="1631092"/>
            <a:chOff x="9658247" y="3805881"/>
            <a:chExt cx="2079986" cy="1631092"/>
          </a:xfrm>
        </p:grpSpPr>
        <p:sp>
          <p:nvSpPr>
            <p:cNvPr id="7" name="Rectangle 6">
              <a:extLst>
                <a:ext uri="{FF2B5EF4-FFF2-40B4-BE49-F238E27FC236}">
                  <a16:creationId xmlns:a16="http://schemas.microsoft.com/office/drawing/2014/main" id="{21CD3229-5C0E-644A-9E27-95DBEE5BDB8C}"/>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Rectangle 3">
              <a:extLst>
                <a:ext uri="{FF2B5EF4-FFF2-40B4-BE49-F238E27FC236}">
                  <a16:creationId xmlns:a16="http://schemas.microsoft.com/office/drawing/2014/main" id="{C391ED94-7A5C-414B-8853-D5F0C063BB90}"/>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3</a:t>
              </a:r>
            </a:p>
          </p:txBody>
        </p:sp>
      </p:grpSp>
      <p:grpSp>
        <p:nvGrpSpPr>
          <p:cNvPr id="9" name="Group 8">
            <a:extLst>
              <a:ext uri="{FF2B5EF4-FFF2-40B4-BE49-F238E27FC236}">
                <a16:creationId xmlns:a16="http://schemas.microsoft.com/office/drawing/2014/main" id="{9D9D52F9-164F-C14E-AF03-DD3B5FF29853}"/>
              </a:ext>
            </a:extLst>
          </p:cNvPr>
          <p:cNvGrpSpPr/>
          <p:nvPr/>
        </p:nvGrpSpPr>
        <p:grpSpPr>
          <a:xfrm>
            <a:off x="9658247" y="3144205"/>
            <a:ext cx="2079986" cy="1631092"/>
            <a:chOff x="9658247" y="3805881"/>
            <a:chExt cx="2079986" cy="1631092"/>
          </a:xfrm>
        </p:grpSpPr>
        <p:sp>
          <p:nvSpPr>
            <p:cNvPr id="10" name="Rectangle 9">
              <a:extLst>
                <a:ext uri="{FF2B5EF4-FFF2-40B4-BE49-F238E27FC236}">
                  <a16:creationId xmlns:a16="http://schemas.microsoft.com/office/drawing/2014/main" id="{77CCBD93-666E-C549-9297-51219A2BBC13}"/>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1" name="Rectangle 10">
              <a:extLst>
                <a:ext uri="{FF2B5EF4-FFF2-40B4-BE49-F238E27FC236}">
                  <a16:creationId xmlns:a16="http://schemas.microsoft.com/office/drawing/2014/main" id="{4505E698-532E-6E49-A9DB-2E823F84AF90}"/>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sp>
        <p:nvSpPr>
          <p:cNvPr id="12" name="TextBox 11">
            <a:extLst>
              <a:ext uri="{FF2B5EF4-FFF2-40B4-BE49-F238E27FC236}">
                <a16:creationId xmlns:a16="http://schemas.microsoft.com/office/drawing/2014/main" id="{4DFF52E9-D81A-FC4B-A3C2-D1EA25461CDB}"/>
              </a:ext>
            </a:extLst>
          </p:cNvPr>
          <p:cNvSpPr txBox="1"/>
          <p:nvPr/>
        </p:nvSpPr>
        <p:spPr>
          <a:xfrm>
            <a:off x="10077604" y="4424679"/>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Tree>
    <p:extLst>
      <p:ext uri="{BB962C8B-B14F-4D97-AF65-F5344CB8AC3E}">
        <p14:creationId xmlns:p14="http://schemas.microsoft.com/office/powerpoint/2010/main" val="2079579827"/>
      </p:ext>
    </p:extLst>
  </p:cSld>
  <p:clrMapOvr>
    <a:masterClrMapping/>
  </p:clrMapOvr>
  <mc:AlternateContent xmlns:mc="http://schemas.openxmlformats.org/markup-compatibility/2006" xmlns:p14="http://schemas.microsoft.com/office/powerpoint/2010/main">
    <mc:Choice Requires="p14">
      <p:transition spd="slow" p14:dur="2000" advTm="120709"/>
    </mc:Choice>
    <mc:Fallback xmlns="">
      <p:transition spd="slow" advTm="12070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Notes: Good Testing Practices</a:t>
            </a:r>
            <a:br>
              <a:rPr lang="en-US" dirty="0"/>
            </a:br>
            <a:endParaRPr lang="en-US" dirty="0"/>
          </a:p>
        </p:txBody>
      </p:sp>
      <p:sp>
        <p:nvSpPr>
          <p:cNvPr id="5" name="Content Placeholder 4"/>
          <p:cNvSpPr>
            <a:spLocks noGrp="1"/>
          </p:cNvSpPr>
          <p:nvPr>
            <p:ph sz="quarter" idx="1"/>
          </p:nvPr>
        </p:nvSpPr>
        <p:spPr>
          <a:xfrm>
            <a:off x="368424" y="1177290"/>
            <a:ext cx="11369809" cy="4047778"/>
          </a:xfrm>
        </p:spPr>
        <p:txBody>
          <a:bodyPr/>
          <a:lstStyle/>
          <a:p>
            <a:r>
              <a:rPr lang="en-US" dirty="0"/>
              <a:t>Verify Code coverage</a:t>
            </a:r>
          </a:p>
          <a:p>
            <a:r>
              <a:rPr lang="en-US" dirty="0"/>
              <a:t>Must have consistent policy on dealing with failed tests</a:t>
            </a:r>
          </a:p>
          <a:p>
            <a:pPr lvl="1"/>
            <a:r>
              <a:rPr lang="en-US" dirty="0"/>
              <a:t>Issue tracking</a:t>
            </a:r>
          </a:p>
          <a:p>
            <a:pPr lvl="2"/>
            <a:r>
              <a:rPr lang="en-US" dirty="0"/>
              <a:t>How quickly does it need to be fixed?</a:t>
            </a:r>
          </a:p>
          <a:p>
            <a:pPr lvl="2"/>
            <a:r>
              <a:rPr lang="en-US" dirty="0"/>
              <a:t>Who is responsible for fixing it?</a:t>
            </a:r>
          </a:p>
          <a:p>
            <a:r>
              <a:rPr lang="en-US" dirty="0"/>
              <a:t>Someone should be watching the test suite</a:t>
            </a:r>
          </a:p>
          <a:p>
            <a:r>
              <a:rPr lang="en-US" dirty="0"/>
              <a:t>When refactoring or adding new features, run a regression suite before check in</a:t>
            </a:r>
          </a:p>
          <a:p>
            <a:pPr lvl="1"/>
            <a:r>
              <a:rPr lang="en-US" dirty="0"/>
              <a:t>Add new regression tests or modify existing ones for the new features</a:t>
            </a:r>
          </a:p>
          <a:p>
            <a:r>
              <a:rPr lang="en-US" dirty="0"/>
              <a:t>Code review before releasing test suite is useful</a:t>
            </a:r>
          </a:p>
          <a:p>
            <a:pPr lvl="1"/>
            <a:r>
              <a:rPr lang="en-US" dirty="0"/>
              <a:t>Another person may spot issues you didn’t</a:t>
            </a:r>
          </a:p>
          <a:p>
            <a:pPr lvl="1"/>
            <a:r>
              <a:rPr lang="en-US" dirty="0"/>
              <a:t>Incredibly cost-effective</a:t>
            </a:r>
          </a:p>
          <a:p>
            <a:endParaRPr lang="en-US" dirty="0"/>
          </a:p>
        </p:txBody>
      </p:sp>
    </p:spTree>
    <p:extLst>
      <p:ext uri="{BB962C8B-B14F-4D97-AF65-F5344CB8AC3E}">
        <p14:creationId xmlns:p14="http://schemas.microsoft.com/office/powerpoint/2010/main" val="2338338090"/>
      </p:ext>
    </p:extLst>
  </p:cSld>
  <p:clrMapOvr>
    <a:masterClrMapping/>
  </p:clrMapOvr>
  <mc:AlternateContent xmlns:mc="http://schemas.openxmlformats.org/markup-compatibility/2006" xmlns:p14="http://schemas.microsoft.com/office/powerpoint/2010/main">
    <mc:Choice Requires="p14">
      <p:transition spd="slow" p14:dur="2000" advTm="50364"/>
    </mc:Choice>
    <mc:Fallback xmlns="">
      <p:transition spd="slow" advTm="5036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Test Development For a New Code</a:t>
            </a:r>
          </a:p>
        </p:txBody>
      </p:sp>
      <p:sp>
        <p:nvSpPr>
          <p:cNvPr id="3" name="Content Placeholder 2"/>
          <p:cNvSpPr>
            <a:spLocks noGrp="1"/>
          </p:cNvSpPr>
          <p:nvPr>
            <p:ph sz="quarter" idx="1"/>
          </p:nvPr>
        </p:nvSpPr>
        <p:spPr>
          <a:xfrm>
            <a:off x="574481" y="1078042"/>
            <a:ext cx="9953475" cy="4803773"/>
          </a:xfrm>
        </p:spPr>
        <p:txBody>
          <a:bodyPr>
            <a:normAutofit fontScale="92500" lnSpcReduction="10000"/>
          </a:bodyPr>
          <a:lstStyle/>
          <a:p>
            <a:r>
              <a:rPr lang="en-US" sz="3600" dirty="0"/>
              <a:t>Development of tests and diagnostics goes hand-in-hand with code development</a:t>
            </a:r>
          </a:p>
          <a:p>
            <a:pPr lvl="1"/>
            <a:endParaRPr lang="en-US" sz="3200" dirty="0"/>
          </a:p>
          <a:p>
            <a:pPr lvl="1"/>
            <a:r>
              <a:rPr lang="en-US" sz="3200" dirty="0"/>
              <a:t> Compare against simpler analytical or semi-analytical solutions</a:t>
            </a:r>
          </a:p>
          <a:p>
            <a:pPr lvl="1"/>
            <a:r>
              <a:rPr lang="en-US" sz="3200" dirty="0"/>
              <a:t> Build granularity into testing</a:t>
            </a:r>
          </a:p>
          <a:p>
            <a:pPr lvl="1"/>
            <a:r>
              <a:rPr lang="en-US" sz="3200" dirty="0"/>
              <a:t> Use scaffolding ideas to build confidence </a:t>
            </a:r>
          </a:p>
          <a:p>
            <a:pPr lvl="1"/>
            <a:r>
              <a:rPr lang="en-US" sz="3200" dirty="0"/>
              <a:t> Always inject errors to verify that the test is w</a:t>
            </a:r>
            <a:r>
              <a:rPr lang="en-US" sz="2800" dirty="0"/>
              <a:t>orking</a:t>
            </a:r>
          </a:p>
          <a:p>
            <a:pPr lvl="1"/>
            <a:r>
              <a:rPr lang="en-US" sz="3200" dirty="0"/>
              <a:t> Non-trivial to devise good tests, but extremely important</a:t>
            </a:r>
          </a:p>
        </p:txBody>
      </p:sp>
    </p:spTree>
    <p:extLst>
      <p:ext uri="{BB962C8B-B14F-4D97-AF65-F5344CB8AC3E}">
        <p14:creationId xmlns:p14="http://schemas.microsoft.com/office/powerpoint/2010/main" val="3446077621"/>
      </p:ext>
    </p:extLst>
  </p:cSld>
  <p:clrMapOvr>
    <a:masterClrMapping/>
  </p:clrMapOvr>
  <mc:AlternateContent xmlns:mc="http://schemas.openxmlformats.org/markup-compatibility/2006" xmlns:p14="http://schemas.microsoft.com/office/powerpoint/2010/main">
    <mc:Choice Requires="p14">
      <p:transition spd="slow" p14:dur="2000" advTm="77038"/>
    </mc:Choice>
    <mc:Fallback xmlns="">
      <p:transition spd="slow" advTm="7703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BC0F-AE8E-364D-829C-80FE6B2421CB}"/>
              </a:ext>
            </a:extLst>
          </p:cNvPr>
          <p:cNvSpPr>
            <a:spLocks noGrp="1"/>
          </p:cNvSpPr>
          <p:nvPr>
            <p:ph type="title"/>
          </p:nvPr>
        </p:nvSpPr>
        <p:spPr/>
        <p:txBody>
          <a:bodyPr/>
          <a:lstStyle/>
          <a:p>
            <a:r>
              <a:rPr lang="en-US" dirty="0"/>
              <a:t>Example 2: Structuring Tests to pinpoint bugs</a:t>
            </a:r>
            <a:br>
              <a:rPr lang="en-US" dirty="0"/>
            </a:br>
            <a:endParaRPr lang="en-US" dirty="0"/>
          </a:p>
        </p:txBody>
      </p:sp>
      <p:sp>
        <p:nvSpPr>
          <p:cNvPr id="3" name="Content Placeholder 2">
            <a:extLst>
              <a:ext uri="{FF2B5EF4-FFF2-40B4-BE49-F238E27FC236}">
                <a16:creationId xmlns:a16="http://schemas.microsoft.com/office/drawing/2014/main" id="{35C292C8-7C70-414C-96AC-F2D88843B964}"/>
              </a:ext>
            </a:extLst>
          </p:cNvPr>
          <p:cNvSpPr>
            <a:spLocks noGrp="1"/>
          </p:cNvSpPr>
          <p:nvPr>
            <p:ph idx="1"/>
          </p:nvPr>
        </p:nvSpPr>
        <p:spPr>
          <a:xfrm>
            <a:off x="365760" y="1615440"/>
            <a:ext cx="5134495" cy="4272742"/>
          </a:xfrm>
        </p:spPr>
        <p:txBody>
          <a:bodyPr/>
          <a:lstStyle/>
          <a:p>
            <a:r>
              <a:rPr lang="en-US" dirty="0"/>
              <a:t>Bottom-up picture (shim if needed)</a:t>
            </a:r>
          </a:p>
          <a:p>
            <a:pPr lvl="1"/>
            <a:r>
              <a:rPr lang="en-US" dirty="0"/>
              <a:t>Components can be exercised against known simpler applications</a:t>
            </a:r>
          </a:p>
          <a:p>
            <a:pPr lvl="1"/>
            <a:r>
              <a:rPr lang="en-US" dirty="0"/>
              <a:t>Same applies to combination of components</a:t>
            </a:r>
          </a:p>
          <a:p>
            <a:r>
              <a:rPr lang="en-US" dirty="0"/>
              <a:t>Build a scaffolding of verification tests to gain confidence</a:t>
            </a:r>
          </a:p>
          <a:p>
            <a:pPr marL="346075" lvl="1" indent="0">
              <a:buNone/>
            </a:pPr>
            <a:endParaRPr lang="en-US" dirty="0"/>
          </a:p>
        </p:txBody>
      </p:sp>
      <p:grpSp>
        <p:nvGrpSpPr>
          <p:cNvPr id="4" name="Group 3">
            <a:extLst>
              <a:ext uri="{FF2B5EF4-FFF2-40B4-BE49-F238E27FC236}">
                <a16:creationId xmlns:a16="http://schemas.microsoft.com/office/drawing/2014/main" id="{CED43FD5-A8C1-F54E-B2C6-9E9A7A00C8BB}"/>
              </a:ext>
            </a:extLst>
          </p:cNvPr>
          <p:cNvGrpSpPr/>
          <p:nvPr/>
        </p:nvGrpSpPr>
        <p:grpSpPr>
          <a:xfrm>
            <a:off x="5500255" y="673260"/>
            <a:ext cx="6591349" cy="4860015"/>
            <a:chOff x="3304135" y="1211668"/>
            <a:chExt cx="6591349" cy="4860015"/>
          </a:xfrm>
        </p:grpSpPr>
        <p:sp>
          <p:nvSpPr>
            <p:cNvPr id="5" name="Donut 4">
              <a:extLst>
                <a:ext uri="{FF2B5EF4-FFF2-40B4-BE49-F238E27FC236}">
                  <a16:creationId xmlns:a16="http://schemas.microsoft.com/office/drawing/2014/main" id="{8DE58AA3-6E1E-BE42-9F89-BDAE22ABC129}"/>
                </a:ext>
              </a:extLst>
            </p:cNvPr>
            <p:cNvSpPr/>
            <p:nvPr/>
          </p:nvSpPr>
          <p:spPr>
            <a:xfrm>
              <a:off x="3540904" y="4312862"/>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
          <p:nvSpPr>
            <p:cNvPr id="6" name="Block Arc 5">
              <a:extLst>
                <a:ext uri="{FF2B5EF4-FFF2-40B4-BE49-F238E27FC236}">
                  <a16:creationId xmlns:a16="http://schemas.microsoft.com/office/drawing/2014/main" id="{FA657B8F-95C7-D44F-AC13-32ACCE427E9D}"/>
                </a:ext>
              </a:extLst>
            </p:cNvPr>
            <p:cNvSpPr/>
            <p:nvPr/>
          </p:nvSpPr>
          <p:spPr>
            <a:xfrm>
              <a:off x="3304135" y="2286536"/>
              <a:ext cx="2309000" cy="2026325"/>
            </a:xfrm>
            <a:prstGeom prst="blockArc">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Block Arc 6">
              <a:extLst>
                <a:ext uri="{FF2B5EF4-FFF2-40B4-BE49-F238E27FC236}">
                  <a16:creationId xmlns:a16="http://schemas.microsoft.com/office/drawing/2014/main" id="{8C26E3A5-01DF-554A-9CE0-F83C73B0A51A}"/>
                </a:ext>
              </a:extLst>
            </p:cNvPr>
            <p:cNvSpPr/>
            <p:nvPr/>
          </p:nvSpPr>
          <p:spPr>
            <a:xfrm flipV="1">
              <a:off x="3304135" y="2285405"/>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8" name="TextBox 7">
              <a:extLst>
                <a:ext uri="{FF2B5EF4-FFF2-40B4-BE49-F238E27FC236}">
                  <a16:creationId xmlns:a16="http://schemas.microsoft.com/office/drawing/2014/main" id="{08FCA895-A7E9-F949-9B76-56112C06C5BC}"/>
                </a:ext>
              </a:extLst>
            </p:cNvPr>
            <p:cNvSpPr txBox="1"/>
            <p:nvPr/>
          </p:nvSpPr>
          <p:spPr>
            <a:xfrm>
              <a:off x="3930007" y="3059544"/>
              <a:ext cx="1031051" cy="369332"/>
            </a:xfrm>
            <a:prstGeom prst="rect">
              <a:avLst/>
            </a:prstGeom>
            <a:noFill/>
          </p:spPr>
          <p:txBody>
            <a:bodyPr wrap="none" rtlCol="0">
              <a:spAutoFit/>
            </a:bodyPr>
            <a:lstStyle/>
            <a:p>
              <a:r>
                <a:rPr lang="en-US" dirty="0"/>
                <a:t>Unit test</a:t>
              </a:r>
            </a:p>
          </p:txBody>
        </p:sp>
        <p:sp>
          <p:nvSpPr>
            <p:cNvPr id="9" name="Rectangle 8">
              <a:extLst>
                <a:ext uri="{FF2B5EF4-FFF2-40B4-BE49-F238E27FC236}">
                  <a16:creationId xmlns:a16="http://schemas.microsoft.com/office/drawing/2014/main" id="{283F9715-7634-0744-8505-079BCADA5C89}"/>
                </a:ext>
              </a:extLst>
            </p:cNvPr>
            <p:cNvSpPr/>
            <p:nvPr/>
          </p:nvSpPr>
          <p:spPr>
            <a:xfrm>
              <a:off x="7507401" y="1284297"/>
              <a:ext cx="408055" cy="202024"/>
            </a:xfrm>
            <a:prstGeom prst="rec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D953E38-8BCA-9640-B2FA-D0D1A572BCBA}"/>
                </a:ext>
              </a:extLst>
            </p:cNvPr>
            <p:cNvSpPr/>
            <p:nvPr/>
          </p:nvSpPr>
          <p:spPr>
            <a:xfrm>
              <a:off x="7507401" y="1783024"/>
              <a:ext cx="408055" cy="202024"/>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B593106-7995-0146-A61C-AA30D3C88C1B}"/>
                </a:ext>
              </a:extLst>
            </p:cNvPr>
            <p:cNvSpPr txBox="1"/>
            <p:nvPr/>
          </p:nvSpPr>
          <p:spPr>
            <a:xfrm>
              <a:off x="7915456" y="1670987"/>
              <a:ext cx="1441420" cy="646331"/>
            </a:xfrm>
            <a:prstGeom prst="rect">
              <a:avLst/>
            </a:prstGeom>
            <a:noFill/>
          </p:spPr>
          <p:txBody>
            <a:bodyPr wrap="none" rtlCol="0">
              <a:spAutoFit/>
            </a:bodyPr>
            <a:lstStyle/>
            <a:p>
              <a:r>
                <a:rPr lang="en-US" dirty="0"/>
                <a:t>Mocked up </a:t>
              </a:r>
            </a:p>
            <a:p>
              <a:r>
                <a:rPr lang="en-US" dirty="0"/>
                <a:t>dependency</a:t>
              </a:r>
            </a:p>
          </p:txBody>
        </p:sp>
        <p:sp>
          <p:nvSpPr>
            <p:cNvPr id="12" name="TextBox 11">
              <a:extLst>
                <a:ext uri="{FF2B5EF4-FFF2-40B4-BE49-F238E27FC236}">
                  <a16:creationId xmlns:a16="http://schemas.microsoft.com/office/drawing/2014/main" id="{79799BDB-C20C-2443-9BB8-7F690DB08D4C}"/>
                </a:ext>
              </a:extLst>
            </p:cNvPr>
            <p:cNvSpPr txBox="1"/>
            <p:nvPr/>
          </p:nvSpPr>
          <p:spPr>
            <a:xfrm>
              <a:off x="7915455" y="1211668"/>
              <a:ext cx="1980029" cy="369332"/>
            </a:xfrm>
            <a:prstGeom prst="rect">
              <a:avLst/>
            </a:prstGeom>
            <a:noFill/>
          </p:spPr>
          <p:txBody>
            <a:bodyPr wrap="none" rtlCol="0">
              <a:spAutoFit/>
            </a:bodyPr>
            <a:lstStyle/>
            <a:p>
              <a:r>
                <a:rPr lang="en-US" dirty="0"/>
                <a:t>Real dependency</a:t>
              </a:r>
            </a:p>
          </p:txBody>
        </p:sp>
        <p:sp>
          <p:nvSpPr>
            <p:cNvPr id="13" name="Block Arc 12">
              <a:extLst>
                <a:ext uri="{FF2B5EF4-FFF2-40B4-BE49-F238E27FC236}">
                  <a16:creationId xmlns:a16="http://schemas.microsoft.com/office/drawing/2014/main" id="{CE87C671-1F12-AC40-9BC4-1B091AE498DB}"/>
                </a:ext>
              </a:extLst>
            </p:cNvPr>
            <p:cNvSpPr/>
            <p:nvPr/>
          </p:nvSpPr>
          <p:spPr>
            <a:xfrm>
              <a:off x="6352900" y="2320868"/>
              <a:ext cx="2309000" cy="2026325"/>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Block Arc 13">
              <a:extLst>
                <a:ext uri="{FF2B5EF4-FFF2-40B4-BE49-F238E27FC236}">
                  <a16:creationId xmlns:a16="http://schemas.microsoft.com/office/drawing/2014/main" id="{7BF11E91-E16B-E741-997E-AF813D313E3B}"/>
                </a:ext>
              </a:extLst>
            </p:cNvPr>
            <p:cNvSpPr/>
            <p:nvPr/>
          </p:nvSpPr>
          <p:spPr>
            <a:xfrm flipV="1">
              <a:off x="6352900" y="2319737"/>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15" name="TextBox 14">
              <a:extLst>
                <a:ext uri="{FF2B5EF4-FFF2-40B4-BE49-F238E27FC236}">
                  <a16:creationId xmlns:a16="http://schemas.microsoft.com/office/drawing/2014/main" id="{F7FEFA12-95D3-2043-A9C4-533287D19328}"/>
                </a:ext>
              </a:extLst>
            </p:cNvPr>
            <p:cNvSpPr txBox="1"/>
            <p:nvPr/>
          </p:nvSpPr>
          <p:spPr>
            <a:xfrm>
              <a:off x="6978772" y="3093876"/>
              <a:ext cx="1031051" cy="369332"/>
            </a:xfrm>
            <a:prstGeom prst="rect">
              <a:avLst/>
            </a:prstGeom>
            <a:noFill/>
          </p:spPr>
          <p:txBody>
            <a:bodyPr wrap="none" rtlCol="0">
              <a:spAutoFit/>
            </a:bodyPr>
            <a:lstStyle/>
            <a:p>
              <a:r>
                <a:rPr lang="en-US" dirty="0"/>
                <a:t>Unit test</a:t>
              </a:r>
            </a:p>
          </p:txBody>
        </p:sp>
        <p:sp>
          <p:nvSpPr>
            <p:cNvPr id="16" name="Right Arrow 15">
              <a:extLst>
                <a:ext uri="{FF2B5EF4-FFF2-40B4-BE49-F238E27FC236}">
                  <a16:creationId xmlns:a16="http://schemas.microsoft.com/office/drawing/2014/main" id="{63EB76E8-8912-8543-9442-4548F1A4F1B6}"/>
                </a:ext>
              </a:extLst>
            </p:cNvPr>
            <p:cNvSpPr/>
            <p:nvPr/>
          </p:nvSpPr>
          <p:spPr>
            <a:xfrm>
              <a:off x="5767840" y="3142863"/>
              <a:ext cx="519745" cy="369332"/>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663136704"/>
      </p:ext>
    </p:extLst>
  </p:cSld>
  <p:clrMapOvr>
    <a:masterClrMapping/>
  </p:clrMapOvr>
  <mc:AlternateContent xmlns:mc="http://schemas.openxmlformats.org/markup-compatibility/2006" xmlns:p14="http://schemas.microsoft.com/office/powerpoint/2010/main">
    <mc:Choice Requires="p14">
      <p:transition spd="slow" p14:dur="2000" advTm="197886"/>
    </mc:Choice>
    <mc:Fallback xmlns="">
      <p:transition spd="slow" advTm="19788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Structured Testing</a:t>
            </a:r>
          </a:p>
        </p:txBody>
      </p:sp>
      <p:sp>
        <p:nvSpPr>
          <p:cNvPr id="5" name="Content Placeholder 4"/>
          <p:cNvSpPr>
            <a:spLocks noGrp="1"/>
          </p:cNvSpPr>
          <p:nvPr>
            <p:ph sz="quarter" idx="1"/>
          </p:nvPr>
        </p:nvSpPr>
        <p:spPr>
          <a:xfrm>
            <a:off x="496346" y="943897"/>
            <a:ext cx="4761454" cy="4893023"/>
          </a:xfrm>
        </p:spPr>
        <p:txBody>
          <a:bodyPr/>
          <a:lstStyle/>
          <a:p>
            <a:pPr marL="0" indent="0">
              <a:buNone/>
            </a:pPr>
            <a:r>
              <a:rPr lang="en-US" b="1" dirty="0"/>
              <a:t>Unit test for Grid halo cell fill</a:t>
            </a:r>
          </a:p>
          <a:p>
            <a:r>
              <a:rPr lang="en-US" dirty="0"/>
              <a:t>Verification of guard/ghost/halo  cell fill</a:t>
            </a:r>
          </a:p>
          <a:p>
            <a:r>
              <a:rPr lang="en-US" dirty="0"/>
              <a:t>Initialize field on interior cells (red)</a:t>
            </a:r>
          </a:p>
          <a:p>
            <a:r>
              <a:rPr lang="en-US" dirty="0"/>
              <a:t>Apply guard cell fill</a:t>
            </a:r>
          </a:p>
          <a:p>
            <a:r>
              <a:rPr lang="en-US" dirty="0"/>
              <a:t>Check for equivalence with known fill pattern</a:t>
            </a:r>
          </a:p>
        </p:txBody>
      </p:sp>
      <p:pic>
        <p:nvPicPr>
          <p:cNvPr id="7" name="Picture 3"/>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t="8785" b="22588"/>
          <a:stretch/>
        </p:blipFill>
        <p:spPr>
          <a:xfrm>
            <a:off x="5704700" y="1517589"/>
            <a:ext cx="4960523" cy="3846313"/>
          </a:xfrm>
          <a:prstGeom prst="rect">
            <a:avLst/>
          </a:prstGeom>
        </p:spPr>
      </p:pic>
      <p:sp>
        <p:nvSpPr>
          <p:cNvPr id="6" name="Donut 5">
            <a:extLst>
              <a:ext uri="{FF2B5EF4-FFF2-40B4-BE49-F238E27FC236}">
                <a16:creationId xmlns:a16="http://schemas.microsoft.com/office/drawing/2014/main" id="{AF11DFE6-1CA6-7B47-BB91-0A4FD7EE6189}"/>
              </a:ext>
            </a:extLst>
          </p:cNvPr>
          <p:cNvSpPr/>
          <p:nvPr/>
        </p:nvSpPr>
        <p:spPr>
          <a:xfrm>
            <a:off x="164373" y="4461000"/>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
        <p:nvSpPr>
          <p:cNvPr id="8" name="Donut 7">
            <a:extLst>
              <a:ext uri="{FF2B5EF4-FFF2-40B4-BE49-F238E27FC236}">
                <a16:creationId xmlns:a16="http://schemas.microsoft.com/office/drawing/2014/main" id="{C8782544-B531-1D40-A502-BF7E9615BCB6}"/>
              </a:ext>
            </a:extLst>
          </p:cNvPr>
          <p:cNvSpPr/>
          <p:nvPr/>
        </p:nvSpPr>
        <p:spPr>
          <a:xfrm>
            <a:off x="2578899" y="4460999"/>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3" name="TextBox 2">
            <a:extLst>
              <a:ext uri="{FF2B5EF4-FFF2-40B4-BE49-F238E27FC236}">
                <a16:creationId xmlns:a16="http://schemas.microsoft.com/office/drawing/2014/main" id="{EA2BEC30-2CA8-E946-81D4-8C60BCD9EF89}"/>
              </a:ext>
            </a:extLst>
          </p:cNvPr>
          <p:cNvSpPr txBox="1"/>
          <p:nvPr/>
        </p:nvSpPr>
        <p:spPr>
          <a:xfrm>
            <a:off x="1471938" y="6350589"/>
            <a:ext cx="6233758" cy="433965"/>
          </a:xfrm>
          <a:prstGeom prst="rect">
            <a:avLst/>
          </a:prstGeom>
          <a:noFill/>
        </p:spPr>
        <p:txBody>
          <a:bodyPr wrap="none" lIns="118872" tIns="91440" rIns="118872" bIns="91440" rtlCol="0" anchor="ctr" anchorCtr="0">
            <a:spAutoFit/>
          </a:bodyPr>
          <a:lstStyle/>
          <a:p>
            <a:pPr algn="l">
              <a:lnSpc>
                <a:spcPct val="90000"/>
              </a:lnSpc>
            </a:pPr>
            <a:r>
              <a:rPr lang="en-US" dirty="0"/>
              <a:t>Next, build an EOS Test – is E(V,T) consistent with P(V,T)?</a:t>
            </a:r>
          </a:p>
        </p:txBody>
      </p:sp>
    </p:spTree>
    <p:custDataLst>
      <p:tags r:id="rId1"/>
    </p:custDataLst>
    <p:extLst>
      <p:ext uri="{BB962C8B-B14F-4D97-AF65-F5344CB8AC3E}">
        <p14:creationId xmlns:p14="http://schemas.microsoft.com/office/powerpoint/2010/main" val="2442379966"/>
      </p:ext>
    </p:extLst>
  </p:cSld>
  <p:clrMapOvr>
    <a:masterClrMapping/>
  </p:clrMapOvr>
  <mc:AlternateContent xmlns:mc="http://schemas.openxmlformats.org/markup-compatibility/2006" xmlns:p14="http://schemas.microsoft.com/office/powerpoint/2010/main">
    <mc:Choice Requires="p14">
      <p:transition spd="slow" p14:dur="2000" advTm="126757"/>
    </mc:Choice>
    <mc:Fallback xmlns="">
      <p:transition spd="slow" advTm="1267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65760" y="1146456"/>
            <a:ext cx="8224271" cy="3529325"/>
          </a:xfrm>
        </p:spPr>
        <p:txBody>
          <a:bodyPr/>
          <a:lstStyle/>
          <a:p>
            <a:pPr marL="0" indent="0">
              <a:buNone/>
            </a:pPr>
            <a:r>
              <a:rPr lang="en-US" b="1" dirty="0"/>
              <a:t>Unit test for Hydrodynamics</a:t>
            </a:r>
          </a:p>
          <a:p>
            <a:r>
              <a:rPr lang="en-US" dirty="0" err="1"/>
              <a:t>Sedov</a:t>
            </a:r>
            <a:r>
              <a:rPr lang="en-US" dirty="0"/>
              <a:t> blast wave</a:t>
            </a:r>
          </a:p>
          <a:p>
            <a:r>
              <a:rPr lang="en-US" dirty="0"/>
              <a:t>High pressure at the center</a:t>
            </a:r>
          </a:p>
          <a:p>
            <a:r>
              <a:rPr lang="en-US" dirty="0"/>
              <a:t>Shock moves out spherically</a:t>
            </a:r>
          </a:p>
          <a:p>
            <a:r>
              <a:rPr lang="en-US" dirty="0"/>
              <a:t>FLASH with AMR and hydro</a:t>
            </a:r>
          </a:p>
          <a:p>
            <a:r>
              <a:rPr lang="en-US" dirty="0"/>
              <a:t>Known analytical solution</a:t>
            </a:r>
          </a:p>
          <a:p>
            <a:endParaRPr lang="en-US" dirty="0"/>
          </a:p>
          <a:p>
            <a:endParaRPr lang="en-US" dirty="0"/>
          </a:p>
        </p:txBody>
      </p:sp>
      <p:pic>
        <p:nvPicPr>
          <p:cNvPr id="6" name="Picture 17" descr="&#10;sedov_pm3.png                                                  00238215Macintosh HD                   B746699A:"/>
          <p:cNvPicPr>
            <a:picLocks noChangeAspect="1" noChangeArrowheads="1"/>
          </p:cNvPicPr>
          <p:nvPr/>
        </p:nvPicPr>
        <p:blipFill>
          <a:blip r:embed="rId4" cstate="email">
            <a:extLst>
              <a:ext uri="{28A0092B-C50C-407E-A947-70E740481C1C}">
                <a14:useLocalDpi xmlns:a14="http://schemas.microsoft.com/office/drawing/2010/main" val="0"/>
              </a:ext>
            </a:extLst>
          </a:blip>
          <a:srcRect l="10492" t="8498" r="26555" b="9293"/>
          <a:stretch>
            <a:fillRect/>
          </a:stretch>
        </p:blipFill>
        <p:spPr bwMode="auto">
          <a:xfrm>
            <a:off x="4784902" y="1160311"/>
            <a:ext cx="3209089" cy="3142431"/>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6"/>
          <p:cNvSpPr/>
          <p:nvPr/>
        </p:nvSpPr>
        <p:spPr>
          <a:xfrm>
            <a:off x="404507" y="4530956"/>
            <a:ext cx="8760790" cy="1305964"/>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799" dirty="0"/>
              <a:t>Though it exercises mesh, hydro and </a:t>
            </a:r>
            <a:r>
              <a:rPr lang="en-US" sz="2799" dirty="0" err="1"/>
              <a:t>eos</a:t>
            </a:r>
            <a:r>
              <a:rPr lang="en-US" sz="2799" dirty="0"/>
              <a:t>, if mesh and </a:t>
            </a:r>
            <a:r>
              <a:rPr lang="en-US" sz="2799" dirty="0" err="1"/>
              <a:t>eos</a:t>
            </a:r>
            <a:r>
              <a:rPr lang="en-US" sz="2799" dirty="0"/>
              <a:t> are verified first, then this test verifies hydro </a:t>
            </a:r>
          </a:p>
        </p:txBody>
      </p:sp>
      <p:sp>
        <p:nvSpPr>
          <p:cNvPr id="8" name="Donut 7">
            <a:extLst>
              <a:ext uri="{FF2B5EF4-FFF2-40B4-BE49-F238E27FC236}">
                <a16:creationId xmlns:a16="http://schemas.microsoft.com/office/drawing/2014/main" id="{08232819-788F-2F42-B6A3-E85E5A6FB5D4}"/>
              </a:ext>
            </a:extLst>
          </p:cNvPr>
          <p:cNvSpPr/>
          <p:nvPr/>
        </p:nvSpPr>
        <p:spPr>
          <a:xfrm>
            <a:off x="7993991" y="2611716"/>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
        <p:nvSpPr>
          <p:cNvPr id="9" name="Donut 8">
            <a:extLst>
              <a:ext uri="{FF2B5EF4-FFF2-40B4-BE49-F238E27FC236}">
                <a16:creationId xmlns:a16="http://schemas.microsoft.com/office/drawing/2014/main" id="{DDE60849-9D3A-0D4F-A19D-D98CF794022E}"/>
              </a:ext>
            </a:extLst>
          </p:cNvPr>
          <p:cNvSpPr/>
          <p:nvPr/>
        </p:nvSpPr>
        <p:spPr>
          <a:xfrm>
            <a:off x="9951920" y="2611715"/>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10" name="Donut 9">
            <a:extLst>
              <a:ext uri="{FF2B5EF4-FFF2-40B4-BE49-F238E27FC236}">
                <a16:creationId xmlns:a16="http://schemas.microsoft.com/office/drawing/2014/main" id="{9F26FE2B-5311-2746-90F8-AEF69966A256}"/>
              </a:ext>
            </a:extLst>
          </p:cNvPr>
          <p:cNvSpPr/>
          <p:nvPr/>
        </p:nvSpPr>
        <p:spPr>
          <a:xfrm>
            <a:off x="8781369" y="868680"/>
            <a:ext cx="2230374" cy="1957103"/>
          </a:xfrm>
          <a:prstGeom prst="donu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Hydro test</a:t>
            </a:r>
          </a:p>
        </p:txBody>
      </p:sp>
      <p:sp>
        <p:nvSpPr>
          <p:cNvPr id="3" name="Rectangle 2">
            <a:extLst>
              <a:ext uri="{FF2B5EF4-FFF2-40B4-BE49-F238E27FC236}">
                <a16:creationId xmlns:a16="http://schemas.microsoft.com/office/drawing/2014/main" id="{E2ED8C3F-0057-064B-83AF-0316849A5C6A}"/>
              </a:ext>
            </a:extLst>
          </p:cNvPr>
          <p:cNvSpPr/>
          <p:nvPr/>
        </p:nvSpPr>
        <p:spPr>
          <a:xfrm>
            <a:off x="2544257" y="5977243"/>
            <a:ext cx="6092825" cy="646331"/>
          </a:xfrm>
          <a:prstGeom prst="rect">
            <a:avLst/>
          </a:prstGeom>
        </p:spPr>
        <p:txBody>
          <a:bodyPr>
            <a:spAutoFit/>
          </a:bodyPr>
          <a:lstStyle/>
          <a:p>
            <a:r>
              <a:rPr lang="en-US" b="1" dirty="0">
                <a:solidFill>
                  <a:schemeClr val="accent4">
                    <a:lumMod val="75000"/>
                  </a:schemeClr>
                </a:solidFill>
              </a:rPr>
              <a:t>More testing needed for Grid using AMR</a:t>
            </a:r>
          </a:p>
          <a:p>
            <a:pPr lvl="1"/>
            <a:r>
              <a:rPr lang="en-US" b="1" dirty="0">
                <a:solidFill>
                  <a:schemeClr val="accent4">
                    <a:lumMod val="75000"/>
                  </a:schemeClr>
                </a:solidFill>
              </a:rPr>
              <a:t>Flux correction and </a:t>
            </a:r>
            <a:r>
              <a:rPr lang="en-US" b="1" dirty="0" err="1">
                <a:solidFill>
                  <a:schemeClr val="accent4">
                    <a:lumMod val="75000"/>
                  </a:schemeClr>
                </a:solidFill>
              </a:rPr>
              <a:t>regridding</a:t>
            </a:r>
            <a:endParaRPr lang="en-US" b="1" dirty="0">
              <a:solidFill>
                <a:schemeClr val="accent4">
                  <a:lumMod val="75000"/>
                </a:schemeClr>
              </a:solidFill>
            </a:endParaRPr>
          </a:p>
        </p:txBody>
      </p:sp>
      <p:sp>
        <p:nvSpPr>
          <p:cNvPr id="15" name="Title 1">
            <a:extLst>
              <a:ext uri="{FF2B5EF4-FFF2-40B4-BE49-F238E27FC236}">
                <a16:creationId xmlns:a16="http://schemas.microsoft.com/office/drawing/2014/main" id="{2B60CC5D-8136-784B-B04A-6112FE74C013}"/>
              </a:ext>
            </a:extLst>
          </p:cNvPr>
          <p:cNvSpPr>
            <a:spLocks noGrp="1"/>
          </p:cNvSpPr>
          <p:nvPr>
            <p:ph type="title"/>
          </p:nvPr>
        </p:nvSpPr>
        <p:spPr>
          <a:xfrm>
            <a:off x="365760" y="411480"/>
            <a:ext cx="11372473" cy="914400"/>
          </a:xfrm>
        </p:spPr>
        <p:txBody>
          <a:bodyPr/>
          <a:lstStyle/>
          <a:p>
            <a:r>
              <a:rPr lang="en-US" dirty="0"/>
              <a:t>Example 2: Structured Testing</a:t>
            </a:r>
          </a:p>
        </p:txBody>
      </p:sp>
    </p:spTree>
    <p:custDataLst>
      <p:tags r:id="rId1"/>
    </p:custDataLst>
    <p:extLst>
      <p:ext uri="{BB962C8B-B14F-4D97-AF65-F5344CB8AC3E}">
        <p14:creationId xmlns:p14="http://schemas.microsoft.com/office/powerpoint/2010/main" val="217788325"/>
      </p:ext>
    </p:extLst>
  </p:cSld>
  <p:clrMapOvr>
    <a:masterClrMapping/>
  </p:clrMapOvr>
  <mc:AlternateContent xmlns:mc="http://schemas.openxmlformats.org/markup-compatibility/2006" xmlns:p14="http://schemas.microsoft.com/office/powerpoint/2010/main">
    <mc:Choice Requires="p14">
      <p:transition spd="slow" p14:dur="2000" advTm="181081"/>
    </mc:Choice>
    <mc:Fallback xmlns="">
      <p:transition spd="slow" advTm="1810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58.4"/>
</p:tagLst>
</file>

<file path=ppt/tags/tag2.xml><?xml version="1.0" encoding="utf-8"?>
<p:tagLst xmlns:a="http://schemas.openxmlformats.org/drawingml/2006/main" xmlns:r="http://schemas.openxmlformats.org/officeDocument/2006/relationships" xmlns:p="http://schemas.openxmlformats.org/presentationml/2006/main">
  <p:tag name="TIMING" val="|102|13.3"/>
</p:tagLst>
</file>

<file path=ppt/tags/tag3.xml><?xml version="1.0" encoding="utf-8"?>
<p:tagLst xmlns:a="http://schemas.openxmlformats.org/drawingml/2006/main" xmlns:r="http://schemas.openxmlformats.org/officeDocument/2006/relationships" xmlns:p="http://schemas.openxmlformats.org/presentationml/2006/main">
  <p:tag name="TIMING" val="|87.2|3.4|1.7|15|27"/>
</p:tagLst>
</file>

<file path=ppt/tags/tag4.xml><?xml version="1.0" encoding="utf-8"?>
<p:tagLst xmlns:a="http://schemas.openxmlformats.org/drawingml/2006/main" xmlns:r="http://schemas.openxmlformats.org/officeDocument/2006/relationships" xmlns:p="http://schemas.openxmlformats.org/presentationml/2006/main">
  <p:tag name="TIMING" val="|25.8|7|19.3|5.6|9|17.8|16.3|3.9|16.6|0.7"/>
</p:tagLst>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10572</TotalTime>
  <Words>3950</Words>
  <Application>Microsoft Office PowerPoint</Application>
  <PresentationFormat>Custom</PresentationFormat>
  <Paragraphs>301</Paragraphs>
  <Slides>15</Slides>
  <Notes>13</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Arial Black</vt:lpstr>
      <vt:lpstr>Calibri</vt:lpstr>
      <vt:lpstr>Presentations (Wide Screen)</vt:lpstr>
      <vt:lpstr>Software Testing – Part 2</vt:lpstr>
      <vt:lpstr>License, Citation and Acknowledgements</vt:lpstr>
      <vt:lpstr>How to build your test suite?</vt:lpstr>
      <vt:lpstr>Why not always use the most stringent testing?</vt:lpstr>
      <vt:lpstr>Additional Notes: Good Testing Practices </vt:lpstr>
      <vt:lpstr>Example 1: Test Development For a New Code</vt:lpstr>
      <vt:lpstr>Example 2: Structuring Tests to pinpoint bugs </vt:lpstr>
      <vt:lpstr>Example 2: Structured Testing</vt:lpstr>
      <vt:lpstr>Example 2: Structured Testing</vt:lpstr>
      <vt:lpstr>Example 2: Structured Testing</vt:lpstr>
      <vt:lpstr>PowerPoint Presentation</vt:lpstr>
      <vt:lpstr>Example 4: Coverage Matrix (physics vs. functionalities)</vt:lpstr>
      <vt:lpstr>Why not always use the most stringent testing?</vt:lpstr>
      <vt:lpstr>PowerPoint Presentation</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429</cp:revision>
  <cp:lastPrinted>2017-11-02T18:35:01Z</cp:lastPrinted>
  <dcterms:created xsi:type="dcterms:W3CDTF">2018-11-06T17:28:56Z</dcterms:created>
  <dcterms:modified xsi:type="dcterms:W3CDTF">2021-04-10T19:55:18Z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