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320" r:id="rId6"/>
    <p:sldId id="1819" r:id="rId7"/>
    <p:sldId id="1822" r:id="rId8"/>
    <p:sldId id="1821" r:id="rId9"/>
    <p:sldId id="279" r:id="rId10"/>
    <p:sldId id="1847" r:id="rId11"/>
    <p:sldId id="1848" r:id="rId12"/>
    <p:sldId id="1845"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121" d="100"/>
          <a:sy n="121" d="100"/>
        </p:scale>
        <p:origin x="413" y="91"/>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4/6/2021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4/6/2021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A. Grubel</a:t>
            </a:r>
            <a:br>
              <a:rPr lang="en-US" u="sng" dirty="0"/>
            </a:br>
            <a:r>
              <a:rPr lang="en-US" sz="2400" dirty="0"/>
              <a:t>Los Alamos National Laboratory</a:t>
            </a:r>
            <a:endParaRPr lang="en-US" dirty="0"/>
          </a:p>
          <a:p>
            <a:r>
              <a:rPr lang="en-US" dirty="0"/>
              <a:t>David E. Bernholdt </a:t>
            </a:r>
            <a:br>
              <a:rPr lang="en-US" u="sng" dirty="0"/>
            </a:br>
            <a:r>
              <a:rPr lang="en-US" sz="2400" dirty="0"/>
              <a:t>Oak Ridge National Laboratory</a:t>
            </a:r>
          </a:p>
          <a:p>
            <a:r>
              <a:rPr lang="en-US" dirty="0"/>
              <a:t>Anshu Dubey, Katherine M. Riley</a:t>
            </a:r>
            <a:br>
              <a:rPr lang="en-US" dirty="0"/>
            </a:br>
            <a:r>
              <a:rPr lang="en-US" sz="2400" dirty="0"/>
              <a:t>Argonne National Laboratory</a:t>
            </a:r>
            <a:endParaRPr lang="en-US" dirty="0"/>
          </a:p>
          <a:p>
            <a:r>
              <a:rPr lang="en-US" sz="2400" dirty="0"/>
              <a:t>Developing a Testing and Continuous Integration Strategy for your Team tutorial @ ECP Annual Meeting, April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b="1" dirty="0"/>
              <a:t>Institute a rigorous verification and validation regime</a:t>
            </a:r>
          </a:p>
          <a:p>
            <a:r>
              <a:rPr lang="en-US" sz="2400" b="1"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4C33BE-BAA5-472B-B745-4FECD70E6807}"/>
              </a:ext>
            </a:extLst>
          </p:cNvPr>
          <p:cNvSpPr>
            <a:spLocks noGrp="1"/>
          </p:cNvSpPr>
          <p:nvPr>
            <p:ph type="title"/>
          </p:nvPr>
        </p:nvSpPr>
        <p:spPr/>
        <p:txBody>
          <a:bodyPr/>
          <a:lstStyle/>
          <a:p>
            <a:r>
              <a:rPr lang="en-US" dirty="0"/>
              <a:t>General Categories of Testing</a:t>
            </a:r>
          </a:p>
        </p:txBody>
      </p:sp>
      <p:sp>
        <p:nvSpPr>
          <p:cNvPr id="8" name="Content Placeholder 7">
            <a:extLst>
              <a:ext uri="{FF2B5EF4-FFF2-40B4-BE49-F238E27FC236}">
                <a16:creationId xmlns:a16="http://schemas.microsoft.com/office/drawing/2014/main" id="{0C9AC005-FC04-4E65-A7E0-959BACEA39EA}"/>
              </a:ext>
            </a:extLst>
          </p:cNvPr>
          <p:cNvSpPr>
            <a:spLocks noGrp="1"/>
          </p:cNvSpPr>
          <p:nvPr>
            <p:ph sz="half" idx="2"/>
          </p:nvPr>
        </p:nvSpPr>
        <p:spPr>
          <a:xfrm>
            <a:off x="457200" y="1246860"/>
            <a:ext cx="5588582" cy="3373229"/>
          </a:xfrm>
          <a:ln>
            <a:noFill/>
          </a:ln>
        </p:spPr>
        <p:txBody>
          <a:bodyPr/>
          <a:lstStyle/>
          <a:p>
            <a:r>
              <a:rPr lang="en-US" dirty="0"/>
              <a:t>Development tests</a:t>
            </a:r>
          </a:p>
          <a:p>
            <a:pPr lvl="1">
              <a:spcBef>
                <a:spcPts val="200"/>
              </a:spcBef>
            </a:pPr>
            <a:r>
              <a:rPr lang="en-US" dirty="0"/>
              <a:t>Tests run to protect stability while making changes to the code</a:t>
            </a:r>
          </a:p>
          <a:p>
            <a:pPr lvl="1">
              <a:spcBef>
                <a:spcPts val="200"/>
              </a:spcBef>
            </a:pPr>
            <a:r>
              <a:rPr lang="en-US" dirty="0"/>
              <a:t>Can include: unit, functional, integration, system, regression, verification, performance, etc.</a:t>
            </a:r>
          </a:p>
          <a:p>
            <a:r>
              <a:rPr lang="en-US" dirty="0"/>
              <a:t>Post-installation “smoke” tests</a:t>
            </a:r>
          </a:p>
          <a:p>
            <a:pPr lvl="1">
              <a:spcBef>
                <a:spcPts val="200"/>
              </a:spcBef>
            </a:pPr>
            <a:r>
              <a:rPr lang="en-US" dirty="0"/>
              <a:t>Simple tests to ensure the build/install process has succeeded</a:t>
            </a:r>
          </a:p>
          <a:p>
            <a:pPr lvl="1">
              <a:spcBef>
                <a:spcPts val="200"/>
              </a:spcBef>
            </a:pPr>
            <a:r>
              <a:rPr lang="en-US" dirty="0"/>
              <a:t>Typically take only a few minutes</a:t>
            </a:r>
          </a:p>
          <a:p>
            <a:pPr lvl="1">
              <a:spcBef>
                <a:spcPts val="200"/>
              </a:spcBef>
            </a:pPr>
            <a:r>
              <a:rPr lang="en-US" dirty="0"/>
              <a:t>Could be a </a:t>
            </a:r>
            <a:r>
              <a:rPr lang="en-US" i="1" dirty="0"/>
              <a:t>subset</a:t>
            </a:r>
            <a:r>
              <a:rPr lang="en-US" dirty="0"/>
              <a:t> of development tests</a:t>
            </a:r>
          </a:p>
          <a:p>
            <a:r>
              <a:rPr lang="en-US" dirty="0"/>
              <a:t>Continuous integration tests</a:t>
            </a:r>
          </a:p>
          <a:p>
            <a:pPr lvl="1">
              <a:spcBef>
                <a:spcPts val="200"/>
              </a:spcBef>
            </a:pPr>
            <a:r>
              <a:rPr lang="en-US" dirty="0"/>
              <a:t>Rapid feedback aimed at preventing changes from breaking key branches of the code</a:t>
            </a:r>
          </a:p>
          <a:p>
            <a:pPr lvl="1">
              <a:spcBef>
                <a:spcPts val="200"/>
              </a:spcBef>
            </a:pPr>
            <a:r>
              <a:rPr lang="en-US" dirty="0"/>
              <a:t>Run quickly, fail fast, catch problems that would impact other developers</a:t>
            </a:r>
          </a:p>
          <a:p>
            <a:pPr lvl="1">
              <a:spcBef>
                <a:spcPts val="200"/>
              </a:spcBef>
            </a:pPr>
            <a:r>
              <a:rPr lang="en-US" dirty="0"/>
              <a:t>Usually associated with automation</a:t>
            </a:r>
          </a:p>
        </p:txBody>
      </p:sp>
      <p:pic>
        <p:nvPicPr>
          <p:cNvPr id="15" name="Graphic 14">
            <a:extLst>
              <a:ext uri="{FF2B5EF4-FFF2-40B4-BE49-F238E27FC236}">
                <a16:creationId xmlns:a16="http://schemas.microsoft.com/office/drawing/2014/main" id="{48348B29-B8EC-4619-B2C3-CBDC1073488D}"/>
              </a:ext>
            </a:extLst>
          </p:cNvPr>
          <p:cNvPicPr>
            <a:picLocks noChangeAspect="1"/>
          </p:cNvPicPr>
          <p:nvPr/>
        </p:nvPicPr>
        <p:blipFill>
          <a:blip r:embed="rId2">
            <a:lum/>
            <a:alphaModFix/>
            <a:extLst>
              <a:ext uri="{96DAC541-7B7A-43D3-8B79-37D633B846F1}">
                <asvg:svgBlip xmlns:asvg="http://schemas.microsoft.com/office/drawing/2016/SVG/main" r:embed="rId3"/>
              </a:ext>
            </a:extLst>
          </a:blip>
          <a:srcRect/>
          <a:stretch>
            <a:fillRect/>
          </a:stretch>
        </p:blipFill>
        <p:spPr>
          <a:xfrm>
            <a:off x="7114928" y="2205763"/>
            <a:ext cx="4020840" cy="2743199"/>
          </a:xfrm>
          <a:prstGeom prst="rect">
            <a:avLst/>
          </a:prstGeom>
          <a:noFill/>
          <a:ln>
            <a:noFill/>
          </a:ln>
        </p:spPr>
      </p:pic>
      <p:sp>
        <p:nvSpPr>
          <p:cNvPr id="16" name="TextBox 15">
            <a:extLst>
              <a:ext uri="{FF2B5EF4-FFF2-40B4-BE49-F238E27FC236}">
                <a16:creationId xmlns:a16="http://schemas.microsoft.com/office/drawing/2014/main" id="{C7187C4F-04AB-4BF8-9C35-98A97B90560C}"/>
              </a:ext>
            </a:extLst>
          </p:cNvPr>
          <p:cNvSpPr txBox="1"/>
          <p:nvPr/>
        </p:nvSpPr>
        <p:spPr>
          <a:xfrm>
            <a:off x="8575447" y="4400323"/>
            <a:ext cx="10972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unit tests</a:t>
            </a:r>
          </a:p>
        </p:txBody>
      </p:sp>
      <p:sp>
        <p:nvSpPr>
          <p:cNvPr id="17" name="TextBox 16">
            <a:extLst>
              <a:ext uri="{FF2B5EF4-FFF2-40B4-BE49-F238E27FC236}">
                <a16:creationId xmlns:a16="http://schemas.microsoft.com/office/drawing/2014/main" id="{6C06513B-9718-4CBB-B8E3-E8BAA7305699}"/>
              </a:ext>
            </a:extLst>
          </p:cNvPr>
          <p:cNvSpPr txBox="1"/>
          <p:nvPr/>
        </p:nvSpPr>
        <p:spPr>
          <a:xfrm>
            <a:off x="8575447" y="3779682"/>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functional</a:t>
            </a:r>
          </a:p>
        </p:txBody>
      </p:sp>
      <p:sp>
        <p:nvSpPr>
          <p:cNvPr id="18" name="TextBox 17">
            <a:extLst>
              <a:ext uri="{FF2B5EF4-FFF2-40B4-BE49-F238E27FC236}">
                <a16:creationId xmlns:a16="http://schemas.microsoft.com/office/drawing/2014/main" id="{E37A2CAF-1B62-4C20-A746-E0A9C9C17C89}"/>
              </a:ext>
            </a:extLst>
          </p:cNvPr>
          <p:cNvSpPr txBox="1"/>
          <p:nvPr/>
        </p:nvSpPr>
        <p:spPr>
          <a:xfrm>
            <a:off x="8666888" y="3211603"/>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system</a:t>
            </a:r>
          </a:p>
        </p:txBody>
      </p:sp>
      <p:sp>
        <p:nvSpPr>
          <p:cNvPr id="19" name="TextBox 18">
            <a:extLst>
              <a:ext uri="{FF2B5EF4-FFF2-40B4-BE49-F238E27FC236}">
                <a16:creationId xmlns:a16="http://schemas.microsoft.com/office/drawing/2014/main" id="{04E5F7F6-CD18-46B4-B6E8-BCBFEB27DFA2}"/>
              </a:ext>
            </a:extLst>
          </p:cNvPr>
          <p:cNvSpPr txBox="1"/>
          <p:nvPr/>
        </p:nvSpPr>
        <p:spPr>
          <a:xfrm>
            <a:off x="8484008" y="2571523"/>
            <a:ext cx="13715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acceptance</a:t>
            </a:r>
          </a:p>
        </p:txBody>
      </p:sp>
      <p:sp>
        <p:nvSpPr>
          <p:cNvPr id="20" name="Freeform: Shape 19">
            <a:extLst>
              <a:ext uri="{FF2B5EF4-FFF2-40B4-BE49-F238E27FC236}">
                <a16:creationId xmlns:a16="http://schemas.microsoft.com/office/drawing/2014/main" id="{DA8D221B-83B4-498F-B8FA-E1A045B24999}"/>
              </a:ext>
            </a:extLst>
          </p:cNvPr>
          <p:cNvSpPr/>
          <p:nvPr/>
        </p:nvSpPr>
        <p:spPr>
          <a:xfrm>
            <a:off x="11082167" y="2297202"/>
            <a:ext cx="274320" cy="246888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1" name="TextBox 20">
            <a:extLst>
              <a:ext uri="{FF2B5EF4-FFF2-40B4-BE49-F238E27FC236}">
                <a16:creationId xmlns:a16="http://schemas.microsoft.com/office/drawing/2014/main" id="{B160DEFA-61D9-45B9-BE49-F2FE76A9069D}"/>
              </a:ext>
            </a:extLst>
          </p:cNvPr>
          <p:cNvSpPr txBox="1"/>
          <p:nvPr/>
        </p:nvSpPr>
        <p:spPr>
          <a:xfrm>
            <a:off x="11370092" y="3224220"/>
            <a:ext cx="673691" cy="62179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test suite</a:t>
            </a:r>
          </a:p>
        </p:txBody>
      </p:sp>
      <p:cxnSp>
        <p:nvCxnSpPr>
          <p:cNvPr id="22" name="Straight Arrow Connector 21">
            <a:extLst>
              <a:ext uri="{FF2B5EF4-FFF2-40B4-BE49-F238E27FC236}">
                <a16:creationId xmlns:a16="http://schemas.microsoft.com/office/drawing/2014/main" id="{B8DB5BE4-F43C-4C4D-8D42-DC580DBA6991}"/>
              </a:ext>
            </a:extLst>
          </p:cNvPr>
          <p:cNvCxnSpPr/>
          <p:nvPr/>
        </p:nvCxnSpPr>
        <p:spPr>
          <a:xfrm flipV="1">
            <a:off x="7058408" y="2205402"/>
            <a:ext cx="15480" cy="2570761"/>
          </a:xfrm>
          <a:prstGeom prst="straightConnector1">
            <a:avLst/>
          </a:prstGeom>
          <a:noFill/>
          <a:ln w="54720">
            <a:solidFill>
              <a:srgbClr val="000000"/>
            </a:solidFill>
            <a:prstDash val="solid"/>
            <a:tailEnd type="arrow"/>
          </a:ln>
        </p:spPr>
      </p:cxnSp>
      <p:sp>
        <p:nvSpPr>
          <p:cNvPr id="23" name="TextBox 22">
            <a:extLst>
              <a:ext uri="{FF2B5EF4-FFF2-40B4-BE49-F238E27FC236}">
                <a16:creationId xmlns:a16="http://schemas.microsoft.com/office/drawing/2014/main" id="{E8362409-8195-4CF7-94A2-DFE67C2FC26E}"/>
              </a:ext>
            </a:extLst>
          </p:cNvPr>
          <p:cNvSpPr txBox="1"/>
          <p:nvPr/>
        </p:nvSpPr>
        <p:spPr>
          <a:xfrm>
            <a:off x="6113768" y="1438962"/>
            <a:ext cx="1920239" cy="8582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Code coverage,</a:t>
            </a:r>
          </a:p>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Complexity</a:t>
            </a:r>
          </a:p>
        </p:txBody>
      </p:sp>
    </p:spTree>
    <p:extLst>
      <p:ext uri="{BB962C8B-B14F-4D97-AF65-F5344CB8AC3E}">
        <p14:creationId xmlns:p14="http://schemas.microsoft.com/office/powerpoint/2010/main" val="288935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3CE173-8BFE-42E8-97A3-594798BCDA29}"/>
              </a:ext>
            </a:extLst>
          </p:cNvPr>
          <p:cNvSpPr>
            <a:spLocks noGrp="1"/>
          </p:cNvSpPr>
          <p:nvPr>
            <p:ph type="title"/>
          </p:nvPr>
        </p:nvSpPr>
        <p:spPr/>
        <p:txBody>
          <a:bodyPr/>
          <a:lstStyle/>
          <a:p>
            <a:r>
              <a:rPr lang="en-US" dirty="0"/>
              <a:t>(Some) Challenges of Testing Complex Software Systems</a:t>
            </a:r>
          </a:p>
        </p:txBody>
      </p:sp>
      <p:sp>
        <p:nvSpPr>
          <p:cNvPr id="8" name="Content Placeholder 7">
            <a:extLst>
              <a:ext uri="{FF2B5EF4-FFF2-40B4-BE49-F238E27FC236}">
                <a16:creationId xmlns:a16="http://schemas.microsoft.com/office/drawing/2014/main" id="{1D1857EC-BC6B-41D3-83BE-F84A8F92BA83}"/>
              </a:ext>
            </a:extLst>
          </p:cNvPr>
          <p:cNvSpPr>
            <a:spLocks noGrp="1"/>
          </p:cNvSpPr>
          <p:nvPr>
            <p:ph idx="1"/>
          </p:nvPr>
        </p:nvSpPr>
        <p:spPr>
          <a:xfrm>
            <a:off x="365760" y="1264398"/>
            <a:ext cx="11369809" cy="4047778"/>
          </a:xfrm>
        </p:spPr>
        <p:txBody>
          <a:bodyPr/>
          <a:lstStyle/>
          <a:p>
            <a:r>
              <a:rPr lang="en-US" dirty="0"/>
              <a:t>Designing tests</a:t>
            </a:r>
          </a:p>
          <a:p>
            <a:pPr lvl="1">
              <a:spcBef>
                <a:spcPts val="200"/>
              </a:spcBef>
            </a:pPr>
            <a:r>
              <a:rPr lang="en-US" dirty="0"/>
              <a:t>Complex software tends to have an extensive network of interdependencies</a:t>
            </a:r>
          </a:p>
          <a:p>
            <a:pPr lvl="1">
              <a:spcBef>
                <a:spcPts val="200"/>
              </a:spcBef>
            </a:pPr>
            <a:r>
              <a:rPr lang="en-US" dirty="0"/>
              <a:t>For complex scientific software it may be hard to construct a priori tests for some cases</a:t>
            </a:r>
          </a:p>
          <a:p>
            <a:r>
              <a:rPr lang="en-US" dirty="0"/>
              <a:t>Implementing tests</a:t>
            </a:r>
          </a:p>
          <a:p>
            <a:pPr lvl="1">
              <a:spcBef>
                <a:spcPts val="200"/>
              </a:spcBef>
            </a:pPr>
            <a:r>
              <a:rPr lang="en-US" dirty="0"/>
              <a:t>Introducing testing into legacy code (legacy == untested)</a:t>
            </a:r>
          </a:p>
          <a:p>
            <a:pPr lvl="1">
              <a:spcBef>
                <a:spcPts val="200"/>
              </a:spcBef>
            </a:pPr>
            <a:r>
              <a:rPr lang="en-US" dirty="0"/>
              <a:t>Understanding and progressively improving code coverage</a:t>
            </a:r>
          </a:p>
          <a:p>
            <a:r>
              <a:rPr lang="en-US" dirty="0"/>
              <a:t>Automating tests</a:t>
            </a:r>
          </a:p>
          <a:p>
            <a:pPr lvl="1">
              <a:spcBef>
                <a:spcPts val="200"/>
              </a:spcBef>
            </a:pPr>
            <a:r>
              <a:rPr lang="en-US" dirty="0"/>
              <a:t>Just get started – easy to get lost in all of the options</a:t>
            </a:r>
          </a:p>
          <a:p>
            <a:pPr lvl="1">
              <a:spcBef>
                <a:spcPts val="200"/>
              </a:spcBef>
            </a:pPr>
            <a:r>
              <a:rPr lang="en-US" dirty="0"/>
              <a:t>You have to </a:t>
            </a:r>
            <a:r>
              <a:rPr lang="en-US" i="1" dirty="0"/>
              <a:t>have</a:t>
            </a:r>
            <a:r>
              <a:rPr lang="en-US" dirty="0"/>
              <a:t> tests to be able to automate them!</a:t>
            </a:r>
          </a:p>
          <a:p>
            <a:r>
              <a:rPr lang="en-US" dirty="0"/>
              <a:t>What to run where, and when?</a:t>
            </a:r>
          </a:p>
          <a:p>
            <a:pPr lvl="1">
              <a:spcBef>
                <a:spcPts val="200"/>
              </a:spcBef>
            </a:pPr>
            <a:r>
              <a:rPr lang="en-US" dirty="0"/>
              <a:t>Consider what resources are required, and what the tests are used for</a:t>
            </a:r>
          </a:p>
          <a:p>
            <a:pPr marL="0" indent="0">
              <a:spcBef>
                <a:spcPts val="2800"/>
              </a:spcBef>
              <a:buNone/>
            </a:pPr>
            <a:r>
              <a:rPr lang="en-US" i="1" dirty="0">
                <a:solidFill>
                  <a:schemeClr val="tx2"/>
                </a:solidFill>
              </a:rPr>
              <a:t>Testing is a very large subject.  This is what we have time for today</a:t>
            </a:r>
          </a:p>
        </p:txBody>
      </p:sp>
    </p:spTree>
    <p:extLst>
      <p:ext uri="{BB962C8B-B14F-4D97-AF65-F5344CB8AC3E}">
        <p14:creationId xmlns:p14="http://schemas.microsoft.com/office/powerpoint/2010/main" val="86224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2497</TotalTime>
  <Words>1078</Words>
  <Application>Microsoft Office PowerPoint</Application>
  <PresentationFormat>Custom</PresentationFormat>
  <Paragraphs>112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Liberation Sans</vt:lpstr>
      <vt:lpstr>Presentations (Wide Screen)</vt:lpstr>
      <vt:lpstr>Motivation and Overview</vt:lpstr>
      <vt:lpstr>License, Citation and Acknowledgements</vt:lpstr>
      <vt:lpstr>PowerPoint Presentation</vt:lpstr>
      <vt:lpstr>High-Consequence Software-Related Scientific Failures</vt:lpstr>
      <vt:lpstr>Challenges Developing Scientific Applications Today</vt:lpstr>
      <vt:lpstr>Best Practices for Scientific Software Development</vt:lpstr>
      <vt:lpstr>General Categories of Testing</vt:lpstr>
      <vt:lpstr>(Some) Challenges of Testing Complex Software Systems</vt:lpstr>
      <vt:lpstr>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508</cp:revision>
  <cp:lastPrinted>2017-11-02T18:35:01Z</cp:lastPrinted>
  <dcterms:created xsi:type="dcterms:W3CDTF">2018-11-06T17:28:56Z</dcterms:created>
  <dcterms:modified xsi:type="dcterms:W3CDTF">2021-04-06T16:06:29Z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