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523" r:id="rId5"/>
    <p:sldId id="554" r:id="rId6"/>
    <p:sldId id="546" r:id="rId7"/>
    <p:sldId id="309" r:id="rId8"/>
    <p:sldId id="313" r:id="rId9"/>
    <p:sldId id="544" r:id="rId10"/>
    <p:sldId id="314" r:id="rId11"/>
    <p:sldId id="327" r:id="rId12"/>
    <p:sldId id="315" r:id="rId13"/>
    <p:sldId id="316" r:id="rId14"/>
    <p:sldId id="317" r:id="rId15"/>
    <p:sldId id="321" r:id="rId16"/>
    <p:sldId id="545" r:id="rId17"/>
    <p:sldId id="531" r:id="rId18"/>
    <p:sldId id="556" r:id="rId19"/>
    <p:sldId id="557" r:id="rId20"/>
    <p:sldId id="548" r:id="rId21"/>
    <p:sldId id="325" r:id="rId22"/>
    <p:sldId id="326" r:id="rId23"/>
    <p:sldId id="332" r:id="rId24"/>
    <p:sldId id="550" r:id="rId25"/>
    <p:sldId id="323" r:id="rId26"/>
    <p:sldId id="551" r:id="rId27"/>
    <p:sldId id="553" r:id="rId28"/>
    <p:sldId id="333"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5764" autoAdjust="0"/>
  </p:normalViewPr>
  <p:slideViewPr>
    <p:cSldViewPr snapToGrid="0" showGuides="1">
      <p:cViewPr varScale="1">
        <p:scale>
          <a:sx n="75" d="100"/>
          <a:sy n="75" d="100"/>
        </p:scale>
        <p:origin x="149" y="6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9/24/2021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9/24/2021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68437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28574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529012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432239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32114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3016390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81382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744654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475076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nvie.com/posts/a-successful-git-branching-mode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dirty="0"/>
              <a:t>Patricia Grubel</a:t>
            </a:r>
            <a:r>
              <a:rPr lang="en-US" dirty="0"/>
              <a:t> </a:t>
            </a:r>
            <a:r>
              <a:rPr lang="en-US" sz="2000" dirty="0"/>
              <a:t>(she/her)</a:t>
            </a:r>
            <a:br>
              <a:rPr lang="en-US" sz="2000" dirty="0"/>
            </a:br>
            <a:r>
              <a:rPr lang="en-US" sz="2000" dirty="0"/>
              <a:t>Los Alamos National Laboratory</a:t>
            </a:r>
          </a:p>
          <a:p>
            <a:pPr>
              <a:spcBef>
                <a:spcPts val="2800"/>
              </a:spcBef>
            </a:pPr>
            <a:r>
              <a:rPr lang="en-US" sz="2000" dirty="0"/>
              <a:t>Better Scientific Software tutorial @ SC21</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LA-UR-21-29292</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325880"/>
            <a:ext cx="6937083" cy="4047778"/>
          </a:xfrm>
        </p:spPr>
        <p:txBody>
          <a:bodyPr/>
          <a:lstStyle/>
          <a:p>
            <a:pPr marL="0" indent="0">
              <a:buNone/>
            </a:pPr>
            <a:r>
              <a:rPr lang="en-US" dirty="0"/>
              <a:t>Alice integrates first without issue</a:t>
            </a:r>
          </a:p>
          <a:p>
            <a:r>
              <a:rPr lang="en-US" dirty="0"/>
              <a:t>Alice does fast-forward merge to local main</a:t>
            </a:r>
          </a:p>
          <a:p>
            <a:r>
              <a:rPr lang="en-US" dirty="0"/>
              <a:t>Alice deletes local feature branch</a:t>
            </a:r>
          </a:p>
          <a:p>
            <a:r>
              <a:rPr lang="en-US" dirty="0"/>
              <a:t>Alice pushes main to remote</a:t>
            </a:r>
          </a:p>
          <a:p>
            <a:r>
              <a:rPr lang="en-US" dirty="0"/>
              <a:t>Meanwhile, Bob pulls main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
        <p:nvSpPr>
          <p:cNvPr id="5" name="TextBox 4">
            <a:extLst>
              <a:ext uri="{FF2B5EF4-FFF2-40B4-BE49-F238E27FC236}">
                <a16:creationId xmlns:a16="http://schemas.microsoft.com/office/drawing/2014/main" id="{F0447986-B370-3E4F-9C70-E5C2C6496198}"/>
              </a:ext>
            </a:extLst>
          </p:cNvPr>
          <p:cNvSpPr txBox="1"/>
          <p:nvPr/>
        </p:nvSpPr>
        <p:spPr>
          <a:xfrm>
            <a:off x="78241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FEE6FFBE-79DA-2346-BAB2-FBE281071C6E}"/>
              </a:ext>
            </a:extLst>
          </p:cNvPr>
          <p:cNvSpPr txBox="1"/>
          <p:nvPr/>
        </p:nvSpPr>
        <p:spPr>
          <a:xfrm>
            <a:off x="7824152" y="42357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8" name="TextBox 7">
            <a:extLst>
              <a:ext uri="{FF2B5EF4-FFF2-40B4-BE49-F238E27FC236}">
                <a16:creationId xmlns:a16="http://schemas.microsoft.com/office/drawing/2014/main" id="{72669AFB-5412-714C-9DB8-976E00B92639}"/>
              </a:ext>
            </a:extLst>
          </p:cNvPr>
          <p:cNvSpPr txBox="1"/>
          <p:nvPr/>
        </p:nvSpPr>
        <p:spPr>
          <a:xfrm>
            <a:off x="7824152" y="5047616"/>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288372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main</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
        <p:nvSpPr>
          <p:cNvPr id="5" name="TextBox 4">
            <a:extLst>
              <a:ext uri="{FF2B5EF4-FFF2-40B4-BE49-F238E27FC236}">
                <a16:creationId xmlns:a16="http://schemas.microsoft.com/office/drawing/2014/main" id="{AEEEF759-A97D-EE48-B9CD-6A8DF100A3BC}"/>
              </a:ext>
            </a:extLst>
          </p:cNvPr>
          <p:cNvSpPr txBox="1"/>
          <p:nvPr/>
        </p:nvSpPr>
        <p:spPr>
          <a:xfrm>
            <a:off x="79003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E81F1C79-6628-EF4E-B43B-3934FEE0AD37}"/>
              </a:ext>
            </a:extLst>
          </p:cNvPr>
          <p:cNvSpPr txBox="1"/>
          <p:nvPr/>
        </p:nvSpPr>
        <p:spPr>
          <a:xfrm>
            <a:off x="7900352" y="4121023"/>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104FC445-FE31-A848-9D02-6A9B1DC6D745}"/>
              </a:ext>
            </a:extLst>
          </p:cNvPr>
          <p:cNvSpPr txBox="1"/>
          <p:nvPr/>
        </p:nvSpPr>
        <p:spPr>
          <a:xfrm>
            <a:off x="7868284" y="498874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313344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a:t>
            </a:r>
            <a:r>
              <a:rPr lang="en-US" u="sng" dirty="0"/>
              <a:t>infinite lifetime</a:t>
            </a:r>
          </a:p>
          <a:p>
            <a:r>
              <a:rPr lang="en-US" dirty="0"/>
              <a:t>Base off of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8855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 Requests</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428557"/>
            <a:ext cx="11369809" cy="4047778"/>
          </a:xfrm>
        </p:spPr>
        <p:txBody>
          <a:bodyPr/>
          <a:lstStyle/>
          <a:p>
            <a:r>
              <a:rPr lang="en-US" dirty="0"/>
              <a:t>Review and testing before merge</a:t>
            </a:r>
          </a:p>
          <a:p>
            <a:pPr lvl="1"/>
            <a:r>
              <a:rPr lang="en-US" dirty="0"/>
              <a:t>Alerts team and others about changes in branch before merge</a:t>
            </a:r>
          </a:p>
          <a:p>
            <a:pPr lvl="1"/>
            <a:r>
              <a:rPr lang="en-US" dirty="0"/>
              <a:t>Discussions ensue with possible follow up commits</a:t>
            </a:r>
          </a:p>
          <a:p>
            <a:pPr lvl="1"/>
            <a:r>
              <a:rPr lang="en-US" dirty="0"/>
              <a:t>Can request reviewer</a:t>
            </a:r>
          </a:p>
          <a:p>
            <a:r>
              <a:rPr lang="en-US" dirty="0"/>
              <a:t>Set policies for merge</a:t>
            </a:r>
          </a:p>
        </p:txBody>
      </p:sp>
    </p:spTree>
    <p:extLst>
      <p:ext uri="{BB962C8B-B14F-4D97-AF65-F5344CB8AC3E}">
        <p14:creationId xmlns:p14="http://schemas.microsoft.com/office/powerpoint/2010/main" val="81076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a:xfrm>
            <a:off x="409507" y="1325880"/>
            <a:ext cx="11779318" cy="4047778"/>
          </a:xfrm>
        </p:spPr>
        <p:txBody>
          <a:bodyPr/>
          <a:lstStyle/>
          <a:p>
            <a:r>
              <a:rPr lang="en-US" dirty="0"/>
              <a:t>A “fork” of a repository is a complete copy of another repository, inside a different GitHub account.</a:t>
            </a:r>
          </a:p>
          <a:p>
            <a:pPr lvl="1"/>
            <a:r>
              <a:rPr lang="en-US" dirty="0"/>
              <a:t>Forking requires read access to the </a:t>
            </a:r>
            <a:r>
              <a:rPr lang="en-US" i="1" dirty="0"/>
              <a:t>upstream</a:t>
            </a:r>
            <a:r>
              <a:rPr lang="en-US" dirty="0"/>
              <a:t> repository</a:t>
            </a:r>
          </a:p>
          <a:p>
            <a:pPr lvl="2"/>
            <a:r>
              <a:rPr lang="en-US" dirty="0"/>
              <a:t>Forks of public repositories are public</a:t>
            </a:r>
          </a:p>
          <a:p>
            <a:pPr lvl="2"/>
            <a:r>
              <a:rPr lang="en-US" dirty="0"/>
              <a:t>External collaborators can be granted write access to your fork</a:t>
            </a:r>
          </a:p>
          <a:p>
            <a:pPr lvl="2"/>
            <a:r>
              <a:rPr lang="en-US" dirty="0"/>
              <a:t>You cannot fork a fork</a:t>
            </a:r>
          </a:p>
          <a:p>
            <a:pPr lvl="1"/>
            <a:r>
              <a:rPr lang="en-US" dirty="0"/>
              <a:t>Does not copy issues or pull requests</a:t>
            </a:r>
          </a:p>
          <a:p>
            <a:pPr lvl="1"/>
            <a:r>
              <a:rPr lang="en-US" dirty="0"/>
              <a:t>Use branches within your fork (do not modify main)</a:t>
            </a:r>
          </a:p>
          <a:p>
            <a:pPr lvl="1"/>
            <a:r>
              <a:rPr lang="en-US" dirty="0"/>
              <a:t>A pull request (GitLab uses “merge request”) can be used to suggest changes to the upstream repository</a:t>
            </a:r>
          </a:p>
          <a:p>
            <a:pPr lvl="2"/>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a:xfrm>
            <a:off x="406843" y="190500"/>
            <a:ext cx="11372473" cy="914400"/>
          </a:xfrm>
        </p:spPr>
        <p:txBody>
          <a:bodyPr/>
          <a:lstStyle/>
          <a:p>
            <a:r>
              <a:rPr lang="en-US" dirty="0"/>
              <a:t>Code Review – What Peer Code Review Can Provide</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409507" y="742950"/>
            <a:ext cx="11369809" cy="4794250"/>
          </a:xfrm>
        </p:spPr>
        <p:txBody>
          <a:bodyPr/>
          <a:lstStyle/>
          <a:p>
            <a:r>
              <a:rPr lang="en-US" dirty="0"/>
              <a:t>Allows discussion of proposed changes</a:t>
            </a:r>
          </a:p>
          <a:p>
            <a:pPr lvl="1"/>
            <a:r>
              <a:rPr lang="en-US" dirty="0"/>
              <a:t>Iterations for better code</a:t>
            </a:r>
          </a:p>
          <a:p>
            <a:pPr lvl="1"/>
            <a:r>
              <a:rPr lang="en-US" dirty="0"/>
              <a:t>Discussions and reviewing allow more understanding of the code </a:t>
            </a:r>
          </a:p>
          <a:p>
            <a:r>
              <a:rPr lang="en-US" dirty="0"/>
              <a:t>Ensures requested change/feature met</a:t>
            </a:r>
          </a:p>
          <a:p>
            <a:r>
              <a:rPr lang="en-US" dirty="0"/>
              <a:t>Evaluates impact of the change</a:t>
            </a:r>
          </a:p>
          <a:p>
            <a:pPr lvl="1"/>
            <a:r>
              <a:rPr lang="en-US" dirty="0"/>
              <a:t>Breakages</a:t>
            </a:r>
          </a:p>
          <a:p>
            <a:pPr lvl="1"/>
            <a:r>
              <a:rPr lang="en-US" dirty="0"/>
              <a:t>Interactions with other parts of code</a:t>
            </a:r>
          </a:p>
          <a:p>
            <a:r>
              <a:rPr lang="en-US" dirty="0"/>
              <a:t>Ensures coding guidelines are met</a:t>
            </a:r>
          </a:p>
          <a:p>
            <a:r>
              <a:rPr lang="en-US" dirty="0"/>
              <a:t>Improves practices by learning</a:t>
            </a:r>
          </a:p>
          <a:p>
            <a:pPr lvl="1"/>
            <a:r>
              <a:rPr lang="en-US" dirty="0"/>
              <a:t>About other parts of the code</a:t>
            </a:r>
          </a:p>
          <a:p>
            <a:pPr lvl="1"/>
            <a:r>
              <a:rPr lang="en-US" dirty="0"/>
              <a:t>Helpful coding techniques by other’s</a:t>
            </a:r>
          </a:p>
          <a:p>
            <a:pPr marL="0" indent="0">
              <a:buNone/>
            </a:pPr>
            <a:endParaRPr lang="en-US" dirty="0"/>
          </a:p>
        </p:txBody>
      </p:sp>
      <p:sp>
        <p:nvSpPr>
          <p:cNvPr id="4" name="TextBox 3">
            <a:extLst>
              <a:ext uri="{FF2B5EF4-FFF2-40B4-BE49-F238E27FC236}">
                <a16:creationId xmlns:a16="http://schemas.microsoft.com/office/drawing/2014/main" id="{3221CF11-B650-9D4F-B9A0-430ED74F62F2}"/>
              </a:ext>
            </a:extLst>
          </p:cNvPr>
          <p:cNvSpPr txBox="1"/>
          <p:nvPr/>
        </p:nvSpPr>
        <p:spPr>
          <a:xfrm>
            <a:off x="5656459" y="3851275"/>
            <a:ext cx="6532366" cy="1015663"/>
          </a:xfrm>
          <a:prstGeom prst="rect">
            <a:avLst/>
          </a:prstGeom>
          <a:noFill/>
        </p:spPr>
        <p:txBody>
          <a:bodyPr wrap="none" lIns="118872" tIns="91440" rIns="118872" bIns="91440" rtlCol="0" anchor="ctr" anchorCtr="0">
            <a:spAutoFit/>
          </a:bodyPr>
          <a:lstStyle/>
          <a:p>
            <a:pPr marL="0" indent="0">
              <a:buNone/>
            </a:pPr>
            <a:r>
              <a:rPr lang="en-US" dirty="0"/>
              <a:t>Blog: </a:t>
            </a:r>
            <a:r>
              <a:rPr lang="en-US" b="1" dirty="0"/>
              <a:t>How to code review in a Pull Request</a:t>
            </a:r>
          </a:p>
          <a:p>
            <a:pPr marL="0" indent="0">
              <a:buNone/>
            </a:pPr>
            <a:r>
              <a:rPr lang="en-US" dirty="0"/>
              <a:t>Author: Hugo Sousa - March 17, 2021</a:t>
            </a:r>
          </a:p>
          <a:p>
            <a:pPr marL="0" indent="0">
              <a:buNone/>
            </a:pPr>
            <a:r>
              <a:rPr lang="en-US" u="sng" dirty="0">
                <a:solidFill>
                  <a:srgbClr val="AA2F36"/>
                </a:solidFill>
              </a:rPr>
              <a:t>https://</a:t>
            </a:r>
            <a:r>
              <a:rPr lang="en-US" u="sng" dirty="0" err="1">
                <a:solidFill>
                  <a:srgbClr val="AA2F36"/>
                </a:solidFill>
              </a:rPr>
              <a:t>blog.codacy.com</a:t>
            </a:r>
            <a:r>
              <a:rPr lang="en-US" u="sng" dirty="0">
                <a:solidFill>
                  <a:srgbClr val="AA2F36"/>
                </a:solidFill>
              </a:rPr>
              <a:t>/how-to-code-review-in-a-pull-request/</a:t>
            </a:r>
          </a:p>
        </p:txBody>
      </p:sp>
    </p:spTree>
    <p:extLst>
      <p:ext uri="{BB962C8B-B14F-4D97-AF65-F5344CB8AC3E}">
        <p14:creationId xmlns:p14="http://schemas.microsoft.com/office/powerpoint/2010/main" val="326749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p:txBody>
          <a:bodyPr/>
          <a:lstStyle/>
          <a:p>
            <a:r>
              <a:rPr lang="en-US" dirty="0"/>
              <a:t>Code Review  - Improvement and Practices</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365760" y="1325880"/>
            <a:ext cx="11369809" cy="4935220"/>
          </a:xfrm>
        </p:spPr>
        <p:txBody>
          <a:bodyPr/>
          <a:lstStyle/>
          <a:p>
            <a:r>
              <a:rPr lang="en-US" dirty="0"/>
              <a:t>Helpful practices for scientific research software</a:t>
            </a:r>
          </a:p>
          <a:p>
            <a:pPr lvl="1"/>
            <a:r>
              <a:rPr lang="en-US" dirty="0"/>
              <a:t>Make code review process formal with structured guidelines</a:t>
            </a:r>
          </a:p>
          <a:p>
            <a:pPr lvl="1"/>
            <a:r>
              <a:rPr lang="en-US" dirty="0"/>
              <a:t>Allocate sufficient time in the development process to perform code review</a:t>
            </a:r>
          </a:p>
          <a:p>
            <a:pPr lvl="1"/>
            <a:r>
              <a:rPr lang="en-US" dirty="0"/>
              <a:t>Try to ensure at least one science review and one technical review</a:t>
            </a:r>
          </a:p>
          <a:p>
            <a:pPr lvl="1"/>
            <a:r>
              <a:rPr lang="en-US" dirty="0"/>
              <a:t>Timely reviews - provide quick feedback to incoming review requests</a:t>
            </a:r>
          </a:p>
          <a:p>
            <a:pPr lvl="1"/>
            <a:r>
              <a:rPr lang="en-US" dirty="0"/>
              <a:t>Train reviewers on how to phrase good feedback</a:t>
            </a:r>
          </a:p>
          <a:p>
            <a:pPr lvl="1"/>
            <a:r>
              <a:rPr lang="en-US" dirty="0"/>
              <a:t>Train developers to accept comments to improve their code</a:t>
            </a:r>
          </a:p>
          <a:p>
            <a:pPr lvl="1"/>
            <a:r>
              <a:rPr lang="en-US" dirty="0"/>
              <a:t>Include automatic code review tool and train reviewers in best use practice of the tool</a:t>
            </a:r>
          </a:p>
          <a:p>
            <a:pPr lvl="1"/>
            <a:endParaRPr lang="en-US" dirty="0"/>
          </a:p>
          <a:p>
            <a:pPr marL="346075" lvl="1" indent="0">
              <a:buNone/>
            </a:pPr>
            <a:endParaRPr lang="en-US" sz="1800" u="sng" dirty="0">
              <a:solidFill>
                <a:srgbClr val="D13940"/>
              </a:solidFill>
              <a:uFill>
                <a:solidFill>
                  <a:srgbClr val="D13940"/>
                </a:solidFill>
              </a:uFill>
            </a:endParaRPr>
          </a:p>
        </p:txBody>
      </p:sp>
      <p:sp>
        <p:nvSpPr>
          <p:cNvPr id="4" name="TextBox 3">
            <a:extLst>
              <a:ext uri="{FF2B5EF4-FFF2-40B4-BE49-F238E27FC236}">
                <a16:creationId xmlns:a16="http://schemas.microsoft.com/office/drawing/2014/main" id="{B20555F4-2F93-6F42-97B6-DE302B1B6741}"/>
              </a:ext>
            </a:extLst>
          </p:cNvPr>
          <p:cNvSpPr txBox="1"/>
          <p:nvPr/>
        </p:nvSpPr>
        <p:spPr>
          <a:xfrm>
            <a:off x="453256" y="4759344"/>
            <a:ext cx="8324034" cy="1015663"/>
          </a:xfrm>
          <a:prstGeom prst="rect">
            <a:avLst/>
          </a:prstGeom>
          <a:noFill/>
        </p:spPr>
        <p:txBody>
          <a:bodyPr wrap="square" lIns="118872" tIns="91440" rIns="118872" bIns="91440" rtlCol="0" anchor="ctr" anchorCtr="0">
            <a:spAutoFit/>
          </a:bodyPr>
          <a:lstStyle/>
          <a:p>
            <a:pPr marL="0" indent="0">
              <a:buNone/>
            </a:pPr>
            <a:r>
              <a:rPr lang="en-US" b="1" dirty="0"/>
              <a:t>Testing and Code Review Practices in Research Software Development</a:t>
            </a:r>
          </a:p>
          <a:p>
            <a:pPr marL="0" indent="0">
              <a:buNone/>
            </a:pPr>
            <a:r>
              <a:rPr lang="en-US" dirty="0"/>
              <a:t>Presenter: Nasir </a:t>
            </a:r>
            <a:r>
              <a:rPr lang="en-US" dirty="0" err="1"/>
              <a:t>Eisty</a:t>
            </a:r>
            <a:r>
              <a:rPr lang="en-US" dirty="0"/>
              <a:t> – September 9, 2020</a:t>
            </a:r>
          </a:p>
          <a:p>
            <a:pPr marL="0" indent="0">
              <a:buNone/>
            </a:pPr>
            <a:r>
              <a:rPr lang="en-US" u="sng" dirty="0">
                <a:solidFill>
                  <a:srgbClr val="AA2F36"/>
                </a:solidFill>
              </a:rPr>
              <a:t>https://ideas-</a:t>
            </a:r>
            <a:r>
              <a:rPr lang="en-US" u="sng" dirty="0" err="1">
                <a:solidFill>
                  <a:srgbClr val="AA2F36"/>
                </a:solidFill>
              </a:rPr>
              <a:t>productivity.org</a:t>
            </a:r>
            <a:r>
              <a:rPr lang="en-US" u="sng" dirty="0">
                <a:solidFill>
                  <a:srgbClr val="AA2F36"/>
                </a:solidFill>
              </a:rPr>
              <a:t>/events/</a:t>
            </a:r>
            <a:r>
              <a:rPr lang="en-US" u="sng" dirty="0" err="1">
                <a:solidFill>
                  <a:srgbClr val="AA2F36"/>
                </a:solidFill>
              </a:rPr>
              <a:t>hpc</a:t>
            </a:r>
            <a:r>
              <a:rPr lang="en-US" u="sng" dirty="0">
                <a:solidFill>
                  <a:srgbClr val="AA2F36"/>
                </a:solidFill>
              </a:rPr>
              <a:t>-best-practices-webinars/#webinar044</a:t>
            </a:r>
          </a:p>
        </p:txBody>
      </p:sp>
    </p:spTree>
    <p:extLst>
      <p:ext uri="{BB962C8B-B14F-4D97-AF65-F5344CB8AC3E}">
        <p14:creationId xmlns:p14="http://schemas.microsoft.com/office/powerpoint/2010/main" val="305754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dirty="0"/>
              <a:t>Git Workflow Models of Different complexity</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pPr marL="0" indent="0">
              <a:buNone/>
            </a:pPr>
            <a:r>
              <a:rPr lang="en-US" b="1" dirty="0"/>
              <a:t>Commonly Known Workflows</a:t>
            </a:r>
          </a:p>
          <a:p>
            <a:r>
              <a:rPr lang="en-US" dirty="0"/>
              <a:t>Git Flow</a:t>
            </a:r>
          </a:p>
          <a:p>
            <a:r>
              <a:rPr lang="en-US" dirty="0" err="1"/>
              <a:t>Github</a:t>
            </a:r>
            <a:r>
              <a:rPr lang="en-US" dirty="0"/>
              <a:t> Flow</a:t>
            </a:r>
          </a:p>
          <a:p>
            <a:r>
              <a:rPr lang="en-US" dirty="0"/>
              <a:t>Gitlab Flow</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Key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Key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Collaboration using Git Workflows for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Trilionos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main</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main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main</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main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Main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main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using community-build 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main),</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0" y="1008354"/>
            <a:ext cx="9839395" cy="4841291"/>
          </a:xfrm>
        </p:spPr>
        <p:txBody>
          <a:bodyPr/>
          <a:lstStyle/>
          <a:p>
            <a:r>
              <a:rPr lang="en-US" dirty="0"/>
              <a:t>Goal using Version Control with Git</a:t>
            </a:r>
          </a:p>
          <a:p>
            <a:r>
              <a:rPr lang="en-US" dirty="0"/>
              <a:t>Git Workflow Mechanisms for Collaboration</a:t>
            </a:r>
          </a:p>
          <a:p>
            <a:pPr lvl="1"/>
            <a:r>
              <a:rPr lang="en-US" dirty="0"/>
              <a:t>Branches</a:t>
            </a:r>
          </a:p>
          <a:p>
            <a:pPr lvl="1"/>
            <a:r>
              <a:rPr lang="en-US" dirty="0"/>
              <a:t>Pull Requests</a:t>
            </a:r>
          </a:p>
          <a:p>
            <a:pPr lvl="1"/>
            <a:r>
              <a:rPr lang="en-US" dirty="0"/>
              <a:t>Forks</a:t>
            </a:r>
          </a:p>
          <a:p>
            <a:r>
              <a:rPr lang="en-US" dirty="0"/>
              <a:t>Code Review</a:t>
            </a:r>
            <a:endParaRPr lang="en-US" dirty="0">
              <a:solidFill>
                <a:schemeClr val="accent4"/>
              </a:solidFill>
            </a:endParaRPr>
          </a:p>
          <a:p>
            <a:r>
              <a:rPr lang="en-US" dirty="0"/>
              <a:t>Exposure to workflows of different complexity</a:t>
            </a:r>
          </a:p>
          <a:p>
            <a:r>
              <a:rPr lang="en-US" dirty="0"/>
              <a:t>Collaboration using Git Workflows for CSE projects</a:t>
            </a:r>
          </a:p>
          <a:p>
            <a:r>
              <a:rPr lang="en-US" dirty="0"/>
              <a:t>What to think about when evaluating different workflows</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875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pPr marL="0" indent="0">
              <a:buNone/>
            </a:pPr>
            <a:r>
              <a:rPr lang="en-US" dirty="0"/>
              <a:t>Development teams would like to use version control to collaborate productively and ensure correct code.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409507" y="1210897"/>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pPr lvl="1"/>
            <a:r>
              <a:rPr lang="en-US" dirty="0"/>
              <a:t>Lengthy development efforts without integrating</a:t>
            </a:r>
          </a:p>
          <a:p>
            <a:pPr lvl="1"/>
            <a:r>
              <a:rPr lang="en-US" dirty="0"/>
              <a:t>Occasional contributors</a:t>
            </a:r>
          </a:p>
          <a:p>
            <a:r>
              <a:rPr lang="en-US" dirty="0"/>
              <a:t>What if team members works on different parts of the code?</a:t>
            </a:r>
          </a:p>
          <a:p>
            <a:r>
              <a:rPr lang="en-US" dirty="0"/>
              <a:t>Working directly on the main branch</a:t>
            </a:r>
          </a:p>
          <a:p>
            <a:pPr marL="0" indent="0">
              <a:buNone/>
            </a:pPr>
            <a:endParaRPr lang="en-US" dirty="0"/>
          </a:p>
        </p:txBody>
      </p:sp>
      <p:sp>
        <p:nvSpPr>
          <p:cNvPr id="4" name="Magnetic Disk 3">
            <a:extLst>
              <a:ext uri="{FF2B5EF4-FFF2-40B4-BE49-F238E27FC236}">
                <a16:creationId xmlns:a16="http://schemas.microsoft.com/office/drawing/2014/main" id="{4003AB91-21BD-E24D-A55D-EF70A605911D}"/>
              </a:ext>
            </a:extLst>
          </p:cNvPr>
          <p:cNvSpPr/>
          <p:nvPr/>
        </p:nvSpPr>
        <p:spPr>
          <a:xfrm>
            <a:off x="9266830" y="2421515"/>
            <a:ext cx="1364776" cy="781334"/>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Magnetic Disk 5">
            <a:extLst>
              <a:ext uri="{FF2B5EF4-FFF2-40B4-BE49-F238E27FC236}">
                <a16:creationId xmlns:a16="http://schemas.microsoft.com/office/drawing/2014/main" id="{6948B375-82F7-7049-B5AA-00116F19D2AA}"/>
              </a:ext>
            </a:extLst>
          </p:cNvPr>
          <p:cNvSpPr/>
          <p:nvPr/>
        </p:nvSpPr>
        <p:spPr>
          <a:xfrm>
            <a:off x="10361076" y="3957190"/>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Magnetic Disk 6">
            <a:extLst>
              <a:ext uri="{FF2B5EF4-FFF2-40B4-BE49-F238E27FC236}">
                <a16:creationId xmlns:a16="http://schemas.microsoft.com/office/drawing/2014/main" id="{0B080F18-0A50-6945-A242-938F83117D61}"/>
              </a:ext>
            </a:extLst>
          </p:cNvPr>
          <p:cNvSpPr/>
          <p:nvPr/>
        </p:nvSpPr>
        <p:spPr>
          <a:xfrm>
            <a:off x="8126797" y="3927485"/>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41ECF81-3A7A-C740-AD38-24DCB01EA86F}"/>
              </a:ext>
            </a:extLst>
          </p:cNvPr>
          <p:cNvCxnSpPr>
            <a:cxnSpLocks/>
            <a:stCxn id="4" idx="3"/>
            <a:endCxn id="6" idx="1"/>
          </p:cNvCxnSpPr>
          <p:nvPr/>
        </p:nvCxnSpPr>
        <p:spPr>
          <a:xfrm>
            <a:off x="9949218" y="3202849"/>
            <a:ext cx="1094246" cy="75434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EDA98-2981-5145-B0E6-A0276937426D}"/>
              </a:ext>
            </a:extLst>
          </p:cNvPr>
          <p:cNvCxnSpPr>
            <a:cxnSpLocks/>
            <a:stCxn id="7" idx="1"/>
            <a:endCxn id="4" idx="3"/>
          </p:cNvCxnSpPr>
          <p:nvPr/>
        </p:nvCxnSpPr>
        <p:spPr>
          <a:xfrm flipV="1">
            <a:off x="8809185" y="3202849"/>
            <a:ext cx="1140033" cy="724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E27B72-B0FA-034F-9FF4-D07586E6873D}"/>
              </a:ext>
            </a:extLst>
          </p:cNvPr>
          <p:cNvSpPr txBox="1"/>
          <p:nvPr/>
        </p:nvSpPr>
        <p:spPr>
          <a:xfrm>
            <a:off x="8126797" y="4737991"/>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Alice</a:t>
            </a:r>
          </a:p>
        </p:txBody>
      </p:sp>
      <p:sp>
        <p:nvSpPr>
          <p:cNvPr id="28" name="TextBox 27">
            <a:extLst>
              <a:ext uri="{FF2B5EF4-FFF2-40B4-BE49-F238E27FC236}">
                <a16:creationId xmlns:a16="http://schemas.microsoft.com/office/drawing/2014/main" id="{CCB07D9C-2F79-EC48-83EA-602F4D21A434}"/>
              </a:ext>
            </a:extLst>
          </p:cNvPr>
          <p:cNvSpPr txBox="1"/>
          <p:nvPr/>
        </p:nvSpPr>
        <p:spPr>
          <a:xfrm>
            <a:off x="10361076" y="4771025"/>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Bob</a:t>
            </a:r>
          </a:p>
        </p:txBody>
      </p:sp>
      <p:sp>
        <p:nvSpPr>
          <p:cNvPr id="29" name="TextBox 28">
            <a:extLst>
              <a:ext uri="{FF2B5EF4-FFF2-40B4-BE49-F238E27FC236}">
                <a16:creationId xmlns:a16="http://schemas.microsoft.com/office/drawing/2014/main" id="{A2141202-CAD4-5248-9EE0-0EE8E8CB2373}"/>
              </a:ext>
            </a:extLst>
          </p:cNvPr>
          <p:cNvSpPr txBox="1"/>
          <p:nvPr/>
        </p:nvSpPr>
        <p:spPr>
          <a:xfrm>
            <a:off x="9128533" y="2047382"/>
            <a:ext cx="1641369"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spTree>
    <p:extLst>
      <p:ext uri="{BB962C8B-B14F-4D97-AF65-F5344CB8AC3E}">
        <p14:creationId xmlns:p14="http://schemas.microsoft.com/office/powerpoint/2010/main" val="78869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E873-EED9-BF40-A119-57F778917CEC}"/>
              </a:ext>
            </a:extLst>
          </p:cNvPr>
          <p:cNvSpPr>
            <a:spLocks noGrp="1"/>
          </p:cNvSpPr>
          <p:nvPr>
            <p:ph type="title"/>
          </p:nvPr>
        </p:nvSpPr>
        <p:spPr/>
        <p:txBody>
          <a:bodyPr/>
          <a:lstStyle/>
          <a:p>
            <a:r>
              <a:rPr lang="en-US" dirty="0"/>
              <a:t>Git Workflow Mechanisms for Collaboration</a:t>
            </a:r>
          </a:p>
        </p:txBody>
      </p:sp>
      <p:sp>
        <p:nvSpPr>
          <p:cNvPr id="3" name="Content Placeholder 2">
            <a:extLst>
              <a:ext uri="{FF2B5EF4-FFF2-40B4-BE49-F238E27FC236}">
                <a16:creationId xmlns:a16="http://schemas.microsoft.com/office/drawing/2014/main" id="{28795306-D83A-334F-8568-08D11D98E3E4}"/>
              </a:ext>
            </a:extLst>
          </p:cNvPr>
          <p:cNvSpPr>
            <a:spLocks noGrp="1"/>
          </p:cNvSpPr>
          <p:nvPr>
            <p:ph idx="1"/>
          </p:nvPr>
        </p:nvSpPr>
        <p:spPr>
          <a:xfrm>
            <a:off x="409507" y="1325880"/>
            <a:ext cx="11369809" cy="4047778"/>
          </a:xfrm>
        </p:spPr>
        <p:txBody>
          <a:bodyPr/>
          <a:lstStyle/>
          <a:p>
            <a:r>
              <a:rPr lang="en-US" dirty="0"/>
              <a:t>Branches</a:t>
            </a:r>
          </a:p>
          <a:p>
            <a:pPr lvl="1"/>
            <a:r>
              <a:rPr lang="en-US" dirty="0"/>
              <a:t>Enable separate development for features or fixes on the same repo</a:t>
            </a:r>
          </a:p>
          <a:p>
            <a:pPr lvl="1"/>
            <a:r>
              <a:rPr lang="en-US" dirty="0"/>
              <a:t>Enables different types of Workflows</a:t>
            </a:r>
          </a:p>
          <a:p>
            <a:r>
              <a:rPr lang="en-US" dirty="0"/>
              <a:t>Pull Requests</a:t>
            </a:r>
          </a:p>
          <a:p>
            <a:pPr lvl="1"/>
            <a:r>
              <a:rPr lang="en-US" dirty="0"/>
              <a:t>Enables code review and testing before merge</a:t>
            </a:r>
          </a:p>
          <a:p>
            <a:r>
              <a:rPr lang="en-US" dirty="0"/>
              <a:t>Forks</a:t>
            </a:r>
          </a:p>
          <a:p>
            <a:pPr lvl="1"/>
            <a:r>
              <a:rPr lang="en-US" dirty="0"/>
              <a:t>Enables contributions from external collaborators that have read access only</a:t>
            </a:r>
          </a:p>
          <a:p>
            <a:pPr lvl="1"/>
            <a:r>
              <a:rPr lang="en-US" dirty="0"/>
              <a:t>Controls on original repo remains with the team</a:t>
            </a:r>
          </a:p>
          <a:p>
            <a:pPr marL="346075" lvl="1" indent="0">
              <a:buNone/>
            </a:pPr>
            <a:endParaRPr lang="en-US" dirty="0"/>
          </a:p>
        </p:txBody>
      </p:sp>
    </p:spTree>
    <p:extLst>
      <p:ext uri="{BB962C8B-B14F-4D97-AF65-F5344CB8AC3E}">
        <p14:creationId xmlns:p14="http://schemas.microsoft.com/office/powerpoint/2010/main" val="248596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main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main</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7291137" y="1796701"/>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9691437" y="1770690"/>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9759632"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7291137"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Tree>
    <p:extLst>
      <p:ext uri="{BB962C8B-B14F-4D97-AF65-F5344CB8AC3E}">
        <p14:creationId xmlns:p14="http://schemas.microsoft.com/office/powerpoint/2010/main" val="273179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3112837"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spTree>
    <p:extLst>
      <p:ext uri="{BB962C8B-B14F-4D97-AF65-F5344CB8AC3E}">
        <p14:creationId xmlns:p14="http://schemas.microsoft.com/office/powerpoint/2010/main" val="180892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697314"/>
            <a:ext cx="3572469" cy="5278438"/>
          </a:xfrm>
          <a:prstGeom prst="rect">
            <a:avLst/>
          </a:prstGeom>
        </p:spPr>
      </p:pic>
      <p:sp>
        <p:nvSpPr>
          <p:cNvPr id="5" name="TextBox 4">
            <a:extLst>
              <a:ext uri="{FF2B5EF4-FFF2-40B4-BE49-F238E27FC236}">
                <a16:creationId xmlns:a16="http://schemas.microsoft.com/office/drawing/2014/main" id="{4D623544-D80B-DE44-A9AF-20717D593275}"/>
              </a:ext>
            </a:extLst>
          </p:cNvPr>
          <p:cNvSpPr txBox="1"/>
          <p:nvPr/>
        </p:nvSpPr>
        <p:spPr>
          <a:xfrm>
            <a:off x="7811452" y="4261430"/>
            <a:ext cx="82296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6" name="TextBox 5">
            <a:extLst>
              <a:ext uri="{FF2B5EF4-FFF2-40B4-BE49-F238E27FC236}">
                <a16:creationId xmlns:a16="http://schemas.microsoft.com/office/drawing/2014/main" id="{B65C4322-64FE-B944-AED9-C8749E06B80B}"/>
              </a:ext>
            </a:extLst>
          </p:cNvPr>
          <p:cNvSpPr txBox="1"/>
          <p:nvPr/>
        </p:nvSpPr>
        <p:spPr>
          <a:xfrm>
            <a:off x="7811452" y="2191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D6D37134-F760-9E44-B5F3-B0F1B61D000E}"/>
              </a:ext>
            </a:extLst>
          </p:cNvPr>
          <p:cNvSpPr txBox="1"/>
          <p:nvPr/>
        </p:nvSpPr>
        <p:spPr>
          <a:xfrm>
            <a:off x="7765732" y="4981431"/>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76723876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5464</TotalTime>
  <Words>2218</Words>
  <Application>Microsoft Office PowerPoint</Application>
  <PresentationFormat>Custom</PresentationFormat>
  <Paragraphs>306</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Presentations (Wide Screen)</vt:lpstr>
      <vt:lpstr>Git Workflows</vt:lpstr>
      <vt:lpstr>License, Citation and Acknowledgements</vt:lpstr>
      <vt:lpstr>Content</vt:lpstr>
      <vt:lpstr>Goal</vt:lpstr>
      <vt:lpstr>First Workflow</vt:lpstr>
      <vt:lpstr>Git Workflow Mechanisms for Collaboration</vt:lpstr>
      <vt:lpstr>Branches</vt:lpstr>
      <vt:lpstr>Control Project Branch Complexity</vt:lpstr>
      <vt:lpstr>Feature Branches</vt:lpstr>
      <vt:lpstr>Feature Branch Divergence</vt:lpstr>
      <vt:lpstr>Feature Race Condition</vt:lpstr>
      <vt:lpstr>More Branches</vt:lpstr>
      <vt:lpstr>Pull Requests</vt:lpstr>
      <vt:lpstr>GitHub Forks</vt:lpstr>
      <vt:lpstr>Code Review – What Peer Code Review Can Provide</vt:lpstr>
      <vt:lpstr>Code Review  - Improvement and Practices</vt:lpstr>
      <vt:lpstr>Git Workflow Models of Different complexity    </vt:lpstr>
      <vt:lpstr>Git Flow</vt:lpstr>
      <vt:lpstr>GitHub Flow</vt:lpstr>
      <vt:lpstr>GitLab Flow</vt:lpstr>
      <vt:lpstr>Collaboration using Git Workflows for CSE projects</vt:lpstr>
      <vt:lpstr>Current Trilinos Workflow</vt:lpstr>
      <vt:lpstr>Current Open MPI Workflow </vt:lpstr>
      <vt:lpstr>Current FleCSI Workflow</vt:lpstr>
      <vt:lpstr>Considerations for Choosing a Git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255</cp:revision>
  <cp:lastPrinted>2017-11-02T18:35:01Z</cp:lastPrinted>
  <dcterms:created xsi:type="dcterms:W3CDTF">2018-11-06T17:28:56Z</dcterms:created>
  <dcterms:modified xsi:type="dcterms:W3CDTF">2021-09-24T21:00:24Z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