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1"/>
  </p:notesMasterIdLst>
  <p:handoutMasterIdLst>
    <p:handoutMasterId r:id="rId72"/>
  </p:handoutMasterIdLst>
  <p:sldIdLst>
    <p:sldId id="256" r:id="rId5"/>
    <p:sldId id="320" r:id="rId6"/>
    <p:sldId id="706" r:id="rId7"/>
    <p:sldId id="653" r:id="rId8"/>
    <p:sldId id="660" r:id="rId9"/>
    <p:sldId id="661" r:id="rId10"/>
    <p:sldId id="664" r:id="rId11"/>
    <p:sldId id="665" r:id="rId12"/>
    <p:sldId id="652" r:id="rId13"/>
    <p:sldId id="642" r:id="rId14"/>
    <p:sldId id="670" r:id="rId15"/>
    <p:sldId id="651" r:id="rId16"/>
    <p:sldId id="668" r:id="rId17"/>
    <p:sldId id="669" r:id="rId18"/>
    <p:sldId id="702" r:id="rId19"/>
    <p:sldId id="634" r:id="rId20"/>
    <p:sldId id="683" r:id="rId21"/>
    <p:sldId id="684" r:id="rId22"/>
    <p:sldId id="687" r:id="rId23"/>
    <p:sldId id="686" r:id="rId24"/>
    <p:sldId id="688" r:id="rId25"/>
    <p:sldId id="698" r:id="rId26"/>
    <p:sldId id="699" r:id="rId27"/>
    <p:sldId id="662" r:id="rId28"/>
    <p:sldId id="704" r:id="rId29"/>
    <p:sldId id="705" r:id="rId30"/>
    <p:sldId id="658" r:id="rId31"/>
    <p:sldId id="671" r:id="rId32"/>
    <p:sldId id="678" r:id="rId33"/>
    <p:sldId id="679" r:id="rId34"/>
    <p:sldId id="672" r:id="rId35"/>
    <p:sldId id="675" r:id="rId36"/>
    <p:sldId id="680" r:id="rId37"/>
    <p:sldId id="673" r:id="rId38"/>
    <p:sldId id="681" r:id="rId39"/>
    <p:sldId id="674" r:id="rId40"/>
    <p:sldId id="682" r:id="rId41"/>
    <p:sldId id="666" r:id="rId42"/>
    <p:sldId id="650" r:id="rId43"/>
    <p:sldId id="632" r:id="rId44"/>
    <p:sldId id="654" r:id="rId45"/>
    <p:sldId id="663" r:id="rId46"/>
    <p:sldId id="700" r:id="rId47"/>
    <p:sldId id="696" r:id="rId48"/>
    <p:sldId id="676" r:id="rId49"/>
    <p:sldId id="677" r:id="rId50"/>
    <p:sldId id="656" r:id="rId51"/>
    <p:sldId id="667" r:id="rId52"/>
    <p:sldId id="701" r:id="rId53"/>
    <p:sldId id="695" r:id="rId54"/>
    <p:sldId id="692" r:id="rId55"/>
    <p:sldId id="697" r:id="rId56"/>
    <p:sldId id="655" r:id="rId57"/>
    <p:sldId id="657" r:id="rId58"/>
    <p:sldId id="659" r:id="rId59"/>
    <p:sldId id="649" r:id="rId60"/>
    <p:sldId id="645" r:id="rId61"/>
    <p:sldId id="639" r:id="rId62"/>
    <p:sldId id="644" r:id="rId63"/>
    <p:sldId id="637" r:id="rId64"/>
    <p:sldId id="643" r:id="rId65"/>
    <p:sldId id="638" r:id="rId66"/>
    <p:sldId id="646" r:id="rId67"/>
    <p:sldId id="640" r:id="rId68"/>
    <p:sldId id="641" r:id="rId69"/>
    <p:sldId id="648" r:id="rId7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D883FF"/>
    <a:srgbClr val="8CFFB5"/>
    <a:srgbClr val="7FEAA5"/>
    <a:srgbClr val="00FA00"/>
    <a:srgbClr val="EDEC15"/>
    <a:srgbClr val="D13940"/>
    <a:srgbClr val="C39C2F"/>
    <a:srgbClr val="C59C27"/>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8" autoAdjust="0"/>
    <p:restoredTop sz="97003" autoAdjust="0"/>
  </p:normalViewPr>
  <p:slideViewPr>
    <p:cSldViewPr snapToGrid="0" showGuides="1">
      <p:cViewPr varScale="1">
        <p:scale>
          <a:sx n="117" d="100"/>
          <a:sy n="117" d="100"/>
        </p:scale>
        <p:origin x="456"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4/12/23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4/12/23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56</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57</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121821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410163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40</a:t>
            </a:fld>
            <a:endParaRPr lang="en-US"/>
          </a:p>
        </p:txBody>
      </p:sp>
    </p:spTree>
    <p:extLst>
      <p:ext uri="{BB962C8B-B14F-4D97-AF65-F5344CB8AC3E}">
        <p14:creationId xmlns:p14="http://schemas.microsoft.com/office/powerpoint/2010/main" val="1863364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41</a:t>
            </a:fld>
            <a:endParaRPr lang="en-US"/>
          </a:p>
        </p:txBody>
      </p:sp>
    </p:spTree>
    <p:extLst>
      <p:ext uri="{BB962C8B-B14F-4D97-AF65-F5344CB8AC3E}">
        <p14:creationId xmlns:p14="http://schemas.microsoft.com/office/powerpoint/2010/main" val="1277043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42</a:t>
            </a:fld>
            <a:endParaRPr lang="en-US"/>
          </a:p>
        </p:txBody>
      </p:sp>
    </p:spTree>
    <p:extLst>
      <p:ext uri="{BB962C8B-B14F-4D97-AF65-F5344CB8AC3E}">
        <p14:creationId xmlns:p14="http://schemas.microsoft.com/office/powerpoint/2010/main" val="343077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45</a:t>
            </a:fld>
            <a:endParaRPr lang="en-US"/>
          </a:p>
        </p:txBody>
      </p:sp>
    </p:spTree>
    <p:extLst>
      <p:ext uri="{BB962C8B-B14F-4D97-AF65-F5344CB8AC3E}">
        <p14:creationId xmlns:p14="http://schemas.microsoft.com/office/powerpoint/2010/main" val="59324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53</a:t>
            </a:fld>
            <a:endParaRPr lang="en-US"/>
          </a:p>
        </p:txBody>
      </p:sp>
    </p:spTree>
    <p:extLst>
      <p:ext uri="{BB962C8B-B14F-4D97-AF65-F5344CB8AC3E}">
        <p14:creationId xmlns:p14="http://schemas.microsoft.com/office/powerpoint/2010/main" val="794208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selalib.github.io/"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fpm.fortran-lang.org/" TargetMode="External"/><Relationship Id="rId5" Type="http://schemas.openxmlformats.org/officeDocument/2006/relationships/hyperlink" Target="https://www.archaeologic.codes/software" TargetMode="External"/><Relationship Id="rId4" Type="http://schemas.openxmlformats.org/officeDocument/2006/relationships/hyperlink" Target="https://fortran-lang.org/"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4" Type="http://schemas.openxmlformats.org/officeDocument/2006/relationships/hyperlink" Target="https://github.com/qcscine/sparrow/archive/refs/tags/3.0.0.tar.gz"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Packaging – condensed version</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lgn="r">
              <a:spcBef>
                <a:spcPts val="1200"/>
              </a:spcBef>
            </a:pPr>
            <a:endParaRPr lang="en-US" sz="1800" dirty="0"/>
          </a:p>
          <a:p>
            <a:pPr algn="r">
              <a:spcBef>
                <a:spcPts val="1200"/>
              </a:spcBef>
            </a:pPr>
            <a:endParaRPr lang="en-US" sz="1800" dirty="0"/>
          </a:p>
          <a:p>
            <a:pPr algn="r">
              <a:spcBef>
                <a:spcPts val="1200"/>
              </a:spcBef>
            </a:pPr>
            <a:r>
              <a:rPr lang="en-US" sz="1800" dirty="0"/>
              <a:t>NCAR Improving Scientific Software Conference</a:t>
            </a:r>
          </a:p>
          <a:p>
            <a:pPr algn="r">
              <a:spcBef>
                <a:spcPts val="1200"/>
              </a:spcBef>
            </a:pPr>
            <a:r>
              <a:rPr lang="en-US" sz="1800" dirty="0"/>
              <a:t>Apr. 17, 2023</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29764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t>https://</a:t>
            </a:r>
            <a:r>
              <a:rPr lang="en-US" sz="1800" dirty="0" err="1"/>
              <a:t>cmake.org</a:t>
            </a:r>
            <a:r>
              <a:rPr lang="en-US" sz="1800" dirty="0"/>
              <a:t>/</a:t>
            </a:r>
            <a:r>
              <a:rPr lang="en-US" sz="1800" dirty="0" err="1"/>
              <a:t>cmake</a:t>
            </a:r>
            <a:r>
              <a:rPr lang="en-US" sz="1800" dirty="0"/>
              <a:t>/help/git-stage/manual/cmake-packages.7.html#creating-packages</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Config.cmake.in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(&lt;package name&gt;)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installable_libs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536171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sp>
        <p:nvSpPr>
          <p:cNvPr id="4" name="TextBox 3">
            <a:extLst>
              <a:ext uri="{FF2B5EF4-FFF2-40B4-BE49-F238E27FC236}">
                <a16:creationId xmlns:a16="http://schemas.microsoft.com/office/drawing/2014/main" id="{149FBF85-F937-174F-8D40-80269A4CD8B5}"/>
              </a:ext>
            </a:extLst>
          </p:cNvPr>
          <p:cNvSpPr txBox="1"/>
          <p:nvPr/>
        </p:nvSpPr>
        <p:spPr>
          <a:xfrm>
            <a:off x="7427093" y="947601"/>
            <a:ext cx="3189591" cy="433965"/>
          </a:xfrm>
          <a:prstGeom prst="rect">
            <a:avLst/>
          </a:prstGeom>
          <a:noFill/>
        </p:spPr>
        <p:txBody>
          <a:bodyPr wrap="none" lIns="118872" tIns="91440" rIns="118872" bIns="91440" rtlCol="0" anchor="ctr" anchorCtr="0">
            <a:spAutoFit/>
          </a:bodyPr>
          <a:lstStyle/>
          <a:p>
            <a:pPr algn="l">
              <a:lnSpc>
                <a:spcPct val="90000"/>
              </a:lnSpc>
            </a:pPr>
            <a:r>
              <a:rPr lang="en-US" dirty="0"/>
              <a:t>throw it over the wall – </a:t>
            </a:r>
            <a:r>
              <a:rPr lang="en-US" dirty="0" err="1"/>
              <a:t>hrmm</a:t>
            </a:r>
            <a:endParaRPr lang="en-US"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3206854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19" cy="21717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CMakeLists.txt</a:t>
            </a:r>
            <a:r>
              <a:rPr lang="en-US" dirty="0"/>
              <a:t>: added library export and a test (calling </a:t>
            </a:r>
            <a:r>
              <a:rPr lang="en-US" dirty="0" err="1"/>
              <a:t>test_heat.sh</a:t>
            </a:r>
            <a:r>
              <a:rPr lang="en-US" dirty="0"/>
              <a:t>)</a:t>
            </a:r>
          </a:p>
          <a:p>
            <a:r>
              <a:rPr lang="en-US" dirty="0"/>
              <a:t>README: note "</a:t>
            </a:r>
            <a:r>
              <a:rPr lang="en-US" dirty="0" err="1"/>
              <a:t>find_package</a:t>
            </a:r>
            <a:r>
              <a:rPr lang="en-US" dirty="0"/>
              <a:t>" and "</a:t>
            </a:r>
            <a:r>
              <a:rPr lang="en-US" dirty="0" err="1"/>
              <a:t>ctest</a:t>
            </a:r>
            <a:r>
              <a:rPr lang="en-US" dirty="0"/>
              <a:t>" commands</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3859641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697780" y="5698375"/>
            <a:ext cx="7353201" cy="276999"/>
          </a:xfrm>
          <a:prstGeom prst="rect">
            <a:avLst/>
          </a:prstGeom>
        </p:spPr>
        <p:txBody>
          <a:bodyPr wrap="square">
            <a:spAutoFit/>
          </a:bodyPr>
          <a:lstStyle/>
          <a:p>
            <a:r>
              <a:rPr lang="en-US" sz="1200" dirty="0"/>
              <a:t>https://</a:t>
            </a:r>
            <a:r>
              <a:rPr lang="en-US" sz="1200" dirty="0" err="1"/>
              <a:t>spack.readthedocs.io</a:t>
            </a:r>
            <a:r>
              <a:rPr lang="en-US" sz="1200" dirty="0"/>
              <a:t>/</a:t>
            </a:r>
            <a:r>
              <a:rPr lang="en-US" sz="1200" dirty="0" err="1"/>
              <a:t>en</a:t>
            </a:r>
            <a:r>
              <a:rPr lang="en-US" sz="1200" dirty="0"/>
              <a:t>/latest/</a:t>
            </a:r>
            <a:r>
              <a:rPr lang="en-US" sz="1200" dirty="0" err="1"/>
              <a:t>packaging_guide.html#dependency-specs</a:t>
            </a:r>
            <a:endParaRPr lang="en-US" sz="12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7353201" cy="276999"/>
          </a:xfrm>
          <a:prstGeom prst="rect">
            <a:avLst/>
          </a:prstGeom>
        </p:spPr>
        <p:txBody>
          <a:bodyPr wrap="square">
            <a:spAutoFit/>
          </a:bodyPr>
          <a:lstStyle/>
          <a:p>
            <a:r>
              <a:rPr lang="en-US" sz="1200" dirty="0"/>
              <a:t>https://</a:t>
            </a:r>
            <a:r>
              <a:rPr lang="en-US" sz="1200" dirty="0" err="1"/>
              <a:t>github.com</a:t>
            </a:r>
            <a:r>
              <a:rPr lang="en-US" sz="1200" dirty="0"/>
              <a:t>/</a:t>
            </a:r>
            <a:r>
              <a:rPr lang="en-US" sz="1200" dirty="0" err="1"/>
              <a:t>mpbelhorn</a:t>
            </a:r>
            <a:r>
              <a:rPr lang="en-US" sz="1200" dirty="0"/>
              <a:t>/</a:t>
            </a:r>
            <a:r>
              <a:rPr lang="en-US" sz="1200" dirty="0" err="1"/>
              <a:t>olcf</a:t>
            </a:r>
            <a:r>
              <a:rPr lang="en-US" sz="1200" dirty="0"/>
              <a:t>-</a:t>
            </a:r>
            <a:r>
              <a:rPr lang="en-US" sz="1200" dirty="0" err="1"/>
              <a:t>spack</a:t>
            </a:r>
            <a:r>
              <a:rPr lang="en-US" sz="1200" dirty="0"/>
              <a:t>-environments/blob/develop/hosts/frontier/</a:t>
            </a:r>
            <a:r>
              <a:rPr lang="en-US" sz="1200" dirty="0" err="1"/>
              <a:t>envs</a:t>
            </a:r>
            <a:r>
              <a:rPr lang="en-US" sz="1200" dirty="0"/>
              <a:t>/base/</a:t>
            </a:r>
            <a:r>
              <a:rPr lang="en-US" sz="1200" dirty="0" err="1"/>
              <a:t>spack.yaml</a:t>
            </a:r>
            <a:endParaRPr lang="en-US" sz="1200" dirty="0"/>
          </a:p>
        </p:txBody>
      </p:sp>
    </p:spTree>
    <p:extLst>
      <p:ext uri="{BB962C8B-B14F-4D97-AF65-F5344CB8AC3E}">
        <p14:creationId xmlns:p14="http://schemas.microsoft.com/office/powerpoint/2010/main" val="363999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p:txBody>
          <a:bodyPr/>
          <a:lstStyle/>
          <a:p>
            <a:r>
              <a:rPr lang="en-US" sz="2800" dirty="0"/>
              <a:t>C, C++, Fortran</a:t>
            </a:r>
          </a:p>
          <a:p>
            <a:pPr lvl="1"/>
            <a:r>
              <a:rPr lang="en-US" sz="2400" dirty="0"/>
              <a:t>Running and Reporting Tests: </a:t>
            </a:r>
            <a:r>
              <a:rPr lang="en-US" sz="2400" dirty="0" err="1"/>
              <a:t>ctest</a:t>
            </a:r>
            <a:r>
              <a:rPr lang="en-US" sz="2400" dirty="0"/>
              <a:t> / </a:t>
            </a:r>
            <a:r>
              <a:rPr lang="en-US" sz="2400" dirty="0" err="1"/>
              <a:t>cdash</a:t>
            </a:r>
            <a:endParaRPr lang="en-US" sz="2400" dirty="0"/>
          </a:p>
          <a:p>
            <a:pPr lvl="1"/>
            <a:r>
              <a:rPr lang="en-US" sz="2400" dirty="0"/>
              <a:t>Code Coverage: </a:t>
            </a:r>
            <a:r>
              <a:rPr lang="en-US" sz="2400" dirty="0" err="1"/>
              <a:t>gcov</a:t>
            </a:r>
            <a:r>
              <a:rPr lang="en-US" sz="2400" dirty="0"/>
              <a:t> / </a:t>
            </a:r>
            <a:r>
              <a:rPr lang="en-US" sz="2400" dirty="0" err="1"/>
              <a:t>lcov</a:t>
            </a:r>
            <a:r>
              <a:rPr lang="en-US" sz="2400" dirty="0"/>
              <a:t> (C, C++, Fortran)</a:t>
            </a:r>
          </a:p>
          <a:p>
            <a:pPr lvl="1"/>
            <a:r>
              <a:rPr lang="en-US" sz="2400" dirty="0"/>
              <a:t>Static Analysis: clang-tidy (only C, C++)</a:t>
            </a:r>
          </a:p>
          <a:p>
            <a:r>
              <a:rPr lang="en-US" sz="2800" dirty="0"/>
              <a:t>Python</a:t>
            </a:r>
          </a:p>
          <a:p>
            <a:pPr lvl="1"/>
            <a:r>
              <a:rPr lang="en-US" sz="2400" dirty="0"/>
              <a:t>Running and Reporting Tests: </a:t>
            </a:r>
            <a:r>
              <a:rPr lang="en-US" sz="2400" dirty="0" err="1"/>
              <a:t>pytest</a:t>
            </a:r>
            <a:r>
              <a:rPr lang="en-US" sz="2400" dirty="0"/>
              <a:t> / </a:t>
            </a:r>
            <a:r>
              <a:rPr lang="en-US" sz="2400" dirty="0" err="1"/>
              <a:t>unittest</a:t>
            </a:r>
            <a:r>
              <a:rPr lang="en-US" sz="2400" dirty="0"/>
              <a:t> / nose</a:t>
            </a:r>
          </a:p>
          <a:p>
            <a:pPr lvl="1"/>
            <a:r>
              <a:rPr lang="en-US" sz="2400" dirty="0"/>
              <a:t>Code Coverage: </a:t>
            </a:r>
            <a:r>
              <a:rPr lang="en-US" sz="2400" dirty="0" err="1"/>
              <a:t>pytest-cov</a:t>
            </a:r>
            <a:endParaRPr lang="en-US" sz="2400" dirty="0"/>
          </a:p>
          <a:p>
            <a:pPr lvl="1"/>
            <a:r>
              <a:rPr lang="en-US" sz="2400" dirty="0"/>
              <a:t>Static Source Code Analysis: </a:t>
            </a:r>
            <a:r>
              <a:rPr lang="en-US" sz="2400" dirty="0" err="1"/>
              <a:t>pylint</a:t>
            </a:r>
            <a:r>
              <a:rPr lang="en-US" sz="2400" dirty="0"/>
              <a:t> / flake8 / </a:t>
            </a:r>
            <a:r>
              <a:rPr lang="en-US" sz="2400" dirty="0" err="1"/>
              <a:t>mypy</a:t>
            </a:r>
            <a:endParaRPr lang="en-US" dirty="0"/>
          </a:p>
          <a:p>
            <a:pPr lvl="1"/>
            <a:endParaRPr lang="en-US" dirty="0"/>
          </a:p>
        </p:txBody>
      </p:sp>
    </p:spTree>
    <p:extLst>
      <p:ext uri="{BB962C8B-B14F-4D97-AF65-F5344CB8AC3E}">
        <p14:creationId xmlns:p14="http://schemas.microsoft.com/office/powerpoint/2010/main" val="223098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0"/>
            <a:ext cx="11369809" cy="5023167"/>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endParaRPr lang="en-US" sz="1600" b="1" dirty="0"/>
          </a:p>
          <a:p>
            <a:pPr>
              <a:spcBef>
                <a:spcPts val="400"/>
              </a:spcBef>
            </a:pPr>
            <a:r>
              <a:rPr lang="en-US" sz="1600" b="1" dirty="0"/>
              <a:t>Recommended citation: </a:t>
            </a:r>
            <a:r>
              <a:rPr lang="en-US" sz="1600" dirty="0"/>
              <a:t>David M. Rogers, Software Packaging, in IDEAS-ECP Webinar Series, online, Sept. 2022.</a:t>
            </a:r>
          </a:p>
          <a:p>
            <a:pPr>
              <a:spcBef>
                <a:spcPts val="400"/>
              </a:spcBef>
            </a:pPr>
            <a:endParaRPr lang="en-US" sz="1600" b="1" dirty="0"/>
          </a:p>
          <a:p>
            <a:pPr marL="0" indent="0">
              <a:spcBef>
                <a:spcPts val="400"/>
              </a:spcBef>
              <a:buNone/>
            </a:pPr>
            <a:endParaRPr lang="en-US" sz="1600" b="1" dirty="0"/>
          </a:p>
          <a:p>
            <a:pPr>
              <a:spcBef>
                <a:spcPts val="400"/>
              </a:spcBef>
            </a:pPr>
            <a:endParaRPr lang="en-US" sz="1600" b="1" dirty="0"/>
          </a:p>
          <a:p>
            <a:pPr>
              <a:spcBef>
                <a:spcPts val="400"/>
              </a:spcBef>
            </a:pPr>
            <a:endParaRPr lang="en-US" sz="1600" b="1" dirty="0"/>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844669"/>
            <a:ext cx="11254633" cy="646331"/>
          </a:xfrm>
          <a:prstGeom prst="rect">
            <a:avLst/>
          </a:prstGeom>
          <a:noFill/>
        </p:spPr>
        <p:txBody>
          <a:bodyPr wrap="square">
            <a:spAutoFit/>
          </a:bodyPr>
          <a:lstStyle/>
          <a:p>
            <a:r>
              <a:rPr lang="en-US" sz="1200" dirty="0"/>
              <a:t>https://</a:t>
            </a:r>
            <a:r>
              <a:rPr lang="en-US" sz="1200" dirty="0" err="1"/>
              <a:t>fastapi.tiangolo.com</a:t>
            </a:r>
            <a:r>
              <a:rPr lang="en-US" sz="1200" dirty="0"/>
              <a:t>/deployment/docker/#build-a-docker-image-for-</a:t>
            </a:r>
            <a:r>
              <a:rPr lang="en-US" sz="1200" dirty="0" err="1"/>
              <a:t>fastapi</a:t>
            </a:r>
            <a:endParaRPr lang="en-US" sz="1200" dirty="0"/>
          </a:p>
          <a:p>
            <a:r>
              <a:rPr lang="en-US" sz="1200" dirty="0"/>
              <a:t>https://</a:t>
            </a:r>
            <a:r>
              <a:rPr lang="en-US" sz="1200" dirty="0" err="1"/>
              <a:t>supercontainers.github.io</a:t>
            </a:r>
            <a:r>
              <a:rPr lang="en-US" sz="1200" dirty="0"/>
              <a:t>/sc20-tutorial/02.docker/</a:t>
            </a:r>
            <a:r>
              <a:rPr lang="en-US" sz="1200" dirty="0" err="1"/>
              <a:t>index.html</a:t>
            </a:r>
            <a:endParaRPr lang="en-US" sz="1200" dirty="0"/>
          </a:p>
          <a:p>
            <a:r>
              <a:rPr lang="en-US" sz="1200" dirty="0"/>
              <a:t>https://</a:t>
            </a:r>
            <a:r>
              <a:rPr lang="en-US" sz="1200" dirty="0" err="1"/>
              <a:t>cloud.sylabs.io</a:t>
            </a:r>
            <a:r>
              <a:rPr lang="en-US" sz="1200" dirty="0"/>
              <a:t>/builder</a:t>
            </a:r>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4123629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148943" y="5461817"/>
            <a:ext cx="6629400" cy="861774"/>
          </a:xfrm>
          <a:prstGeom prst="rect">
            <a:avLst/>
          </a:prstGeom>
          <a:noFill/>
        </p:spPr>
        <p:txBody>
          <a:bodyPr wrap="square">
            <a:spAutoFit/>
          </a:bodyPr>
          <a:lstStyle/>
          <a:p>
            <a:r>
              <a:rPr lang="en-US" dirty="0"/>
              <a:t>New article on CI team practices:</a:t>
            </a:r>
          </a:p>
          <a:p>
            <a:endParaRPr lang="en-US" sz="400" dirty="0"/>
          </a:p>
          <a:p>
            <a:pPr lvl="1"/>
            <a:r>
              <a:rPr lang="en-US" sz="1400" dirty="0"/>
              <a:t>https://</a:t>
            </a:r>
            <a:r>
              <a:rPr lang="en-US" sz="1400" dirty="0" err="1"/>
              <a:t>bssw.io</a:t>
            </a:r>
            <a:r>
              <a:rPr lang="en-US" sz="1400" dirty="0"/>
              <a:t>/</a:t>
            </a:r>
            <a:r>
              <a:rPr lang="en-US" sz="1400" dirty="0" err="1"/>
              <a:t>blog_posts</a:t>
            </a:r>
            <a:r>
              <a:rPr lang="en-US" sz="1400" dirty="0"/>
              <a:t>/bright-spots-team-experiences-implementing-continuous-integration</a:t>
            </a:r>
          </a:p>
        </p:txBody>
      </p:sp>
    </p:spTree>
    <p:extLst>
      <p:ext uri="{BB962C8B-B14F-4D97-AF65-F5344CB8AC3E}">
        <p14:creationId xmlns:p14="http://schemas.microsoft.com/office/powerpoint/2010/main" val="2860382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1473039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646331"/>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packaging_guide.html#dependency-specs</a:t>
            </a:r>
            <a:endParaRPr lang="en-US"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1721062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Tree>
    <p:extLst>
      <p:ext uri="{BB962C8B-B14F-4D97-AF65-F5344CB8AC3E}">
        <p14:creationId xmlns:p14="http://schemas.microsoft.com/office/powerpoint/2010/main" val="679601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625741" y="584777"/>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144488" y="5322856"/>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203511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9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642155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1285759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3665445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875537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933173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2755210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695534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Tree>
    <p:extLst>
      <p:ext uri="{BB962C8B-B14F-4D97-AF65-F5344CB8AC3E}">
        <p14:creationId xmlns:p14="http://schemas.microsoft.com/office/powerpoint/2010/main" val="319320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C++ - </a:t>
            </a:r>
            <a:r>
              <a:rPr lang="en-US" dirty="0" err="1"/>
              <a:t>CMake</a:t>
            </a:r>
            <a:r>
              <a:rPr lang="en-US" dirty="0"/>
              <a:t> Library Export</a:t>
            </a:r>
          </a:p>
          <a:p>
            <a:r>
              <a:rPr lang="en-US" dirty="0"/>
              <a:t>Fortran – </a:t>
            </a:r>
            <a:r>
              <a:rPr lang="en-US" dirty="0" err="1"/>
              <a:t>CMake</a:t>
            </a:r>
            <a:r>
              <a:rPr lang="en-US" dirty="0"/>
              <a:t> Library Export</a:t>
            </a:r>
          </a:p>
          <a:p>
            <a:r>
              <a:rPr lang="en-US" dirty="0"/>
              <a:t>C++ – </a:t>
            </a:r>
            <a:r>
              <a:rPr lang="en-US" dirty="0" err="1"/>
              <a:t>spack</a:t>
            </a:r>
            <a:endParaRPr lang="en-US" dirty="0"/>
          </a:p>
        </p:txBody>
      </p:sp>
    </p:spTree>
    <p:extLst>
      <p:ext uri="{BB962C8B-B14F-4D97-AF65-F5344CB8AC3E}">
        <p14:creationId xmlns:p14="http://schemas.microsoft.com/office/powerpoint/2010/main" val="1829580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83094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4611757" y="331967"/>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304365" y="1438835"/>
            <a:ext cx="10431204" cy="4867835"/>
          </a:xfrm>
        </p:spPr>
        <p:txBody>
          <a:bodyPr numCol="2"/>
          <a:lstStyle/>
          <a:p>
            <a:r>
              <a:rPr lang="en-US" sz="3200" dirty="0"/>
              <a:t>Why package?</a:t>
            </a:r>
          </a:p>
          <a:p>
            <a:r>
              <a:rPr lang="en-US" sz="3200" dirty="0"/>
              <a:t>General Guidelines &amp; Themes</a:t>
            </a:r>
          </a:p>
          <a:p>
            <a:r>
              <a:rPr lang="en-US" sz="3200" dirty="0"/>
              <a:t>Simple Walk-Throughs</a:t>
            </a:r>
          </a:p>
          <a:p>
            <a:pPr lvl="1"/>
            <a:r>
              <a:rPr lang="en-US" sz="2800" dirty="0"/>
              <a:t>python package</a:t>
            </a:r>
          </a:p>
          <a:p>
            <a:pPr lvl="1"/>
            <a:r>
              <a:rPr lang="en-US" sz="2800" dirty="0"/>
              <a:t>C++ code – </a:t>
            </a:r>
            <a:r>
              <a:rPr lang="en-US" sz="2800" dirty="0" err="1"/>
              <a:t>cmake</a:t>
            </a:r>
            <a:r>
              <a:rPr lang="en-US" sz="2800" dirty="0"/>
              <a:t> exports</a:t>
            </a:r>
          </a:p>
          <a:p>
            <a:pPr lvl="1"/>
            <a:r>
              <a:rPr lang="en-US" sz="2800" dirty="0"/>
              <a:t>Fortran – </a:t>
            </a:r>
            <a:r>
              <a:rPr lang="en-US" sz="2800" dirty="0" err="1"/>
              <a:t>cmake</a:t>
            </a:r>
            <a:r>
              <a:rPr lang="en-US" sz="2800" dirty="0"/>
              <a:t> exports</a:t>
            </a:r>
          </a:p>
          <a:p>
            <a:pPr lvl="1"/>
            <a:r>
              <a:rPr lang="en-US" sz="2800" dirty="0" err="1"/>
              <a:t>Spack</a:t>
            </a:r>
            <a:endParaRPr lang="en-US" sz="2800" dirty="0"/>
          </a:p>
          <a:p>
            <a:pPr lvl="1"/>
            <a:endParaRPr lang="en-US" sz="2800" dirty="0"/>
          </a:p>
          <a:p>
            <a:r>
              <a:rPr lang="en-US" sz="3200" dirty="0"/>
              <a:t>Containers</a:t>
            </a:r>
          </a:p>
          <a:p>
            <a:r>
              <a:rPr lang="en-US" sz="3200" dirty="0"/>
              <a:t>Performance portability concerns?</a:t>
            </a:r>
          </a:p>
          <a:p>
            <a:r>
              <a:rPr lang="en-US" sz="3200" dirty="0"/>
              <a:t>Real-World Examples</a:t>
            </a:r>
          </a:p>
          <a:p>
            <a:pPr lvl="1"/>
            <a:r>
              <a:rPr lang="en-US" sz="2800" dirty="0"/>
              <a:t>DCA++: cuda2hip compatibility layer</a:t>
            </a:r>
          </a:p>
          <a:p>
            <a:pPr lvl="1"/>
            <a:r>
              <a:rPr lang="en-US" sz="2800" dirty="0"/>
              <a:t>ZFP: scikit-build for </a:t>
            </a:r>
            <a:r>
              <a:rPr lang="en-US" sz="2800" dirty="0" err="1"/>
              <a:t>cython</a:t>
            </a:r>
            <a:endParaRPr lang="en-US" sz="2800" dirty="0"/>
          </a:p>
          <a:p>
            <a:pPr lvl="1"/>
            <a:r>
              <a:rPr lang="en-US" sz="2800" dirty="0"/>
              <a:t>Cabana: </a:t>
            </a:r>
            <a:r>
              <a:rPr lang="en-US" sz="2800" dirty="0" err="1"/>
              <a:t>Kokkos</a:t>
            </a:r>
            <a:r>
              <a:rPr lang="en-US" sz="2800" dirty="0"/>
              <a:t> with </a:t>
            </a:r>
            <a:r>
              <a:rPr lang="en-US" sz="2800" dirty="0" err="1"/>
              <a:t>spack</a:t>
            </a:r>
            <a:endParaRPr lang="en-US" sz="2800" dirty="0"/>
          </a:p>
        </p:txBody>
      </p:sp>
    </p:spTree>
    <p:extLst>
      <p:ext uri="{BB962C8B-B14F-4D97-AF65-F5344CB8AC3E}">
        <p14:creationId xmlns:p14="http://schemas.microsoft.com/office/powerpoint/2010/main" val="1717744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1139951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3276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82817"/>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4254372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08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setup.cfg</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from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import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636549"/>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export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pip install -e .</a:t>
            </a:r>
          </a:p>
          <a:p>
            <a:r>
              <a:rPr lang="en-US" sz="1400" dirty="0">
                <a:solidFill>
                  <a:schemeClr val="bg2"/>
                </a:solidFill>
                <a:latin typeface="Menlo" panose="020B0609030804020204" pitchFamily="49" charset="0"/>
              </a:rPr>
              <a:t>python3</a:t>
            </a:r>
          </a:p>
          <a:p>
            <a:r>
              <a:rPr lang="en-US" sz="1400" dirty="0">
                <a:solidFill>
                  <a:schemeClr val="bg2"/>
                </a:solidFill>
                <a:latin typeface="Menlo" panose="020B0609030804020204" pitchFamily="49" charset="0"/>
              </a:rPr>
              <a:t>&gt;&gt;&gt; import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1396578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r>
              <a:rPr lang="en-US" dirty="0">
                <a:latin typeface="Monaco" pitchFamily="2" charset="77"/>
              </a:rPr>
              <a:t> (copy)</a:t>
            </a: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Params</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Tree>
    <p:extLst>
      <p:ext uri="{BB962C8B-B14F-4D97-AF65-F5344CB8AC3E}">
        <p14:creationId xmlns:p14="http://schemas.microsoft.com/office/powerpoint/2010/main" val="896058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pip3 install tox</a:t>
            </a:r>
          </a:p>
          <a:p>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 tests in tests/ subdir.</a:t>
            </a:r>
          </a:p>
          <a:p>
            <a:r>
              <a:rPr lang="en-US" sz="1400" b="1" dirty="0">
                <a:solidFill>
                  <a:schemeClr val="bg2"/>
                </a:solidFill>
                <a:latin typeface="Menlo" panose="020B0609030804020204" pitchFamily="49" charset="0"/>
              </a:rPr>
              <a:t>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err="1">
                <a:hlinkClick r:id="rId4"/>
              </a:rPr>
              <a:t>pyscaffold.org</a:t>
            </a:r>
            <a:endParaRPr lang="en-US" dirty="0"/>
          </a:p>
        </p:txBody>
      </p:sp>
    </p:spTree>
    <p:extLst>
      <p:ext uri="{BB962C8B-B14F-4D97-AF65-F5344CB8AC3E}">
        <p14:creationId xmlns:p14="http://schemas.microsoft.com/office/powerpoint/2010/main" val="2463973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512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2667076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80</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1691557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g++  –</a:t>
            </a:r>
            <a:r>
              <a:rPr lang="en-US" sz="1400" dirty="0" err="1">
                <a:solidFill>
                  <a:schemeClr val="bg2"/>
                </a:solidFill>
                <a:latin typeface="Menlo" panose="020B0609030804020204" pitchFamily="49" charset="0"/>
              </a:rPr>
              <a:t>I$inst</a:t>
            </a:r>
            <a:r>
              <a:rPr lang="en-US" sz="1400" dirty="0">
                <a:solidFill>
                  <a:schemeClr val="bg2"/>
                </a:solidFill>
                <a:latin typeface="Menlo" panose="020B0609030804020204" pitchFamily="49" charset="0"/>
              </a:rPr>
              <a:t>/include/</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L$inst</a:t>
            </a:r>
            <a:r>
              <a:rPr lang="en-US" sz="1400" dirty="0">
                <a:solidFill>
                  <a:schemeClr val="bg2"/>
                </a:solidFill>
                <a:latin typeface="Menlo" panose="020B0609030804020204" pitchFamily="49" charset="0"/>
              </a:rPr>
              <a:t>/lib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Wl</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rpath</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inst</a:t>
            </a:r>
            <a:r>
              <a:rPr lang="en-US" sz="1400" dirty="0">
                <a:solidFill>
                  <a:schemeClr val="bg2"/>
                </a:solidFill>
                <a:latin typeface="Menlo" panose="020B0609030804020204" pitchFamily="49" charset="0"/>
              </a:rPr>
              <a:t>/lib –</a:t>
            </a:r>
            <a:r>
              <a:rPr lang="en-US" sz="1400" dirty="0" err="1">
                <a:solidFill>
                  <a:schemeClr val="bg2"/>
                </a:solidFill>
                <a:latin typeface="Menlo" panose="020B0609030804020204" pitchFamily="49" charset="0"/>
              </a:rPr>
              <a:t>lheat</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-o app </a:t>
            </a:r>
            <a:r>
              <a:rPr lang="en-US" sz="1400" dirty="0" err="1">
                <a:solidFill>
                  <a:schemeClr val="bg2"/>
                </a:solidFill>
                <a:latin typeface="Menlo" panose="020B0609030804020204" pitchFamily="49" charset="0"/>
              </a:rPr>
              <a:t>app.cpp</a:t>
            </a:r>
            <a:endParaRPr lang="en-US" sz="14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1169551"/>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app.cpp</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#include &lt;</a:t>
            </a:r>
            <a:r>
              <a:rPr lang="en-US" sz="1400" dirty="0" err="1">
                <a:solidFill>
                  <a:schemeClr val="bg2"/>
                </a:solidFill>
                <a:latin typeface="Menlo" panose="020B0609030804020204" pitchFamily="49" charset="0"/>
              </a:rPr>
              <a:t>heateq.hpp</a:t>
            </a:r>
            <a:r>
              <a:rPr lang="en-US" sz="1400" dirty="0">
                <a:solidFill>
                  <a:schemeClr val="bg2"/>
                </a:solidFill>
                <a:latin typeface="Menlo" panose="020B0609030804020204" pitchFamily="49" charset="0"/>
              </a:rPr>
              <a:t>&gt;</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827840" cy="1600438"/>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CMakeLists.txt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option(ENABLE_HEATEQ "Use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library." ON)</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if(ENABLE_HEATEQ)</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find_package</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1.0 REQUIRED)</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target_link_libraries</a:t>
            </a:r>
            <a:r>
              <a:rPr lang="en-US" sz="1400" dirty="0">
                <a:solidFill>
                  <a:schemeClr val="bg2"/>
                </a:solidFill>
                <a:latin typeface="Menlo" panose="020B0609030804020204" pitchFamily="49" charset="0"/>
              </a:rPr>
              <a:t>(app PRIVATE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::heat)</a:t>
            </a:r>
          </a:p>
          <a:p>
            <a:r>
              <a:rPr lang="en-US" sz="1400" dirty="0">
                <a:solidFill>
                  <a:schemeClr val="bg2"/>
                </a:solidFill>
                <a:latin typeface="Menlo" panose="020B0609030804020204" pitchFamily="49" charset="0"/>
              </a:rPr>
              <a:t>endif()</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167758"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app.hpp.in</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cmakedefine</a:t>
            </a:r>
            <a:r>
              <a:rPr lang="en-US" sz="14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339825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207431"/>
            <a:ext cx="3357154" cy="4047778"/>
          </a:xfrm>
        </p:spPr>
        <p:txBody>
          <a:bodyPr/>
          <a:lstStyle/>
          <a:p>
            <a:r>
              <a:rPr lang="en-US" dirty="0" err="1"/>
              <a:t>src</a:t>
            </a:r>
            <a:r>
              <a:rPr lang="en-US" dirty="0"/>
              <a:t>/</a:t>
            </a:r>
            <a:r>
              <a:rPr lang="en-US" dirty="0" err="1"/>
              <a:t>cheat.cpp</a:t>
            </a:r>
            <a:endParaRPr lang="en-US" dirty="0"/>
          </a:p>
          <a:p>
            <a:endParaRPr lang="en-US" dirty="0"/>
          </a:p>
          <a:p>
            <a:r>
              <a:rPr lang="en-US" dirty="0"/>
              <a:t>include/</a:t>
            </a:r>
            <a:r>
              <a:rPr lang="en-US" dirty="0" err="1"/>
              <a:t>heat.hpp</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8283560" y="2832589"/>
            <a:ext cx="3081125"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098720" cy="923330"/>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heat.so</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heat.hpp</a:t>
            </a:r>
            <a:endParaRPr lang="en-US" dirty="0"/>
          </a:p>
        </p:txBody>
      </p:sp>
    </p:spTree>
    <p:extLst>
      <p:ext uri="{BB962C8B-B14F-4D97-AF65-F5344CB8AC3E}">
        <p14:creationId xmlns:p14="http://schemas.microsoft.com/office/powerpoint/2010/main" val="484148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lheat</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920992" y="1519318"/>
            <a:ext cx="8035479"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heat.so</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2793276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Adding </a:t>
            </a:r>
            <a:r>
              <a:rPr lang="en-US" dirty="0" err="1"/>
              <a:t>cmake</a:t>
            </a:r>
            <a:r>
              <a:rPr lang="en-US" dirty="0"/>
              <a:t> target + tests – same as for C++.</a:t>
            </a:r>
          </a:p>
          <a:p>
            <a:r>
              <a:rPr lang="en-US" dirty="0"/>
              <a:t>Structure your package following a good example!</a:t>
            </a:r>
          </a:p>
          <a:p>
            <a:endParaRPr lang="en-US" dirty="0"/>
          </a:p>
          <a:p>
            <a:r>
              <a:rPr lang="en-US" dirty="0"/>
              <a:t>Refs:</a:t>
            </a:r>
          </a:p>
          <a:p>
            <a:pPr lvl="1"/>
            <a:r>
              <a:rPr lang="en-US" dirty="0"/>
              <a:t>Well documented example: </a:t>
            </a:r>
            <a:r>
              <a:rPr lang="en-US" dirty="0">
                <a:hlinkClick r:id="rId2"/>
              </a:rPr>
              <a:t>https://github.com/leonfoks/coretran</a:t>
            </a:r>
            <a:endParaRPr lang="en-US" dirty="0"/>
          </a:p>
          <a:p>
            <a:pPr lvl="1"/>
            <a:r>
              <a:rPr lang="en-US" dirty="0"/>
              <a:t>Modern conventions example: </a:t>
            </a:r>
            <a:r>
              <a:rPr lang="en-US" dirty="0">
                <a:hlinkClick r:id="rId3"/>
              </a:rPr>
              <a:t>https://selalib.github.io/</a:t>
            </a:r>
            <a:endParaRPr lang="en-US" dirty="0"/>
          </a:p>
          <a:p>
            <a:pPr lvl="1"/>
            <a:r>
              <a:rPr lang="en-US" dirty="0"/>
              <a:t>Fortran Package Index: </a:t>
            </a:r>
            <a:r>
              <a:rPr lang="en-US" dirty="0">
                <a:hlinkClick r:id="rId4"/>
              </a:rPr>
              <a:t>https://fortran-lang.org/</a:t>
            </a:r>
            <a:r>
              <a:rPr lang="en-US" dirty="0"/>
              <a:t>, </a:t>
            </a:r>
            <a:r>
              <a:rPr lang="en-US" dirty="0">
                <a:hlinkClick r:id="rId5"/>
              </a:rPr>
              <a:t>https://www.archaeologic.codes/software</a:t>
            </a:r>
            <a:r>
              <a:rPr lang="en-US" dirty="0"/>
              <a:t> </a:t>
            </a:r>
          </a:p>
          <a:p>
            <a:pPr lvl="1"/>
            <a:r>
              <a:rPr lang="en-US" dirty="0"/>
              <a:t>Fortran Package Manager: </a:t>
            </a:r>
            <a:r>
              <a:rPr lang="en-US" dirty="0">
                <a:hlinkClick r:id="rId6"/>
              </a:rPr>
              <a:t>https://fpm.fortran-lang.org/</a:t>
            </a:r>
            <a:r>
              <a:rPr lang="en-US" dirty="0"/>
              <a:t> </a:t>
            </a:r>
          </a:p>
        </p:txBody>
      </p:sp>
    </p:spTree>
    <p:extLst>
      <p:ext uri="{BB962C8B-B14F-4D97-AF65-F5344CB8AC3E}">
        <p14:creationId xmlns:p14="http://schemas.microsoft.com/office/powerpoint/2010/main" val="3292248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t>https://</a:t>
            </a:r>
            <a:r>
              <a:rPr lang="en-US" dirty="0" err="1"/>
              <a:t>spack-tutorial.readthedocs.io</a:t>
            </a:r>
            <a:r>
              <a:rPr lang="en-US" dirty="0"/>
              <a:t>/</a:t>
            </a:r>
            <a:r>
              <a:rPr lang="en-US" dirty="0" err="1"/>
              <a:t>en</a:t>
            </a:r>
            <a:r>
              <a:rPr lang="en-US" dirty="0"/>
              <a:t>/latest/</a:t>
            </a:r>
            <a:r>
              <a:rPr lang="en-US" dirty="0" err="1"/>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t>https://</a:t>
            </a:r>
            <a:r>
              <a:rPr lang="en-US" dirty="0" err="1"/>
              <a:t>spack.readthedocs.io</a:t>
            </a:r>
            <a:r>
              <a:rPr lang="en-US" dirty="0"/>
              <a:t>/</a:t>
            </a:r>
            <a:r>
              <a:rPr lang="en-US" dirty="0" err="1"/>
              <a:t>en</a:t>
            </a:r>
            <a:r>
              <a:rPr lang="en-US" dirty="0"/>
              <a:t>/latest/</a:t>
            </a:r>
            <a:r>
              <a:rPr lang="en-US" dirty="0" err="1"/>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2937164"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Using the package stack during/with development</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868680"/>
            <a:ext cx="11369809" cy="5529943"/>
          </a:xfrm>
        </p:spPr>
        <p:txBody>
          <a:bodyPr/>
          <a:lstStyle/>
          <a:p>
            <a:r>
              <a:rPr lang="en-US" dirty="0"/>
              <a:t>C++:</a:t>
            </a:r>
          </a:p>
          <a:p>
            <a:pPr lvl="1"/>
            <a:r>
              <a:rPr lang="en-US" dirty="0"/>
              <a:t>Maintain a "</a:t>
            </a:r>
            <a:r>
              <a:rPr lang="en-US" dirty="0" err="1"/>
              <a:t>env.sh</a:t>
            </a:r>
            <a:r>
              <a:rPr lang="en-US" dirty="0"/>
              <a:t>" file loading appropriate modules</a:t>
            </a:r>
          </a:p>
          <a:p>
            <a:pPr lvl="1"/>
            <a:r>
              <a:rPr lang="en-US" dirty="0"/>
              <a:t>Install all packages you build up into a common "/</a:t>
            </a:r>
            <a:r>
              <a:rPr lang="en-US" dirty="0" err="1"/>
              <a:t>usr</a:t>
            </a:r>
            <a:r>
              <a:rPr lang="en-US" dirty="0"/>
              <a:t>/local" prefix</a:t>
            </a:r>
          </a:p>
          <a:p>
            <a:pPr lvl="1"/>
            <a:r>
              <a:rPr lang="en-US" dirty="0"/>
              <a:t>Do development there, but be aware that env changes machine to machine</a:t>
            </a:r>
          </a:p>
          <a:p>
            <a:r>
              <a:rPr lang="en-US" dirty="0"/>
              <a:t>Python:</a:t>
            </a:r>
          </a:p>
          <a:p>
            <a:pPr lvl="1"/>
            <a:r>
              <a:rPr lang="en-US" dirty="0"/>
              <a:t>Create a poetry project to use for its virtual environment.</a:t>
            </a:r>
          </a:p>
          <a:p>
            <a:pPr lvl="2"/>
            <a:r>
              <a:rPr lang="en-US" dirty="0"/>
              <a:t>cd &lt;project&gt;; poetry shell</a:t>
            </a:r>
          </a:p>
          <a:p>
            <a:pPr lvl="1"/>
            <a:r>
              <a:rPr lang="en-US" dirty="0"/>
              <a:t>Keep working scripts / gist-s there.</a:t>
            </a:r>
          </a:p>
          <a:p>
            <a:r>
              <a:rPr lang="en-US" dirty="0" err="1"/>
              <a:t>Spack</a:t>
            </a:r>
            <a:r>
              <a:rPr lang="en-US" dirty="0"/>
              <a:t>:</a:t>
            </a:r>
          </a:p>
          <a:p>
            <a:pPr lvl="1"/>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r>
              <a:rPr lang="en-US" dirty="0" err="1"/>
              <a:t>spack</a:t>
            </a:r>
            <a:r>
              <a:rPr lang="en-US" dirty="0"/>
              <a:t> load)</a:t>
            </a:r>
          </a:p>
          <a:p>
            <a:pPr lvl="1"/>
            <a:r>
              <a:rPr lang="en-US" dirty="0"/>
              <a:t>Note also: </a:t>
            </a:r>
            <a:r>
              <a:rPr lang="en-US" dirty="0" err="1"/>
              <a:t>spack</a:t>
            </a:r>
            <a:r>
              <a:rPr lang="en-US" dirty="0"/>
              <a:t> build-env &lt;project name&gt; bash (sets CXXFLAGS, etc.)</a:t>
            </a:r>
          </a:p>
          <a:p>
            <a:pPr lvl="1"/>
            <a:r>
              <a:rPr lang="en-US" dirty="0"/>
              <a:t>These will load up the environment variables for accessing your installed software.</a:t>
            </a:r>
          </a:p>
          <a:p>
            <a:pPr marL="0" indent="-49212">
              <a:buNone/>
            </a:pPr>
            <a:r>
              <a:rPr lang="en-US" dirty="0"/>
              <a:t>Main complication: working on multiple packages at once – usu. Special specs exist for sourcing filesystem paths / </a:t>
            </a:r>
            <a:r>
              <a:rPr lang="en-US" dirty="0" err="1"/>
              <a:t>github</a:t>
            </a:r>
            <a:r>
              <a:rPr lang="en-US" dirty="0"/>
              <a:t> repos directly</a:t>
            </a:r>
          </a:p>
          <a:p>
            <a:endParaRPr lang="en-US" dirty="0"/>
          </a:p>
        </p:txBody>
      </p:sp>
    </p:spTree>
    <p:extLst>
      <p:ext uri="{BB962C8B-B14F-4D97-AF65-F5344CB8AC3E}">
        <p14:creationId xmlns:p14="http://schemas.microsoft.com/office/powerpoint/2010/main" val="122635239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65449</TotalTime>
  <Words>7026</Words>
  <Application>Microsoft Macintosh PowerPoint</Application>
  <PresentationFormat>Custom</PresentationFormat>
  <Paragraphs>1003</Paragraphs>
  <Slides>66</Slides>
  <Notes>20</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Arial Black</vt:lpstr>
      <vt:lpstr>Calibri</vt:lpstr>
      <vt:lpstr>Menlo</vt:lpstr>
      <vt:lpstr>Monaco</vt:lpstr>
      <vt:lpstr>Presentations (Wide Screen)</vt:lpstr>
      <vt:lpstr>Software Packaging – condensed version</vt:lpstr>
      <vt:lpstr>License, Citation and Acknowledgements</vt:lpstr>
      <vt:lpstr>License, Citation and Acknowledgements</vt:lpstr>
      <vt:lpstr>Outline</vt:lpstr>
      <vt:lpstr>Why Package?</vt:lpstr>
      <vt:lpstr>Why Package?</vt:lpstr>
      <vt:lpstr>Guidelines &amp; Themes</vt:lpstr>
      <vt:lpstr>Guidelines &amp; Themes</vt:lpstr>
      <vt:lpstr>Using the package stack during/with development</vt:lpstr>
      <vt:lpstr>Complications: Transitive Build / Link Requirements</vt:lpstr>
      <vt:lpstr>Installing a library with CMake</vt:lpstr>
      <vt:lpstr>Package Publication Steps – C++ with cmake</vt:lpstr>
      <vt:lpstr>Net result</vt:lpstr>
      <vt:lpstr>Package Publication Steps – C++ with cmake +</vt:lpstr>
      <vt:lpstr>Anatomy of a Spack Dependency "spec"</vt:lpstr>
      <vt:lpstr>Going Further</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fin</vt:lpstr>
      <vt:lpstr>Anatomy of a Spack Dependency "spec"</vt:lpstr>
      <vt:lpstr>Package Publication Steps – C++ with cmake +</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Simple Walk-Throughs</vt:lpstr>
      <vt:lpstr>Package Publication Checklist</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C++ Package</vt:lpstr>
      <vt:lpstr>C++ Library Structure</vt:lpstr>
      <vt:lpstr>Fortran Library Structure</vt:lpstr>
      <vt:lpstr>Package Publication Steps – Fortran with cmake</vt:lpstr>
      <vt:lpstr>HPC: modules and Spack Development Environments</vt:lpstr>
      <vt:lpstr>Intermediate Example: C++ with spack</vt:lpstr>
      <vt:lpstr>Spack package.py</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272</cp:revision>
  <cp:lastPrinted>2017-11-02T18:35:01Z</cp:lastPrinted>
  <dcterms:created xsi:type="dcterms:W3CDTF">2018-11-06T17:28:56Z</dcterms:created>
  <dcterms:modified xsi:type="dcterms:W3CDTF">2023-04-13T02:34:22Z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