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1866" r:id="rId5"/>
    <p:sldId id="320" r:id="rId6"/>
    <p:sldId id="653" r:id="rId7"/>
    <p:sldId id="660" r:id="rId8"/>
    <p:sldId id="661" r:id="rId9"/>
    <p:sldId id="1864" r:id="rId10"/>
    <p:sldId id="664" r:id="rId11"/>
    <p:sldId id="665" r:id="rId12"/>
    <p:sldId id="1846" r:id="rId13"/>
    <p:sldId id="1865" r:id="rId14"/>
    <p:sldId id="652" r:id="rId15"/>
    <p:sldId id="1863" r:id="rId16"/>
    <p:sldId id="642" r:id="rId17"/>
    <p:sldId id="670" r:id="rId18"/>
    <p:sldId id="651" r:id="rId19"/>
    <p:sldId id="668" r:id="rId20"/>
    <p:sldId id="683" r:id="rId21"/>
    <p:sldId id="684" r:id="rId22"/>
    <p:sldId id="687" r:id="rId23"/>
    <p:sldId id="686" r:id="rId24"/>
    <p:sldId id="688" r:id="rId25"/>
    <p:sldId id="698" r:id="rId26"/>
    <p:sldId id="699" r:id="rId27"/>
    <p:sldId id="662" r:id="rId28"/>
    <p:sldId id="704" r:id="rId29"/>
    <p:sldId id="705" r:id="rId30"/>
    <p:sldId id="666" r:id="rId31"/>
    <p:sldId id="650" r:id="rId32"/>
    <p:sldId id="632" r:id="rId33"/>
    <p:sldId id="654" r:id="rId34"/>
    <p:sldId id="663" r:id="rId35"/>
    <p:sldId id="700" r:id="rId36"/>
    <p:sldId id="696" r:id="rId37"/>
    <p:sldId id="676" r:id="rId38"/>
    <p:sldId id="677" r:id="rId39"/>
    <p:sldId id="656" r:id="rId40"/>
    <p:sldId id="667" r:id="rId41"/>
    <p:sldId id="701" r:id="rId42"/>
    <p:sldId id="695" r:id="rId43"/>
    <p:sldId id="692" r:id="rId44"/>
    <p:sldId id="697" r:id="rId45"/>
    <p:sldId id="671" r:id="rId46"/>
    <p:sldId id="669" r:id="rId47"/>
    <p:sldId id="702" r:id="rId48"/>
    <p:sldId id="658" r:id="rId49"/>
    <p:sldId id="655" r:id="rId50"/>
    <p:sldId id="657" r:id="rId51"/>
    <p:sldId id="659" r:id="rId52"/>
    <p:sldId id="678" r:id="rId53"/>
    <p:sldId id="679" r:id="rId54"/>
    <p:sldId id="672" r:id="rId55"/>
    <p:sldId id="675" r:id="rId56"/>
    <p:sldId id="680" r:id="rId57"/>
    <p:sldId id="673" r:id="rId58"/>
    <p:sldId id="681" r:id="rId59"/>
    <p:sldId id="674" r:id="rId60"/>
    <p:sldId id="682" r:id="rId61"/>
    <p:sldId id="649" r:id="rId62"/>
    <p:sldId id="645" r:id="rId63"/>
    <p:sldId id="639" r:id="rId64"/>
    <p:sldId id="644" r:id="rId65"/>
    <p:sldId id="637" r:id="rId66"/>
    <p:sldId id="643" r:id="rId67"/>
    <p:sldId id="638" r:id="rId68"/>
    <p:sldId id="646" r:id="rId69"/>
    <p:sldId id="640" r:id="rId70"/>
    <p:sldId id="641" r:id="rId71"/>
    <p:sldId id="648"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60" autoAdjust="0"/>
    <p:restoredTop sz="97003" autoAdjust="0"/>
  </p:normalViewPr>
  <p:slideViewPr>
    <p:cSldViewPr snapToGrid="0" showGuides="1">
      <p:cViewPr varScale="1">
        <p:scale>
          <a:sx n="89" d="100"/>
          <a:sy n="89" d="100"/>
        </p:scale>
        <p:origin x="192" y="7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5/5/23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5/5/23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59324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upercontainers.github.io/sc20-tutorial/02.docker/index.html" TargetMode="External"/><Relationship Id="rId2" Type="http://schemas.openxmlformats.org/officeDocument/2006/relationships/hyperlink" Target="https://fastapi.tiangolo.com/deployment/docker/#build-a-docker-image-for-fastapi" TargetMode="External"/><Relationship Id="rId1" Type="http://schemas.openxmlformats.org/officeDocument/2006/relationships/slideLayout" Target="../slideLayouts/slideLayout7.xml"/><Relationship Id="rId4" Type="http://schemas.openxmlformats.org/officeDocument/2006/relationships/hyperlink" Target="https://cloud.sylabs.io/build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ssw.io/blog_posts/bright-spots-team-experiences-implementing-continuous-integration"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python-poetry.org/docs/pyprojec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 Id="rId4" Type="http://schemas.openxmlformats.org/officeDocument/2006/relationships/hyperlink" Target="https://github.com/mpbelhorn/olcf-spack-environments/blob/develop/hosts/frontier/envs/base/spack.yaml"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5" Type="http://schemas.openxmlformats.org/officeDocument/2006/relationships/hyperlink" Target="https://spack-tutorial.readthedocs.io/en/latest/tutorial_packaging.html" TargetMode="External"/><Relationship Id="rId4" Type="http://schemas.openxmlformats.org/officeDocument/2006/relationships/hyperlink" Target="https://github.com/qcscine/sparrow/archive/refs/tags/3.0.0.tar.gz"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pack.readthedocs.io/en/latest/packaging_guide.html#accessing-dependencies" TargetMode="External"/><Relationship Id="rId2" Type="http://schemas.openxmlformats.org/officeDocument/2006/relationships/hyperlink" Target="https://spack.readthedocs.io/en/latest/spack.util.html#module-spack.util.prefix"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56D-AFC0-F1D0-24F9-C0BE8F7B5265}"/>
              </a:ext>
            </a:extLst>
          </p:cNvPr>
          <p:cNvSpPr>
            <a:spLocks noGrp="1"/>
          </p:cNvSpPr>
          <p:nvPr>
            <p:ph type="ctrTitle"/>
          </p:nvPr>
        </p:nvSpPr>
        <p:spPr/>
        <p:txBody>
          <a:bodyPr/>
          <a:lstStyle/>
          <a:p>
            <a:r>
              <a:rPr lang="en-US" dirty="0"/>
              <a:t>Software Packaging – Condensed Version</a:t>
            </a:r>
          </a:p>
        </p:txBody>
      </p:sp>
      <p:sp>
        <p:nvSpPr>
          <p:cNvPr id="3" name="Subtitle 2">
            <a:extLst>
              <a:ext uri="{FF2B5EF4-FFF2-40B4-BE49-F238E27FC236}">
                <a16:creationId xmlns:a16="http://schemas.microsoft.com/office/drawing/2014/main" id="{F7D038FF-F924-09D6-6A19-7AE422978D18}"/>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400" dirty="0"/>
              <a:t>Oak Ridge National Laboratory</a:t>
            </a:r>
          </a:p>
          <a:p>
            <a:pPr>
              <a:spcBef>
                <a:spcPts val="2800"/>
              </a:spcBef>
            </a:pPr>
            <a:r>
              <a:rPr lang="en-US" sz="2400" dirty="0"/>
              <a:t>Better Scientific Software tutorial </a:t>
            </a:r>
            <a:br>
              <a:rPr lang="en-US" sz="2400" dirty="0"/>
            </a:br>
            <a:r>
              <a:rPr lang="en-US" sz="2400" dirty="0"/>
              <a:t>@ ISC-HPC (2023)</a:t>
            </a:r>
          </a:p>
          <a:p>
            <a:pPr>
              <a:spcBef>
                <a:spcPts val="2800"/>
              </a:spcBef>
            </a:pPr>
            <a:r>
              <a:rPr lang="en-US" sz="2400" dirty="0"/>
              <a:t>Contributors</a:t>
            </a:r>
            <a:r>
              <a:rPr lang="en-US" dirty="0"/>
              <a:t>:</a:t>
            </a:r>
            <a:r>
              <a:rPr lang="en-US" sz="2400" dirty="0"/>
              <a:t> David M. Rogers (ORNL), </a:t>
            </a:r>
            <a:r>
              <a:rPr lang="en-US" sz="2400"/>
              <a:t>IDEAS-ECP Team</a:t>
            </a:r>
            <a:endParaRPr lang="en-US" sz="2400" dirty="0"/>
          </a:p>
        </p:txBody>
      </p:sp>
    </p:spTree>
    <p:extLst>
      <p:ext uri="{BB962C8B-B14F-4D97-AF65-F5344CB8AC3E}">
        <p14:creationId xmlns:p14="http://schemas.microsoft.com/office/powerpoint/2010/main" val="37722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053317"/>
            <a:ext cx="11369809" cy="5529943"/>
          </a:xfrm>
        </p:spPr>
        <p:txBody>
          <a:bodyPr/>
          <a:lstStyle/>
          <a:p>
            <a:r>
              <a:rPr lang="en-US" dirty="0"/>
              <a:t>C++:</a:t>
            </a:r>
          </a:p>
          <a:p>
            <a:pPr lvl="1">
              <a:spcBef>
                <a:spcPts val="200"/>
              </a:spcBef>
            </a:pPr>
            <a:r>
              <a:rPr lang="en-US" dirty="0"/>
              <a:t>Maintain a "</a:t>
            </a:r>
            <a:r>
              <a:rPr lang="en-US" dirty="0" err="1"/>
              <a:t>env.sh</a:t>
            </a:r>
            <a:r>
              <a:rPr lang="en-US" dirty="0"/>
              <a:t>" file loading appropriate modules</a:t>
            </a:r>
          </a:p>
          <a:p>
            <a:pPr lvl="1">
              <a:spcBef>
                <a:spcPts val="200"/>
              </a:spcBef>
            </a:pPr>
            <a:r>
              <a:rPr lang="en-US" dirty="0"/>
              <a:t>Install all packages you build up into a common "/</a:t>
            </a:r>
            <a:r>
              <a:rPr lang="en-US" dirty="0" err="1"/>
              <a:t>usr</a:t>
            </a:r>
            <a:r>
              <a:rPr lang="en-US" dirty="0"/>
              <a:t>/local" prefix</a:t>
            </a:r>
          </a:p>
          <a:p>
            <a:pPr lvl="1">
              <a:spcBef>
                <a:spcPts val="200"/>
              </a:spcBef>
            </a:pPr>
            <a:r>
              <a:rPr lang="en-US" dirty="0"/>
              <a:t>Do development there, but be aware that env changes machine to machine</a:t>
            </a:r>
          </a:p>
          <a:p>
            <a:r>
              <a:rPr lang="en-US" dirty="0"/>
              <a:t>Python:</a:t>
            </a:r>
          </a:p>
          <a:p>
            <a:pPr lvl="1">
              <a:spcBef>
                <a:spcPts val="200"/>
              </a:spcBef>
            </a:pPr>
            <a:r>
              <a:rPr lang="en-US" dirty="0"/>
              <a:t>Create a poetry project to use for its virtual environment</a:t>
            </a:r>
          </a:p>
          <a:p>
            <a:pPr lvl="2">
              <a:spcBef>
                <a:spcPts val="200"/>
              </a:spcBef>
            </a:pPr>
            <a:r>
              <a:rPr lang="en-US" dirty="0"/>
              <a:t>cd &lt;project&gt;; poetry shell</a:t>
            </a:r>
          </a:p>
          <a:p>
            <a:pPr lvl="1">
              <a:spcBef>
                <a:spcPts val="200"/>
              </a:spcBef>
            </a:pPr>
            <a:r>
              <a:rPr lang="en-US" dirty="0"/>
              <a:t>Keep working scripts / gist-s there</a:t>
            </a:r>
          </a:p>
          <a:p>
            <a:r>
              <a:rPr lang="en-US" dirty="0" err="1"/>
              <a:t>Spack</a:t>
            </a:r>
            <a:r>
              <a:rPr lang="en-US" dirty="0"/>
              <a:t>:</a:t>
            </a:r>
          </a:p>
          <a:p>
            <a:pPr lvl="1">
              <a:spcBef>
                <a:spcPts val="200"/>
              </a:spcBef>
            </a:pPr>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spcBef>
                <a:spcPts val="200"/>
              </a:spcBef>
            </a:pPr>
            <a:r>
              <a:rPr lang="en-US" dirty="0"/>
              <a:t>Note also: </a:t>
            </a:r>
            <a:r>
              <a:rPr lang="en-US" dirty="0" err="1"/>
              <a:t>spack</a:t>
            </a:r>
            <a:r>
              <a:rPr lang="en-US" dirty="0"/>
              <a:t> build-env &lt;project name&gt; bash (sets CXXFLAGS, etc.)</a:t>
            </a:r>
          </a:p>
          <a:p>
            <a:pPr lvl="1">
              <a:spcBef>
                <a:spcPts val="200"/>
              </a:spcBef>
            </a:pPr>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a:t>
            </a:r>
            <a:r>
              <a:rPr lang="en-US" sz="1800" dirty="0" err="1">
                <a:hlinkClick r:id="rId4"/>
              </a:rPr>
              <a:t>cmake.org</a:t>
            </a:r>
            <a:r>
              <a:rPr lang="en-US" sz="1800" dirty="0">
                <a:hlinkClick r:id="rId4"/>
              </a:rPr>
              <a:t>/</a:t>
            </a:r>
            <a:r>
              <a:rPr lang="en-US" sz="1800" dirty="0" err="1">
                <a:hlinkClick r:id="rId4"/>
              </a:rPr>
              <a:t>cmake</a:t>
            </a:r>
            <a:r>
              <a:rPr lang="en-US" sz="1800" dirty="0">
                <a:hlinkClick r:id="rId4"/>
              </a:rPr>
              <a:t>/help/git-stage/manual/cmake-packages.7.html#creating-packages</a:t>
            </a:r>
            <a:endParaRPr lang="en-US" sz="1800" dirty="0"/>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668825"/>
            <a:ext cx="7431115" cy="830997"/>
          </a:xfrm>
          <a:prstGeom prst="rect">
            <a:avLst/>
          </a:prstGeom>
          <a:noFill/>
        </p:spPr>
        <p:txBody>
          <a:bodyPr wrap="square">
            <a:spAutoFit/>
          </a:bodyPr>
          <a:lstStyle/>
          <a:p>
            <a:r>
              <a:rPr lang="en-US" sz="1600" dirty="0">
                <a:hlinkClick r:id="rId2"/>
              </a:rPr>
              <a:t>https://</a:t>
            </a:r>
            <a:r>
              <a:rPr lang="en-US" sz="1600" dirty="0" err="1">
                <a:hlinkClick r:id="rId2"/>
              </a:rPr>
              <a:t>fastapi.tiangolo.com</a:t>
            </a:r>
            <a:r>
              <a:rPr lang="en-US" sz="1600" dirty="0">
                <a:hlinkClick r:id="rId2"/>
              </a:rPr>
              <a:t>/deployment/docker/#build-a-docker-image-for-</a:t>
            </a:r>
            <a:r>
              <a:rPr lang="en-US" sz="1600" dirty="0" err="1">
                <a:hlinkClick r:id="rId2"/>
              </a:rPr>
              <a:t>fastapi</a:t>
            </a:r>
            <a:endParaRPr lang="en-US" sz="1600" dirty="0"/>
          </a:p>
          <a:p>
            <a:r>
              <a:rPr lang="en-US" sz="1600" dirty="0">
                <a:hlinkClick r:id="rId3"/>
              </a:rPr>
              <a:t>https://</a:t>
            </a:r>
            <a:r>
              <a:rPr lang="en-US" sz="1600" dirty="0" err="1">
                <a:hlinkClick r:id="rId3"/>
              </a:rPr>
              <a:t>supercontainers.github.io</a:t>
            </a:r>
            <a:r>
              <a:rPr lang="en-US" sz="1600" dirty="0">
                <a:hlinkClick r:id="rId3"/>
              </a:rPr>
              <a:t>/sc20-tutorial/02.docker/</a:t>
            </a:r>
            <a:r>
              <a:rPr lang="en-US" sz="1600" dirty="0" err="1">
                <a:hlinkClick r:id="rId3"/>
              </a:rPr>
              <a:t>index.html</a:t>
            </a:r>
            <a:endParaRPr lang="en-US" sz="1600" dirty="0"/>
          </a:p>
          <a:p>
            <a:r>
              <a:rPr lang="en-US" sz="1600" dirty="0">
                <a:hlinkClick r:id="rId4"/>
              </a:rPr>
              <a:t>https://</a:t>
            </a:r>
            <a:r>
              <a:rPr lang="en-US" sz="1600" dirty="0" err="1">
                <a:hlinkClick r:id="rId4"/>
              </a:rPr>
              <a:t>cloud.sylabs.io</a:t>
            </a:r>
            <a:r>
              <a:rPr lang="en-US" sz="1600" dirty="0">
                <a:hlinkClick r:id="rId4"/>
              </a:rPr>
              <a:t>/builder</a:t>
            </a:r>
            <a:endParaRPr lang="en-US" sz="1600" dirty="0"/>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018085" y="5243217"/>
            <a:ext cx="8053753" cy="646331"/>
          </a:xfrm>
          <a:prstGeom prst="rect">
            <a:avLst/>
          </a:prstGeom>
          <a:noFill/>
        </p:spPr>
        <p:txBody>
          <a:bodyPr wrap="square">
            <a:spAutoFit/>
          </a:bodyPr>
          <a:lstStyle/>
          <a:p>
            <a:r>
              <a:rPr lang="en-US" dirty="0"/>
              <a:t>Article on CI team practices:</a:t>
            </a:r>
          </a:p>
          <a:p>
            <a:endParaRPr lang="en-US" sz="400" dirty="0"/>
          </a:p>
          <a:p>
            <a:pPr lvl="1"/>
            <a:r>
              <a:rPr lang="en-US" sz="1400" dirty="0">
                <a:hlinkClick r:id="rId2"/>
              </a:rPr>
              <a:t>https://</a:t>
            </a:r>
            <a:r>
              <a:rPr lang="en-US" sz="1400" dirty="0" err="1">
                <a:hlinkClick r:id="rId2"/>
              </a:rPr>
              <a:t>bssw.io</a:t>
            </a:r>
            <a:r>
              <a:rPr lang="en-US" sz="1400" dirty="0">
                <a:hlinkClick r:id="rId2"/>
              </a:rPr>
              <a:t>/</a:t>
            </a:r>
            <a:r>
              <a:rPr lang="en-US" sz="1400" dirty="0" err="1">
                <a:hlinkClick r:id="rId2"/>
              </a:rPr>
              <a:t>blog_posts</a:t>
            </a:r>
            <a:r>
              <a:rPr lang="en-US" sz="1400" dirty="0">
                <a:hlinkClick r:id="rId2"/>
              </a:rPr>
              <a:t>/bright-spots-team-experiences-implementing-continuous-integration</a:t>
            </a:r>
            <a:endParaRPr lang="en-US" sz="1400" dirty="0"/>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a:t>
            </a:r>
            <a:r>
              <a:rPr lang="en-US" sz="1400" dirty="0">
                <a:hlinkClick r:id="rId2"/>
              </a:rPr>
              <a:t>https://python-</a:t>
            </a:r>
            <a:r>
              <a:rPr lang="en-US" sz="1400" dirty="0" err="1">
                <a:hlinkClick r:id="rId2"/>
              </a:rPr>
              <a:t>poetry.org</a:t>
            </a:r>
            <a:r>
              <a:rPr lang="en-US" sz="1400" dirty="0">
                <a:hlinkClick r:id="rId2"/>
              </a:rPr>
              <a:t>/docs/</a:t>
            </a:r>
            <a:r>
              <a:rPr lang="en-US" sz="1400" dirty="0" err="1">
                <a:hlinkClick r:id="rId2"/>
              </a:rPr>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a:solidFill>
                  <a:schemeClr val="accent1">
                    <a:lumMod val="75000"/>
                  </a:schemeClr>
                </a:solidFill>
              </a:rPr>
              <a:t>spack.readthedocs.io</a:t>
            </a:r>
          </a:p>
        </p:txBody>
      </p:sp>
    </p:spTree>
    <p:extLst>
      <p:ext uri="{BB962C8B-B14F-4D97-AF65-F5344CB8AC3E}">
        <p14:creationId xmlns:p14="http://schemas.microsoft.com/office/powerpoint/2010/main" val="257682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178669" y="5698375"/>
            <a:ext cx="6893169" cy="584775"/>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9580190" cy="338554"/>
          </a:xfrm>
          <a:prstGeom prst="rect">
            <a:avLst/>
          </a:prstGeom>
        </p:spPr>
        <p:txBody>
          <a:bodyPr wrap="square">
            <a:spAutoFit/>
          </a:bodyPr>
          <a:lstStyle/>
          <a:p>
            <a:r>
              <a:rPr lang="en-US" sz="1600" dirty="0">
                <a:hlinkClick r:id="rId4"/>
              </a:rPr>
              <a:t>https://github.com/mpbelhorn/olcf-spack-environments/blob/develop/hosts/frontier/envs/base/spack.yaml</a:t>
            </a:r>
            <a:endParaRPr lang="en-US" sz="1600" dirty="0"/>
          </a:p>
        </p:txBody>
      </p:sp>
    </p:spTree>
    <p:extLst>
      <p:ext uri="{BB962C8B-B14F-4D97-AF65-F5344CB8AC3E}">
        <p14:creationId xmlns:p14="http://schemas.microsoft.com/office/powerpoint/2010/main" val="293656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38554"/>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hlinkClick r:id="rId5"/>
              </a:rPr>
              <a:t>https://</a:t>
            </a:r>
            <a:r>
              <a:rPr lang="en-US" dirty="0" err="1">
                <a:hlinkClick r:id="rId5"/>
              </a:rPr>
              <a:t>spack-tutorial.readthedocs.io</a:t>
            </a:r>
            <a:r>
              <a:rPr lang="en-US" dirty="0">
                <a:hlinkClick r:id="rId5"/>
              </a:rPr>
              <a:t>/</a:t>
            </a:r>
            <a:r>
              <a:rPr lang="en-US" dirty="0" err="1">
                <a:hlinkClick r:id="rId5"/>
              </a:rPr>
              <a:t>en</a:t>
            </a:r>
            <a:r>
              <a:rPr lang="en-US" dirty="0">
                <a:hlinkClick r:id="rId5"/>
              </a:rPr>
              <a:t>/latest/</a:t>
            </a:r>
            <a:r>
              <a:rPr lang="en-US" dirty="0" err="1">
                <a:hlinkClick r:id="rId5"/>
              </a:rPr>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hlinkClick r:id="rId3"/>
              </a:rPr>
              <a:t>https://</a:t>
            </a:r>
            <a:r>
              <a:rPr lang="en-US" dirty="0" err="1">
                <a:hlinkClick r:id="rId3"/>
              </a:rPr>
              <a:t>spack.readthedocs.io</a:t>
            </a:r>
            <a:r>
              <a:rPr lang="en-US" dirty="0">
                <a:hlinkClick r:id="rId3"/>
              </a:rPr>
              <a:t>/</a:t>
            </a:r>
            <a:r>
              <a:rPr lang="en-US" dirty="0" err="1">
                <a:hlinkClick r:id="rId3"/>
              </a:rPr>
              <a:t>en</a:t>
            </a:r>
            <a:r>
              <a:rPr lang="en-US" dirty="0">
                <a:hlinkClick r:id="rId3"/>
              </a:rPr>
              <a:t>/latest/</a:t>
            </a:r>
            <a:r>
              <a:rPr lang="en-US" dirty="0" err="1">
                <a:hlinkClick r:id="rId3"/>
              </a:rPr>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1030184" y="1050763"/>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548931" y="5788842"/>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6489701" y="194392"/>
            <a:ext cx="5537200" cy="609173"/>
          </a:xfrm>
        </p:spPr>
        <p:txBody>
          <a:bodyPr/>
          <a:lstStyle/>
          <a:p>
            <a:pPr marL="0" indent="0">
              <a:buNone/>
            </a:pPr>
            <a:r>
              <a:rPr lang="en-US" dirty="0">
                <a:hlinkClick r:id="rId2"/>
              </a:rPr>
              <a:t>https://</a:t>
            </a:r>
            <a:r>
              <a:rPr lang="en-US" dirty="0" err="1">
                <a:hlinkClick r:id="rId2"/>
              </a:rPr>
              <a:t>github.com</a:t>
            </a:r>
            <a:r>
              <a:rPr lang="en-US" dirty="0">
                <a:hlinkClick r:id="rId2"/>
              </a:rPr>
              <a:t>/ECP-</a:t>
            </a:r>
            <a:r>
              <a:rPr lang="en-US" dirty="0" err="1">
                <a:hlinkClick r:id="rId2"/>
              </a:rPr>
              <a:t>copa</a:t>
            </a:r>
            <a:r>
              <a:rPr lang="en-US" dirty="0">
                <a:hlinkClick r:id="rId2"/>
              </a:rPr>
              <a:t>/Cabana</a:t>
            </a:r>
            <a:endParaRPr lang="en-US" dirty="0"/>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3" name="Content Placeholder 4">
            <a:extLst>
              <a:ext uri="{FF2B5EF4-FFF2-40B4-BE49-F238E27FC236}">
                <a16:creationId xmlns:a16="http://schemas.microsoft.com/office/drawing/2014/main" id="{9E368384-F9A0-CDC3-B4AE-FF846E70C019}"/>
              </a:ext>
            </a:extLst>
          </p:cNvPr>
          <p:cNvSpPr txBox="1">
            <a:spLocks/>
          </p:cNvSpPr>
          <p:nvPr/>
        </p:nvSpPr>
        <p:spPr bwMode="auto">
          <a:xfrm>
            <a:off x="6489701" y="194392"/>
            <a:ext cx="5537200" cy="6091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hlinkClick r:id="rId2"/>
              </a:rPr>
              <a:t>https://github.com/ECP-copa/Cabana</a:t>
            </a:r>
            <a:endParaRPr lang="en-US" dirty="0"/>
          </a:p>
        </p:txBody>
      </p:sp>
      <p:sp>
        <p:nvSpPr>
          <p:cNvPr id="6" name="Content Placeholder 5">
            <a:extLst>
              <a:ext uri="{FF2B5EF4-FFF2-40B4-BE49-F238E27FC236}">
                <a16:creationId xmlns:a16="http://schemas.microsoft.com/office/drawing/2014/main" id="{B05BB5FA-9AA2-5625-5E9A-3534998DF8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3329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65723</TotalTime>
  <Words>7344</Words>
  <Application>Microsoft Macintosh PowerPoint</Application>
  <PresentationFormat>Custom</PresentationFormat>
  <Paragraphs>1043</Paragraphs>
  <Slides>68</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 – Condensed Version</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302</cp:revision>
  <cp:lastPrinted>2017-11-02T18:35:01Z</cp:lastPrinted>
  <dcterms:created xsi:type="dcterms:W3CDTF">2018-11-06T17:28:56Z</dcterms:created>
  <dcterms:modified xsi:type="dcterms:W3CDTF">2023-05-05T19:53:06Z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