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15"/>
  </p:notesMasterIdLst>
  <p:handoutMasterIdLst>
    <p:handoutMasterId r:id="rId16"/>
  </p:handoutMasterIdLst>
  <p:sldIdLst>
    <p:sldId id="617" r:id="rId5"/>
    <p:sldId id="618" r:id="rId6"/>
    <p:sldId id="308" r:id="rId7"/>
    <p:sldId id="327" r:id="rId8"/>
    <p:sldId id="324" r:id="rId9"/>
    <p:sldId id="329" r:id="rId10"/>
    <p:sldId id="619" r:id="rId11"/>
    <p:sldId id="620" r:id="rId12"/>
    <p:sldId id="314" r:id="rId13"/>
    <p:sldId id="616" r:id="rId14"/>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9C2F"/>
    <a:srgbClr val="C59C27"/>
    <a:srgbClr val="D13940"/>
    <a:srgbClr val="EF9A1A"/>
    <a:srgbClr val="907262"/>
    <a:srgbClr val="B3CD1F"/>
    <a:srgbClr val="43B1E5"/>
    <a:srgbClr val="00B8BB"/>
    <a:srgbClr val="426FB6"/>
    <a:srgbClr val="13AA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893" autoAdjust="0"/>
    <p:restoredTop sz="96571" autoAdjust="0"/>
  </p:normalViewPr>
  <p:slideViewPr>
    <p:cSldViewPr snapToGrid="0" showGuides="1">
      <p:cViewPr varScale="1">
        <p:scale>
          <a:sx n="121" d="100"/>
          <a:sy n="121" d="100"/>
        </p:scale>
        <p:origin x="1003" y="91"/>
      </p:cViewPr>
      <p:guideLst>
        <p:guide orient="horz" pos="888"/>
        <p:guide pos="3839"/>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10/10/2021</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10/10/2021</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 Id="rId9"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63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1810" y="1848659"/>
            <a:ext cx="2108499" cy="914400"/>
          </a:xfrm>
          <a:prstGeom prst="rect">
            <a:avLst/>
          </a:prstGeom>
        </p:spPr>
      </p:pic>
    </p:spTree>
    <p:extLst>
      <p:ext uri="{BB962C8B-B14F-4D97-AF65-F5344CB8AC3E}">
        <p14:creationId xmlns:p14="http://schemas.microsoft.com/office/powerpoint/2010/main" val="324926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8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274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3920" y="1848659"/>
            <a:ext cx="2108499" cy="914400"/>
          </a:xfrm>
          <a:prstGeom prst="rect">
            <a:avLst/>
          </a:prstGeom>
        </p:spPr>
      </p:pic>
      <p:pic>
        <p:nvPicPr>
          <p:cNvPr id="13" name="Picture 2" descr="https://licensebuttons.net/l/by/4.0/88x31.png">
            <a:extLst>
              <a:ext uri="{FF2B5EF4-FFF2-40B4-BE49-F238E27FC236}">
                <a16:creationId xmlns:a16="http://schemas.microsoft.com/office/drawing/2014/main" id="{FAFD7D99-41CA-4FD0-9396-9C5659F22045}"/>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969069" y="5841262"/>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D022D1C-99FF-490C-8690-D8081D33C0AF}"/>
              </a:ext>
            </a:extLst>
          </p:cNvPr>
          <p:cNvSpPr txBox="1"/>
          <p:nvPr userDrawn="1"/>
        </p:nvSpPr>
        <p:spPr>
          <a:xfrm>
            <a:off x="1810964" y="5776533"/>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15" name="Picture 14">
            <a:extLst>
              <a:ext uri="{FF2B5EF4-FFF2-40B4-BE49-F238E27FC236}">
                <a16:creationId xmlns:a16="http://schemas.microsoft.com/office/drawing/2014/main" id="{C554CDC7-44CF-4751-9869-0265C8E01840}"/>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33211" y="3189686"/>
            <a:ext cx="2109916" cy="905256"/>
          </a:xfrm>
          <a:prstGeom prst="rect">
            <a:avLst/>
          </a:prstGeom>
        </p:spPr>
      </p:pic>
    </p:spTree>
    <p:extLst>
      <p:ext uri="{BB962C8B-B14F-4D97-AF65-F5344CB8AC3E}">
        <p14:creationId xmlns:p14="http://schemas.microsoft.com/office/powerpoint/2010/main" val="451228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9741160" y="6185919"/>
            <a:ext cx="1971212" cy="533060"/>
          </a:xfrm>
          <a:prstGeom prst="rect">
            <a:avLst/>
          </a:prstGeom>
        </p:spPr>
      </p:pic>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3" name="Picture 2" descr="A picture containing shape&#10;&#10;Description automatically generated">
            <a:extLst>
              <a:ext uri="{FF2B5EF4-FFF2-40B4-BE49-F238E27FC236}">
                <a16:creationId xmlns:a16="http://schemas.microsoft.com/office/drawing/2014/main" id="{2A4943B8-0F89-4A94-B130-A128F45E57C4}"/>
              </a:ext>
            </a:extLst>
          </p:cNvPr>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7806050" y="6114121"/>
            <a:ext cx="1560289" cy="676656"/>
          </a:xfrm>
          <a:prstGeom prst="rect">
            <a:avLst/>
          </a:prstGeom>
        </p:spPr>
      </p:pic>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49" r:id="rId1"/>
    <p:sldLayoutId id="2147483951" r:id="rId2"/>
    <p:sldLayoutId id="2147483937" r:id="rId3"/>
    <p:sldLayoutId id="2147483939" r:id="rId4"/>
    <p:sldLayoutId id="2147483950" r:id="rId5"/>
    <p:sldLayoutId id="2147483940" r:id="rId6"/>
    <p:sldLayoutId id="2147483941" r:id="rId7"/>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bssw-tutorial.github.io/"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bssw-tutorial.github.io/" TargetMode="External"/><Relationship Id="rId2" Type="http://schemas.openxmlformats.org/officeDocument/2006/relationships/hyperlink" Target="mailto:bssw-tutorial@lists.mcs.anl.gov" TargetMode="Externa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s://doi.org/10.6084/m9.figshare.16556628"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8.jpg"/><Relationship Id="rId7" Type="http://schemas.openxmlformats.org/officeDocument/2006/relationships/image" Target="../media/image12.jpeg"/><Relationship Id="rId2" Type="http://schemas.openxmlformats.org/officeDocument/2006/relationships/hyperlink" Target="http://ideas-productivity.org/" TargetMode="External"/><Relationship Id="rId1" Type="http://schemas.openxmlformats.org/officeDocument/2006/relationships/slideLayout" Target="../slideLayouts/slideLayout3.xml"/><Relationship Id="rId6" Type="http://schemas.openxmlformats.org/officeDocument/2006/relationships/image" Target="../media/image11.jpg"/><Relationship Id="rId5" Type="http://schemas.openxmlformats.org/officeDocument/2006/relationships/image" Target="../media/image10.jpe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hyperlink" Target="https://doi.org/10.2172/1606662" TargetMode="External"/><Relationship Id="rId2" Type="http://schemas.openxmlformats.org/officeDocument/2006/relationships/hyperlink" Target="https://bssw.io/"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bssw.io/"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s://bssw.io/pages/receive-our-email-digest" TargetMode="External"/><Relationship Id="rId2" Type="http://schemas.openxmlformats.org/officeDocument/2006/relationships/hyperlink" Target="http://eepurl.com/cQCyJ5" TargetMode="External"/><Relationship Id="rId1" Type="http://schemas.openxmlformats.org/officeDocument/2006/relationships/slideLayout" Target="../slideLayouts/slideLayout3.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hyperlink" Target="https://bssw.io/items.rss"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bssw.io/items/inclusive-naming-initiative" TargetMode="External"/><Relationship Id="rId2" Type="http://schemas.openxmlformats.org/officeDocument/2006/relationships/hyperlink" Target="https://inclusivenaming.org/" TargetMode="Externa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bssw-tutorial.github.io/" TargetMode="Externa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bssw-tutorial.github.io/" TargetMode="Externa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9A474-1242-4CF8-A514-92BEA597446B}"/>
              </a:ext>
            </a:extLst>
          </p:cNvPr>
          <p:cNvSpPr>
            <a:spLocks noGrp="1"/>
          </p:cNvSpPr>
          <p:nvPr>
            <p:ph type="ctrTitle"/>
          </p:nvPr>
        </p:nvSpPr>
        <p:spPr>
          <a:xfrm>
            <a:off x="3177633" y="503144"/>
            <a:ext cx="7057341" cy="1030930"/>
          </a:xfrm>
        </p:spPr>
        <p:txBody>
          <a:bodyPr/>
          <a:lstStyle/>
          <a:p>
            <a:pPr>
              <a:spcBef>
                <a:spcPts val="3200"/>
              </a:spcBef>
            </a:pPr>
            <a:r>
              <a:rPr lang="en-US" dirty="0"/>
              <a:t>Better Scientific Software tutorial</a:t>
            </a:r>
          </a:p>
        </p:txBody>
      </p:sp>
      <p:sp>
        <p:nvSpPr>
          <p:cNvPr id="3" name="Subtitle 2">
            <a:extLst>
              <a:ext uri="{FF2B5EF4-FFF2-40B4-BE49-F238E27FC236}">
                <a16:creationId xmlns:a16="http://schemas.microsoft.com/office/drawing/2014/main" id="{115D6CAC-8B77-472D-91BE-E47FFB7E8C7A}"/>
              </a:ext>
            </a:extLst>
          </p:cNvPr>
          <p:cNvSpPr>
            <a:spLocks noGrp="1"/>
          </p:cNvSpPr>
          <p:nvPr>
            <p:ph type="subTitle" idx="1"/>
          </p:nvPr>
        </p:nvSpPr>
        <p:spPr>
          <a:xfrm>
            <a:off x="3177632" y="2085962"/>
            <a:ext cx="5329441" cy="2855300"/>
          </a:xfrm>
        </p:spPr>
        <p:txBody>
          <a:bodyPr/>
          <a:lstStyle/>
          <a:p>
            <a:r>
              <a:rPr lang="en-US" dirty="0"/>
              <a:t>David E. Bernholdt, Anshu Dubey, Patricia A. Grubel, Rinku K. Gupta, and Gregory R. Watson</a:t>
            </a:r>
          </a:p>
          <a:p>
            <a:r>
              <a:rPr lang="en-US" dirty="0"/>
              <a:t>SC21</a:t>
            </a:r>
          </a:p>
          <a:p>
            <a:endParaRPr lang="en-US" dirty="0"/>
          </a:p>
        </p:txBody>
      </p:sp>
      <p:sp>
        <p:nvSpPr>
          <p:cNvPr id="4" name="Rectangle 3">
            <a:extLst>
              <a:ext uri="{FF2B5EF4-FFF2-40B4-BE49-F238E27FC236}">
                <a16:creationId xmlns:a16="http://schemas.microsoft.com/office/drawing/2014/main" id="{303F357E-9CB8-4044-927D-CD647508B2FA}"/>
              </a:ext>
            </a:extLst>
          </p:cNvPr>
          <p:cNvSpPr/>
          <p:nvPr/>
        </p:nvSpPr>
        <p:spPr>
          <a:xfrm>
            <a:off x="3177632" y="4156432"/>
            <a:ext cx="4944219" cy="1569660"/>
          </a:xfrm>
          <a:prstGeom prst="rect">
            <a:avLst/>
          </a:prstGeom>
          <a:solidFill>
            <a:srgbClr val="FFFF00"/>
          </a:solidFill>
          <a:ln w="28575">
            <a:solidFill>
              <a:schemeClr val="tx1"/>
            </a:solidFill>
          </a:ln>
        </p:spPr>
        <p:txBody>
          <a:bodyPr wrap="square">
            <a:spAutoFit/>
          </a:bodyPr>
          <a:lstStyle/>
          <a:p>
            <a:r>
              <a:rPr lang="en-US" sz="2400" dirty="0"/>
              <a:t>Final slides, hands-on activities, last-minute updates, etc. at: </a:t>
            </a:r>
            <a:br>
              <a:rPr lang="en-US" sz="2400" dirty="0"/>
            </a:br>
            <a:r>
              <a:rPr lang="en-US" sz="2400" b="1" dirty="0">
                <a:hlinkClick r:id="rId2"/>
              </a:rPr>
              <a:t>https://bssw-tutorial.github.io/</a:t>
            </a:r>
            <a:endParaRPr lang="en-US" sz="2400" b="1" dirty="0"/>
          </a:p>
          <a:p>
            <a:r>
              <a:rPr lang="en-US" sz="2400" dirty="0"/>
              <a:t>and click the link for today’s tutorial</a:t>
            </a:r>
            <a:endParaRPr lang="en-US" sz="2800" dirty="0"/>
          </a:p>
        </p:txBody>
      </p:sp>
    </p:spTree>
    <p:extLst>
      <p:ext uri="{BB962C8B-B14F-4D97-AF65-F5344CB8AC3E}">
        <p14:creationId xmlns:p14="http://schemas.microsoft.com/office/powerpoint/2010/main" val="21467784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7CFF0-36AC-4BF3-96D2-C6F302144850}"/>
              </a:ext>
            </a:extLst>
          </p:cNvPr>
          <p:cNvSpPr>
            <a:spLocks noGrp="1"/>
          </p:cNvSpPr>
          <p:nvPr>
            <p:ph type="title"/>
          </p:nvPr>
        </p:nvSpPr>
        <p:spPr/>
        <p:txBody>
          <a:bodyPr/>
          <a:lstStyle/>
          <a:p>
            <a:r>
              <a:rPr lang="en-US" dirty="0"/>
              <a:t>We Want to Interact with You!</a:t>
            </a:r>
          </a:p>
        </p:txBody>
      </p:sp>
      <p:sp>
        <p:nvSpPr>
          <p:cNvPr id="3" name="Content Placeholder 2">
            <a:extLst>
              <a:ext uri="{FF2B5EF4-FFF2-40B4-BE49-F238E27FC236}">
                <a16:creationId xmlns:a16="http://schemas.microsoft.com/office/drawing/2014/main" id="{AEFD04A9-5547-4AC6-89F3-E6EEC039A00D}"/>
              </a:ext>
            </a:extLst>
          </p:cNvPr>
          <p:cNvSpPr>
            <a:spLocks noGrp="1"/>
          </p:cNvSpPr>
          <p:nvPr>
            <p:ph idx="1"/>
          </p:nvPr>
        </p:nvSpPr>
        <p:spPr>
          <a:xfrm>
            <a:off x="365760" y="919230"/>
            <a:ext cx="11369809" cy="4047778"/>
          </a:xfrm>
        </p:spPr>
        <p:txBody>
          <a:bodyPr/>
          <a:lstStyle/>
          <a:p>
            <a:pPr>
              <a:spcBef>
                <a:spcPts val="1800"/>
              </a:spcBef>
            </a:pPr>
            <a:r>
              <a:rPr lang="en-US" dirty="0"/>
              <a:t>We find these tutorials most interesting and informative (for everyone) if you ask questions and share experiences!</a:t>
            </a:r>
          </a:p>
          <a:p>
            <a:pPr lvl="1">
              <a:spcBef>
                <a:spcPts val="400"/>
              </a:spcBef>
            </a:pPr>
            <a:r>
              <a:rPr lang="en-US" dirty="0"/>
              <a:t>We learn too!</a:t>
            </a:r>
          </a:p>
          <a:p>
            <a:pPr>
              <a:spcBef>
                <a:spcPts val="1200"/>
              </a:spcBef>
            </a:pPr>
            <a:r>
              <a:rPr lang="en-US" dirty="0"/>
              <a:t>Please use Zoom chat to ask questions at any time</a:t>
            </a:r>
          </a:p>
          <a:p>
            <a:pPr>
              <a:spcBef>
                <a:spcPts val="1200"/>
              </a:spcBef>
            </a:pPr>
            <a:r>
              <a:rPr lang="en-US" dirty="0"/>
              <a:t>We will hang around in Zoom during breaks and lunch for </a:t>
            </a:r>
            <a:r>
              <a:rPr lang="en-US" u="sng" dirty="0"/>
              <a:t>live</a:t>
            </a:r>
            <a:r>
              <a:rPr lang="en-US" dirty="0"/>
              <a:t> Q&amp;A/discussions with anyone interested</a:t>
            </a:r>
          </a:p>
          <a:p>
            <a:pPr lvl="1">
              <a:spcBef>
                <a:spcPts val="400"/>
              </a:spcBef>
            </a:pPr>
            <a:r>
              <a:rPr lang="en-US" dirty="0"/>
              <a:t>Also during the hands-on session</a:t>
            </a:r>
          </a:p>
          <a:p>
            <a:pPr>
              <a:spcBef>
                <a:spcPts val="1200"/>
              </a:spcBef>
            </a:pPr>
            <a:r>
              <a:rPr lang="en-US" dirty="0"/>
              <a:t>If you work on the hands-on activities, we’ll be glad to provide feedback</a:t>
            </a:r>
          </a:p>
          <a:p>
            <a:pPr lvl="1">
              <a:spcBef>
                <a:spcPts val="400"/>
              </a:spcBef>
            </a:pPr>
            <a:r>
              <a:rPr lang="en-US" dirty="0"/>
              <a:t>Submit a pull request and we’ll take a look</a:t>
            </a:r>
          </a:p>
          <a:p>
            <a:pPr>
              <a:spcBef>
                <a:spcPts val="1200"/>
              </a:spcBef>
            </a:pPr>
            <a:r>
              <a:rPr lang="en-US" dirty="0"/>
              <a:t>After the tutorial email us at </a:t>
            </a:r>
            <a:r>
              <a:rPr lang="en-US" dirty="0">
                <a:hlinkClick r:id="rId2"/>
              </a:rPr>
              <a:t>bssw-tutorial@lists.mcs.anl.gov</a:t>
            </a:r>
            <a:endParaRPr lang="en-US" dirty="0"/>
          </a:p>
          <a:p>
            <a:pPr lvl="1">
              <a:spcBef>
                <a:spcPts val="400"/>
              </a:spcBef>
            </a:pPr>
            <a:r>
              <a:rPr lang="en-US" dirty="0"/>
              <a:t>With questions or feedback</a:t>
            </a:r>
          </a:p>
          <a:p>
            <a:pPr lvl="1"/>
            <a:r>
              <a:rPr lang="en-US" dirty="0"/>
              <a:t>The list moderator will allow your messages to be posted</a:t>
            </a:r>
          </a:p>
          <a:p>
            <a:r>
              <a:rPr lang="en-US" dirty="0"/>
              <a:t>Refer to </a:t>
            </a:r>
            <a:r>
              <a:rPr lang="en-US" dirty="0">
                <a:hlinkClick r:id="rId3"/>
              </a:rPr>
              <a:t>bssw-tutorial.github.io</a:t>
            </a:r>
            <a:r>
              <a:rPr lang="en-US" dirty="0"/>
              <a:t> page for all tutorial materials</a:t>
            </a:r>
          </a:p>
        </p:txBody>
      </p:sp>
    </p:spTree>
    <p:extLst>
      <p:ext uri="{BB962C8B-B14F-4D97-AF65-F5344CB8AC3E}">
        <p14:creationId xmlns:p14="http://schemas.microsoft.com/office/powerpoint/2010/main" val="36953824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a:xfrm>
            <a:off x="363096" y="112911"/>
            <a:ext cx="11372473" cy="914400"/>
          </a:xfrm>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409507" y="570111"/>
            <a:ext cx="11369809" cy="4047778"/>
          </a:xfrm>
        </p:spPr>
        <p:txBody>
          <a:bodyPr/>
          <a:lstStyle/>
          <a:p>
            <a:pPr marL="0" indent="0">
              <a:buNone/>
            </a:pPr>
            <a:r>
              <a:rPr lang="en-US" sz="2000" b="1" dirty="0"/>
              <a:t>License and Citation</a:t>
            </a:r>
          </a:p>
          <a:p>
            <a:pPr>
              <a:spcBef>
                <a:spcPts val="400"/>
              </a:spcBef>
            </a:pPr>
            <a:r>
              <a:rPr lang="en-US" sz="1600" dirty="0"/>
              <a:t>This work is licensed under a </a:t>
            </a:r>
            <a:r>
              <a:rPr lang="en-US" sz="1600" dirty="0">
                <a:hlinkClick r:id="rId2"/>
              </a:rPr>
              <a:t>Creative Commons Attribution 4.0 International License </a:t>
            </a:r>
            <a:r>
              <a:rPr lang="en-US" sz="1600" dirty="0"/>
              <a:t>(CC BY 4.0).</a:t>
            </a:r>
          </a:p>
          <a:p>
            <a:pPr>
              <a:spcBef>
                <a:spcPts val="400"/>
              </a:spcBef>
            </a:pPr>
            <a:r>
              <a:rPr lang="en-US" sz="1600" b="1" dirty="0"/>
              <a:t>The requested citation the overall tutorial is: David E. Bernholdt, Anshu Dubey, Patricia A. Grubel, Rinku K. Gupta, and Gregory R. Watson, Better Scientific Software tutorial, in the International Conference for High-Performance Computing, Networking, Storage, and Analysis (SC21), St. Louis, MO, USA and online, 2021. DOI: </a:t>
            </a:r>
            <a:r>
              <a:rPr lang="en-US" sz="1600" b="1" dirty="0">
                <a:hlinkClick r:id="rId3"/>
              </a:rPr>
              <a:t>10.6084/m9.figshare.16556628</a:t>
            </a:r>
            <a:endParaRPr lang="en-US" sz="1600" b="1" dirty="0"/>
          </a:p>
          <a:p>
            <a:pPr>
              <a:spcBef>
                <a:spcPts val="400"/>
              </a:spcBef>
            </a:pPr>
            <a:r>
              <a:rPr lang="en-US" sz="1600" dirty="0"/>
              <a:t>Individual modules may be cited as </a:t>
            </a:r>
            <a:r>
              <a:rPr lang="en-US" sz="1600" i="1" dirty="0"/>
              <a:t>Speaker, Module Title</a:t>
            </a:r>
            <a:r>
              <a:rPr lang="en-US" sz="1600" dirty="0"/>
              <a:t>, in Better Scientific Software tutorial…</a:t>
            </a:r>
          </a:p>
          <a:p>
            <a:pPr marL="0" indent="0">
              <a:spcBef>
                <a:spcPts val="800"/>
              </a:spcBef>
              <a:buNone/>
            </a:pPr>
            <a:r>
              <a:rPr lang="en-US" sz="2000" b="1" dirty="0"/>
              <a:t>Acknowledgements</a:t>
            </a:r>
          </a:p>
          <a:p>
            <a:pPr>
              <a:spcBef>
                <a:spcPts val="400"/>
              </a:spcBef>
            </a:pPr>
            <a:r>
              <a:rPr lang="en-US" sz="1400" dirty="0"/>
              <a:t>This work was supported by the U.S. Department of Energy Office of Science, Office of Advanced Scientific Computing Research (ASCR), and by the </a:t>
            </a:r>
            <a:r>
              <a:rPr lang="en-US" sz="1400" dirty="0" err="1"/>
              <a:t>Exascale</a:t>
            </a:r>
            <a:r>
              <a:rPr lang="en-US" sz="1400" dirty="0"/>
              <a:t> Computing Project (17-SC-20-SC), a collaborative effort of the U.S. Department of Energy Office of Science and the National Nuclear Security Administration</a:t>
            </a:r>
            <a:r>
              <a:rPr lang="en-US" sz="1400" i="1" dirty="0"/>
              <a:t>.</a:t>
            </a:r>
            <a:endParaRPr lang="en-US" sz="1400" dirty="0"/>
          </a:p>
          <a:p>
            <a:pPr>
              <a:spcBef>
                <a:spcPts val="400"/>
              </a:spcBef>
            </a:pPr>
            <a:r>
              <a:rPr lang="en-US" sz="1400" dirty="0"/>
              <a:t>This work was performed in part at the Argonne National Laboratory, which is managed by </a:t>
            </a:r>
            <a:r>
              <a:rPr lang="en-US" sz="1400" dirty="0" err="1"/>
              <a:t>UChicago</a:t>
            </a:r>
            <a:r>
              <a:rPr lang="en-US" sz="1400" dirty="0"/>
              <a:t> Argonne, LLC for the U.S. Department of Energy under Contract No. DE-AC02-06CH11357.</a:t>
            </a:r>
          </a:p>
          <a:p>
            <a:pPr>
              <a:spcBef>
                <a:spcPts val="400"/>
              </a:spcBef>
            </a:pPr>
            <a:r>
              <a:rPr lang="en-US" sz="1400" dirty="0"/>
              <a:t>This work was performed in part at the Oak Ridge National Laboratory, which is managed by UT-Battelle, LLC for the U.S. Department of Energy under Contract No. DE-AC05-00OR22725.</a:t>
            </a:r>
          </a:p>
          <a:p>
            <a:pPr>
              <a:spcBef>
                <a:spcPts val="400"/>
              </a:spcBef>
            </a:pPr>
            <a:r>
              <a:rPr lang="en-US" sz="1400" dirty="0"/>
              <a:t>This work was performed in part at the Lawrence Livermore National Laboratory, which is managed by Lawrence Livermore National Security, LLC for the U.S. Department of Energy under Contract No. DE-AC52-07NA27344.</a:t>
            </a:r>
          </a:p>
          <a:p>
            <a:pPr>
              <a:spcBef>
                <a:spcPts val="400"/>
              </a:spcBef>
            </a:pPr>
            <a:r>
              <a:rPr lang="en-US" sz="1400" dirty="0"/>
              <a:t>This work was performed in part at the Los Alamos National Laboratory, which is managed by Triad National Security, LLC for the U.S. Department of Energy under Contract No.89233218CNA000001</a:t>
            </a:r>
          </a:p>
          <a:p>
            <a:pPr>
              <a:spcBef>
                <a:spcPts val="400"/>
              </a:spcBef>
            </a:pPr>
            <a:r>
              <a:rPr lang="en-US" sz="1400" dirty="0"/>
              <a:t>This work was performed in part at Sandia National Laboratories. Sandia National Laboratories is a multi-mission laboratory managed and operated by National Technology and Engineering Solutions of Sandia, LLC., a wholly owned subsidiary of Honeywell International, Inc., for the U.S. Department of Energy’s National Nuclear Security Administration under contract DE-NA0003525.</a:t>
            </a:r>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30336" y="879673"/>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41291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DF9CC39-F70C-4872-8BAF-FDB4FE40BE11}"/>
              </a:ext>
            </a:extLst>
          </p:cNvPr>
          <p:cNvSpPr>
            <a:spLocks noGrp="1"/>
          </p:cNvSpPr>
          <p:nvPr>
            <p:ph idx="1"/>
          </p:nvPr>
        </p:nvSpPr>
        <p:spPr>
          <a:xfrm>
            <a:off x="365760" y="1280696"/>
            <a:ext cx="11369809" cy="4047778"/>
          </a:xfrm>
        </p:spPr>
        <p:txBody>
          <a:bodyPr/>
          <a:lstStyle/>
          <a:p>
            <a:pPr>
              <a:spcBef>
                <a:spcPts val="1000"/>
              </a:spcBef>
            </a:pPr>
            <a:r>
              <a:rPr lang="en-US" dirty="0"/>
              <a:t>David Bernholdt, ORNL</a:t>
            </a:r>
          </a:p>
          <a:p>
            <a:pPr>
              <a:spcBef>
                <a:spcPts val="1000"/>
              </a:spcBef>
            </a:pPr>
            <a:r>
              <a:rPr lang="en-US" dirty="0"/>
              <a:t>Anshu Dubey, ANL</a:t>
            </a:r>
          </a:p>
          <a:p>
            <a:pPr>
              <a:spcBef>
                <a:spcPts val="1000"/>
              </a:spcBef>
            </a:pPr>
            <a:r>
              <a:rPr lang="en-US" dirty="0"/>
              <a:t>Patricia Grubel, LANL</a:t>
            </a:r>
          </a:p>
          <a:p>
            <a:pPr>
              <a:spcBef>
                <a:spcPts val="1000"/>
              </a:spcBef>
            </a:pPr>
            <a:r>
              <a:rPr lang="en-US" dirty="0"/>
              <a:t>Rinku Gupta, ANL</a:t>
            </a:r>
          </a:p>
          <a:p>
            <a:pPr>
              <a:spcBef>
                <a:spcPts val="1000"/>
              </a:spcBef>
            </a:pPr>
            <a:r>
              <a:rPr lang="en-US"/>
              <a:t>Greg Watson, </a:t>
            </a:r>
            <a:r>
              <a:rPr lang="en-US" dirty="0"/>
              <a:t>ORNL</a:t>
            </a:r>
          </a:p>
          <a:p>
            <a:pPr>
              <a:spcBef>
                <a:spcPts val="3200"/>
              </a:spcBef>
            </a:pPr>
            <a:r>
              <a:rPr lang="en-US" dirty="0"/>
              <a:t>Member of the IDEAS Productivity Project: </a:t>
            </a:r>
            <a:r>
              <a:rPr lang="en-US" dirty="0">
                <a:hlinkClick r:id="rId2"/>
              </a:rPr>
              <a:t>http://ideas-productivity.org</a:t>
            </a:r>
            <a:endParaRPr lang="en-US" dirty="0"/>
          </a:p>
        </p:txBody>
      </p:sp>
      <p:sp>
        <p:nvSpPr>
          <p:cNvPr id="2" name="Title 1">
            <a:extLst>
              <a:ext uri="{FF2B5EF4-FFF2-40B4-BE49-F238E27FC236}">
                <a16:creationId xmlns:a16="http://schemas.microsoft.com/office/drawing/2014/main" id="{D7779183-6189-461C-B4D7-638E6AB5CA5F}"/>
              </a:ext>
            </a:extLst>
          </p:cNvPr>
          <p:cNvSpPr>
            <a:spLocks noGrp="1"/>
          </p:cNvSpPr>
          <p:nvPr>
            <p:ph type="title"/>
          </p:nvPr>
        </p:nvSpPr>
        <p:spPr/>
        <p:txBody>
          <a:bodyPr/>
          <a:lstStyle/>
          <a:p>
            <a:r>
              <a:rPr lang="en-US" dirty="0"/>
              <a:t>About Us</a:t>
            </a:r>
          </a:p>
        </p:txBody>
      </p:sp>
      <p:grpSp>
        <p:nvGrpSpPr>
          <p:cNvPr id="29" name="Group 28">
            <a:extLst>
              <a:ext uri="{FF2B5EF4-FFF2-40B4-BE49-F238E27FC236}">
                <a16:creationId xmlns:a16="http://schemas.microsoft.com/office/drawing/2014/main" id="{AEA9B660-4676-44D8-A2B3-DB4056FB58AF}"/>
              </a:ext>
            </a:extLst>
          </p:cNvPr>
          <p:cNvGrpSpPr/>
          <p:nvPr/>
        </p:nvGrpSpPr>
        <p:grpSpPr>
          <a:xfrm>
            <a:off x="9529477" y="1280696"/>
            <a:ext cx="1009507" cy="1851663"/>
            <a:chOff x="9969639" y="348151"/>
            <a:chExt cx="1009507" cy="1851663"/>
          </a:xfrm>
        </p:grpSpPr>
        <p:pic>
          <p:nvPicPr>
            <p:cNvPr id="30" name="Picture 29">
              <a:extLst>
                <a:ext uri="{FF2B5EF4-FFF2-40B4-BE49-F238E27FC236}">
                  <a16:creationId xmlns:a16="http://schemas.microsoft.com/office/drawing/2014/main" id="{F75C7EBE-5CAD-4934-BD6F-F088C111E39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07683" y="348151"/>
              <a:ext cx="933420" cy="1207008"/>
            </a:xfrm>
            <a:prstGeom prst="rect">
              <a:avLst/>
            </a:prstGeom>
          </p:spPr>
        </p:pic>
        <p:sp>
          <p:nvSpPr>
            <p:cNvPr id="31" name="TextBox 30">
              <a:extLst>
                <a:ext uri="{FF2B5EF4-FFF2-40B4-BE49-F238E27FC236}">
                  <a16:creationId xmlns:a16="http://schemas.microsoft.com/office/drawing/2014/main" id="{2EE8A150-86D2-4EE0-9C2A-5FCD3E0CD887}"/>
                </a:ext>
              </a:extLst>
            </p:cNvPr>
            <p:cNvSpPr txBox="1"/>
            <p:nvPr/>
          </p:nvSpPr>
          <p:spPr>
            <a:xfrm>
              <a:off x="9969639" y="1516550"/>
              <a:ext cx="1009507" cy="683264"/>
            </a:xfrm>
            <a:prstGeom prst="rect">
              <a:avLst/>
            </a:prstGeom>
            <a:noFill/>
          </p:spPr>
          <p:txBody>
            <a:bodyPr wrap="none" lIns="118872" tIns="91440" rIns="118872" bIns="91440" rtlCol="0" anchor="ctr" anchorCtr="0">
              <a:spAutoFit/>
            </a:bodyPr>
            <a:lstStyle/>
            <a:p>
              <a:pPr algn="ctr">
                <a:lnSpc>
                  <a:spcPct val="90000"/>
                </a:lnSpc>
              </a:pPr>
              <a:r>
                <a:rPr lang="en-US" dirty="0"/>
                <a:t>Rinku</a:t>
              </a:r>
            </a:p>
            <a:p>
              <a:pPr algn="ctr">
                <a:lnSpc>
                  <a:spcPct val="90000"/>
                </a:lnSpc>
              </a:pPr>
              <a:r>
                <a:rPr lang="en-US" i="1" dirty="0"/>
                <a:t>she/her</a:t>
              </a:r>
            </a:p>
          </p:txBody>
        </p:sp>
      </p:grpSp>
      <p:grpSp>
        <p:nvGrpSpPr>
          <p:cNvPr id="38" name="Group 37">
            <a:extLst>
              <a:ext uri="{FF2B5EF4-FFF2-40B4-BE49-F238E27FC236}">
                <a16:creationId xmlns:a16="http://schemas.microsoft.com/office/drawing/2014/main" id="{96A37841-302F-439F-AD4A-BC6CBFC45875}"/>
              </a:ext>
            </a:extLst>
          </p:cNvPr>
          <p:cNvGrpSpPr/>
          <p:nvPr/>
        </p:nvGrpSpPr>
        <p:grpSpPr>
          <a:xfrm>
            <a:off x="7248749" y="1280696"/>
            <a:ext cx="954107" cy="1805497"/>
            <a:chOff x="6614147" y="1346049"/>
            <a:chExt cx="954107" cy="1805497"/>
          </a:xfrm>
        </p:grpSpPr>
        <p:sp>
          <p:nvSpPr>
            <p:cNvPr id="39" name="TextBox 38">
              <a:extLst>
                <a:ext uri="{FF2B5EF4-FFF2-40B4-BE49-F238E27FC236}">
                  <a16:creationId xmlns:a16="http://schemas.microsoft.com/office/drawing/2014/main" id="{91F59643-0E31-44F1-933A-708480356A41}"/>
                </a:ext>
              </a:extLst>
            </p:cNvPr>
            <p:cNvSpPr txBox="1"/>
            <p:nvPr/>
          </p:nvSpPr>
          <p:spPr>
            <a:xfrm>
              <a:off x="6614147" y="2560615"/>
              <a:ext cx="954107" cy="590931"/>
            </a:xfrm>
            <a:prstGeom prst="rect">
              <a:avLst/>
            </a:prstGeom>
            <a:noFill/>
          </p:spPr>
          <p:txBody>
            <a:bodyPr wrap="none" rtlCol="0">
              <a:spAutoFit/>
            </a:bodyPr>
            <a:lstStyle/>
            <a:p>
              <a:pPr algn="ctr">
                <a:lnSpc>
                  <a:spcPct val="90000"/>
                </a:lnSpc>
              </a:pPr>
              <a:r>
                <a:rPr lang="en-US" dirty="0"/>
                <a:t>Anshu</a:t>
              </a:r>
            </a:p>
            <a:p>
              <a:pPr algn="ctr">
                <a:lnSpc>
                  <a:spcPct val="90000"/>
                </a:lnSpc>
              </a:pPr>
              <a:r>
                <a:rPr lang="en-US" i="1" dirty="0"/>
                <a:t>she/her</a:t>
              </a:r>
            </a:p>
          </p:txBody>
        </p:sp>
        <p:pic>
          <p:nvPicPr>
            <p:cNvPr id="40" name="Picture 39" descr="A person smiling for the camera&#10;&#10;Description automatically generated with low confidence">
              <a:extLst>
                <a:ext uri="{FF2B5EF4-FFF2-40B4-BE49-F238E27FC236}">
                  <a16:creationId xmlns:a16="http://schemas.microsoft.com/office/drawing/2014/main" id="{2C075EF2-F4FE-439A-833F-BF0C5FE074B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632063" y="1346049"/>
              <a:ext cx="918273" cy="1207008"/>
            </a:xfrm>
            <a:prstGeom prst="rect">
              <a:avLst/>
            </a:prstGeom>
          </p:spPr>
        </p:pic>
      </p:grpSp>
      <p:grpSp>
        <p:nvGrpSpPr>
          <p:cNvPr id="16" name="Group 15">
            <a:extLst>
              <a:ext uri="{FF2B5EF4-FFF2-40B4-BE49-F238E27FC236}">
                <a16:creationId xmlns:a16="http://schemas.microsoft.com/office/drawing/2014/main" id="{8C07134C-7A25-436A-AB24-A1977D460825}"/>
              </a:ext>
            </a:extLst>
          </p:cNvPr>
          <p:cNvGrpSpPr/>
          <p:nvPr/>
        </p:nvGrpSpPr>
        <p:grpSpPr>
          <a:xfrm>
            <a:off x="8361413" y="1280696"/>
            <a:ext cx="1009507" cy="1851663"/>
            <a:chOff x="8066531" y="1374891"/>
            <a:chExt cx="1009507" cy="1851663"/>
          </a:xfrm>
        </p:grpSpPr>
        <p:pic>
          <p:nvPicPr>
            <p:cNvPr id="17" name="Picture 16">
              <a:extLst>
                <a:ext uri="{FF2B5EF4-FFF2-40B4-BE49-F238E27FC236}">
                  <a16:creationId xmlns:a16="http://schemas.microsoft.com/office/drawing/2014/main" id="{012B26D9-B6CB-4AD3-B584-CC648A130C99}"/>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4859" r="10127"/>
            <a:stretch/>
          </p:blipFill>
          <p:spPr>
            <a:xfrm>
              <a:off x="8088482" y="1374891"/>
              <a:ext cx="965606" cy="1207008"/>
            </a:xfrm>
            <a:prstGeom prst="rect">
              <a:avLst/>
            </a:prstGeom>
          </p:spPr>
        </p:pic>
        <p:sp>
          <p:nvSpPr>
            <p:cNvPr id="18" name="TextBox 17">
              <a:extLst>
                <a:ext uri="{FF2B5EF4-FFF2-40B4-BE49-F238E27FC236}">
                  <a16:creationId xmlns:a16="http://schemas.microsoft.com/office/drawing/2014/main" id="{DCFE3231-5366-424B-823E-44823ED415DC}"/>
                </a:ext>
              </a:extLst>
            </p:cNvPr>
            <p:cNvSpPr txBox="1"/>
            <p:nvPr/>
          </p:nvSpPr>
          <p:spPr>
            <a:xfrm>
              <a:off x="8066531" y="2543290"/>
              <a:ext cx="1009507" cy="683264"/>
            </a:xfrm>
            <a:prstGeom prst="rect">
              <a:avLst/>
            </a:prstGeom>
            <a:noFill/>
          </p:spPr>
          <p:txBody>
            <a:bodyPr wrap="none" lIns="118872" tIns="91440" rIns="118872" bIns="91440" rtlCol="0" anchor="ctr" anchorCtr="0">
              <a:spAutoFit/>
            </a:bodyPr>
            <a:lstStyle/>
            <a:p>
              <a:pPr algn="l">
                <a:lnSpc>
                  <a:spcPct val="90000"/>
                </a:lnSpc>
              </a:pPr>
              <a:r>
                <a:rPr lang="en-US" dirty="0"/>
                <a:t>Patricia</a:t>
              </a:r>
            </a:p>
            <a:p>
              <a:pPr algn="l">
                <a:lnSpc>
                  <a:spcPct val="90000"/>
                </a:lnSpc>
              </a:pPr>
              <a:r>
                <a:rPr lang="en-US" i="1" dirty="0"/>
                <a:t>she/her</a:t>
              </a:r>
            </a:p>
          </p:txBody>
        </p:sp>
      </p:grpSp>
      <p:grpSp>
        <p:nvGrpSpPr>
          <p:cNvPr id="19" name="Group 18">
            <a:extLst>
              <a:ext uri="{FF2B5EF4-FFF2-40B4-BE49-F238E27FC236}">
                <a16:creationId xmlns:a16="http://schemas.microsoft.com/office/drawing/2014/main" id="{9CD3C3BF-3A3C-42DB-B6FA-DDA665880523}"/>
              </a:ext>
            </a:extLst>
          </p:cNvPr>
          <p:cNvGrpSpPr/>
          <p:nvPr/>
        </p:nvGrpSpPr>
        <p:grpSpPr>
          <a:xfrm>
            <a:off x="10697542" y="1280696"/>
            <a:ext cx="1038027" cy="1804941"/>
            <a:chOff x="9222950" y="1485878"/>
            <a:chExt cx="1038027" cy="1804941"/>
          </a:xfrm>
        </p:grpSpPr>
        <p:pic>
          <p:nvPicPr>
            <p:cNvPr id="20" name="Picture 19" descr="A person wearing a hat&#10;&#10;Description automatically generated with medium confidence">
              <a:extLst>
                <a:ext uri="{FF2B5EF4-FFF2-40B4-BE49-F238E27FC236}">
                  <a16:creationId xmlns:a16="http://schemas.microsoft.com/office/drawing/2014/main" id="{CF220246-2105-44DD-A18C-204D499E2147}"/>
                </a:ext>
              </a:extLst>
            </p:cNvPr>
            <p:cNvPicPr>
              <a:picLocks noChangeAspect="1"/>
            </p:cNvPicPr>
            <p:nvPr/>
          </p:nvPicPr>
          <p:blipFill rotWithShape="1">
            <a:blip r:embed="rId6">
              <a:extLst>
                <a:ext uri="{28A0092B-C50C-407E-A947-70E740481C1C}">
                  <a14:useLocalDpi xmlns:a14="http://schemas.microsoft.com/office/drawing/2010/main" val="0"/>
                </a:ext>
              </a:extLst>
            </a:blip>
            <a:srcRect l="7000" t="-1515" r="7000" b="1515"/>
            <a:stretch/>
          </p:blipFill>
          <p:spPr>
            <a:xfrm>
              <a:off x="9222950" y="1485878"/>
              <a:ext cx="1038027" cy="1207008"/>
            </a:xfrm>
            <a:prstGeom prst="rect">
              <a:avLst/>
            </a:prstGeom>
          </p:spPr>
        </p:pic>
        <p:sp>
          <p:nvSpPr>
            <p:cNvPr id="21" name="TextBox 20">
              <a:extLst>
                <a:ext uri="{FF2B5EF4-FFF2-40B4-BE49-F238E27FC236}">
                  <a16:creationId xmlns:a16="http://schemas.microsoft.com/office/drawing/2014/main" id="{0A1DB90E-40BD-4D7B-B068-736741C11920}"/>
                </a:ext>
              </a:extLst>
            </p:cNvPr>
            <p:cNvSpPr txBox="1"/>
            <p:nvPr/>
          </p:nvSpPr>
          <p:spPr>
            <a:xfrm>
              <a:off x="9303381" y="2699888"/>
              <a:ext cx="877164" cy="590931"/>
            </a:xfrm>
            <a:prstGeom prst="rect">
              <a:avLst/>
            </a:prstGeom>
            <a:noFill/>
          </p:spPr>
          <p:txBody>
            <a:bodyPr wrap="none" rtlCol="0">
              <a:spAutoFit/>
            </a:bodyPr>
            <a:lstStyle/>
            <a:p>
              <a:pPr algn="ctr">
                <a:lnSpc>
                  <a:spcPct val="90000"/>
                </a:lnSpc>
              </a:pPr>
              <a:r>
                <a:rPr lang="en-US" dirty="0"/>
                <a:t>Greg</a:t>
              </a:r>
            </a:p>
            <a:p>
              <a:pPr algn="ctr">
                <a:lnSpc>
                  <a:spcPct val="90000"/>
                </a:lnSpc>
              </a:pPr>
              <a:r>
                <a:rPr lang="en-US" i="1" dirty="0"/>
                <a:t>he/him</a:t>
              </a:r>
            </a:p>
          </p:txBody>
        </p:sp>
      </p:grpSp>
      <p:grpSp>
        <p:nvGrpSpPr>
          <p:cNvPr id="22" name="Group 21">
            <a:extLst>
              <a:ext uri="{FF2B5EF4-FFF2-40B4-BE49-F238E27FC236}">
                <a16:creationId xmlns:a16="http://schemas.microsoft.com/office/drawing/2014/main" id="{AC0154FC-1792-44D9-937F-1BB2AF5C68CA}"/>
              </a:ext>
            </a:extLst>
          </p:cNvPr>
          <p:cNvGrpSpPr/>
          <p:nvPr/>
        </p:nvGrpSpPr>
        <p:grpSpPr>
          <a:xfrm>
            <a:off x="6052165" y="1280696"/>
            <a:ext cx="1038027" cy="1797939"/>
            <a:chOff x="4187619" y="4211394"/>
            <a:chExt cx="1038027" cy="1797939"/>
          </a:xfrm>
        </p:grpSpPr>
        <p:pic>
          <p:nvPicPr>
            <p:cNvPr id="23" name="Picture 22" descr="A person wearing glasses&#10;&#10;Description automatically generated with low confidence">
              <a:extLst>
                <a:ext uri="{FF2B5EF4-FFF2-40B4-BE49-F238E27FC236}">
                  <a16:creationId xmlns:a16="http://schemas.microsoft.com/office/drawing/2014/main" id="{74A97466-69A1-4AB0-8DE7-4A617C2B9D52}"/>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l="8053" t="854" r="5947" b="-854"/>
            <a:stretch/>
          </p:blipFill>
          <p:spPr>
            <a:xfrm>
              <a:off x="4187619" y="4211394"/>
              <a:ext cx="1038027" cy="1207008"/>
            </a:xfrm>
            <a:prstGeom prst="rect">
              <a:avLst/>
            </a:prstGeom>
          </p:spPr>
        </p:pic>
        <p:sp>
          <p:nvSpPr>
            <p:cNvPr id="24" name="TextBox 23">
              <a:extLst>
                <a:ext uri="{FF2B5EF4-FFF2-40B4-BE49-F238E27FC236}">
                  <a16:creationId xmlns:a16="http://schemas.microsoft.com/office/drawing/2014/main" id="{B27114CE-9182-4B73-8E67-9E088169590C}"/>
                </a:ext>
              </a:extLst>
            </p:cNvPr>
            <p:cNvSpPr txBox="1"/>
            <p:nvPr/>
          </p:nvSpPr>
          <p:spPr>
            <a:xfrm>
              <a:off x="4268051" y="5418402"/>
              <a:ext cx="877163" cy="590931"/>
            </a:xfrm>
            <a:prstGeom prst="rect">
              <a:avLst/>
            </a:prstGeom>
            <a:noFill/>
          </p:spPr>
          <p:txBody>
            <a:bodyPr wrap="none" rtlCol="0">
              <a:spAutoFit/>
            </a:bodyPr>
            <a:lstStyle/>
            <a:p>
              <a:pPr algn="ctr">
                <a:lnSpc>
                  <a:spcPct val="90000"/>
                </a:lnSpc>
              </a:pPr>
              <a:r>
                <a:rPr lang="en-US" dirty="0"/>
                <a:t>David</a:t>
              </a:r>
            </a:p>
            <a:p>
              <a:pPr algn="ctr">
                <a:lnSpc>
                  <a:spcPct val="90000"/>
                </a:lnSpc>
              </a:pPr>
              <a:r>
                <a:rPr lang="en-US" i="1" dirty="0"/>
                <a:t>he/him</a:t>
              </a:r>
            </a:p>
          </p:txBody>
        </p:sp>
      </p:grpSp>
    </p:spTree>
    <p:extLst>
      <p:ext uri="{BB962C8B-B14F-4D97-AF65-F5344CB8AC3E}">
        <p14:creationId xmlns:p14="http://schemas.microsoft.com/office/powerpoint/2010/main" val="3971597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1C927-A5F5-4219-9D1F-E4783D63981C}"/>
              </a:ext>
            </a:extLst>
          </p:cNvPr>
          <p:cNvSpPr>
            <a:spLocks noGrp="1"/>
          </p:cNvSpPr>
          <p:nvPr>
            <p:ph type="title"/>
          </p:nvPr>
        </p:nvSpPr>
        <p:spPr>
          <a:xfrm>
            <a:off x="365759" y="411480"/>
            <a:ext cx="11439459" cy="914400"/>
          </a:xfrm>
        </p:spPr>
        <p:txBody>
          <a:bodyPr/>
          <a:lstStyle/>
          <a:p>
            <a:r>
              <a:rPr lang="en-US" dirty="0"/>
              <a:t>The IDEAS-ECP team works with the ECP community, and beyond, to improve developer productivity and software sustainability as key aspects of increasing overall scientific productivity</a:t>
            </a:r>
          </a:p>
        </p:txBody>
      </p:sp>
      <p:grpSp>
        <p:nvGrpSpPr>
          <p:cNvPr id="4" name="Google Shape;57;p9">
            <a:extLst>
              <a:ext uri="{FF2B5EF4-FFF2-40B4-BE49-F238E27FC236}">
                <a16:creationId xmlns:a16="http://schemas.microsoft.com/office/drawing/2014/main" id="{6A897040-C4A6-4C52-B631-9761F7020CC4}"/>
              </a:ext>
            </a:extLst>
          </p:cNvPr>
          <p:cNvGrpSpPr/>
          <p:nvPr/>
        </p:nvGrpSpPr>
        <p:grpSpPr>
          <a:xfrm>
            <a:off x="546678" y="1820375"/>
            <a:ext cx="11687727" cy="4447977"/>
            <a:chOff x="1841432" y="2034774"/>
            <a:chExt cx="9035635" cy="3438676"/>
          </a:xfrm>
        </p:grpSpPr>
        <p:grpSp>
          <p:nvGrpSpPr>
            <p:cNvPr id="5" name="Google Shape;58;p9">
              <a:extLst>
                <a:ext uri="{FF2B5EF4-FFF2-40B4-BE49-F238E27FC236}">
                  <a16:creationId xmlns:a16="http://schemas.microsoft.com/office/drawing/2014/main" id="{CCA80A9C-C8C1-4B5A-9AB3-13E6B4582831}"/>
                </a:ext>
              </a:extLst>
            </p:cNvPr>
            <p:cNvGrpSpPr/>
            <p:nvPr/>
          </p:nvGrpSpPr>
          <p:grpSpPr>
            <a:xfrm>
              <a:off x="1841432" y="2034774"/>
              <a:ext cx="9035635" cy="3438676"/>
              <a:chOff x="350089" y="1704823"/>
              <a:chExt cx="9035635" cy="3438676"/>
            </a:xfrm>
          </p:grpSpPr>
          <p:sp>
            <p:nvSpPr>
              <p:cNvPr id="15" name="Google Shape;59;p9">
                <a:extLst>
                  <a:ext uri="{FF2B5EF4-FFF2-40B4-BE49-F238E27FC236}">
                    <a16:creationId xmlns:a16="http://schemas.microsoft.com/office/drawing/2014/main" id="{E3CE3542-F229-4858-ADBE-FE4659D2D367}"/>
                  </a:ext>
                </a:extLst>
              </p:cNvPr>
              <p:cNvSpPr/>
              <p:nvPr/>
            </p:nvSpPr>
            <p:spPr>
              <a:xfrm>
                <a:off x="3592800" y="3391840"/>
                <a:ext cx="680399" cy="822591"/>
              </a:xfrm>
              <a:custGeom>
                <a:avLst/>
                <a:gdLst/>
                <a:ahLst/>
                <a:cxnLst/>
                <a:rect l="l" t="t" r="r" b="b"/>
                <a:pathLst>
                  <a:path w="120000" h="120000" extrusionOk="0">
                    <a:moveTo>
                      <a:pt x="0" y="0"/>
                    </a:moveTo>
                    <a:cubicBezTo>
                      <a:pt x="120000" y="0"/>
                      <a:pt x="120000" y="0"/>
                      <a:pt x="120000" y="0"/>
                    </a:cubicBezTo>
                    <a:cubicBezTo>
                      <a:pt x="120000" y="120000"/>
                      <a:pt x="120000" y="120000"/>
                      <a:pt x="120000" y="120000"/>
                    </a:cubicBezTo>
                    <a:cubicBezTo>
                      <a:pt x="53189" y="120000"/>
                      <a:pt x="53189" y="120000"/>
                      <a:pt x="53189" y="120000"/>
                    </a:cubicBezTo>
                    <a:cubicBezTo>
                      <a:pt x="44432" y="120000"/>
                      <a:pt x="37621" y="114476"/>
                      <a:pt x="37621" y="107698"/>
                    </a:cubicBezTo>
                    <a:cubicBezTo>
                      <a:pt x="37621" y="85104"/>
                      <a:pt x="37621" y="85104"/>
                      <a:pt x="37621" y="85104"/>
                    </a:cubicBezTo>
                    <a:cubicBezTo>
                      <a:pt x="37621" y="54225"/>
                      <a:pt x="24000" y="24351"/>
                      <a:pt x="0" y="0"/>
                    </a:cubicBezTo>
                    <a:close/>
                  </a:path>
                </a:pathLst>
              </a:custGeom>
              <a:gradFill>
                <a:gsLst>
                  <a:gs pos="0">
                    <a:srgbClr val="F5D0D0"/>
                  </a:gs>
                  <a:gs pos="100000">
                    <a:srgbClr val="D96868"/>
                  </a:gs>
                </a:gsLst>
                <a:path path="circle">
                  <a:fillToRect l="50000" t="50000" r="50000" b="50000"/>
                </a:path>
                <a:tileRect/>
              </a:gradFill>
              <a:ln>
                <a:noFill/>
              </a:ln>
              <a:effectLst>
                <a:outerShdw blurRad="57785" dist="33020" dir="3180000" algn="ctr">
                  <a:srgbClr val="000000">
                    <a:alpha val="29411"/>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16" name="Google Shape;60;p9">
                <a:extLst>
                  <a:ext uri="{FF2B5EF4-FFF2-40B4-BE49-F238E27FC236}">
                    <a16:creationId xmlns:a16="http://schemas.microsoft.com/office/drawing/2014/main" id="{65BF9471-F37C-4266-B1A2-254E140DE8B0}"/>
                  </a:ext>
                </a:extLst>
              </p:cNvPr>
              <p:cNvSpPr/>
              <p:nvPr/>
            </p:nvSpPr>
            <p:spPr>
              <a:xfrm>
                <a:off x="3209455" y="1807379"/>
                <a:ext cx="1063800" cy="729600"/>
              </a:xfrm>
              <a:custGeom>
                <a:avLst/>
                <a:gdLst/>
                <a:ahLst/>
                <a:cxnLst/>
                <a:rect l="l" t="t" r="r" b="b"/>
                <a:pathLst>
                  <a:path w="120000" h="120000" extrusionOk="0">
                    <a:moveTo>
                      <a:pt x="120000" y="0"/>
                    </a:moveTo>
                    <a:cubicBezTo>
                      <a:pt x="120000" y="120000"/>
                      <a:pt x="120000" y="120000"/>
                      <a:pt x="120000" y="120000"/>
                    </a:cubicBezTo>
                    <a:cubicBezTo>
                      <a:pt x="0" y="120000"/>
                      <a:pt x="0" y="120000"/>
                      <a:pt x="0" y="120000"/>
                    </a:cubicBezTo>
                    <a:cubicBezTo>
                      <a:pt x="13056" y="53750"/>
                      <a:pt x="61761" y="3250"/>
                      <a:pt x="120000" y="0"/>
                    </a:cubicBezTo>
                    <a:close/>
                  </a:path>
                </a:pathLst>
              </a:custGeom>
              <a:gradFill>
                <a:gsLst>
                  <a:gs pos="0">
                    <a:srgbClr val="FFF6DB"/>
                  </a:gs>
                  <a:gs pos="100000">
                    <a:srgbClr val="FAD25C"/>
                  </a:gs>
                </a:gsLst>
                <a:path path="circle">
                  <a:fillToRect l="50000" t="50000" r="50000" b="50000"/>
                </a:path>
                <a:tileRect/>
              </a:grad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17" name="Google Shape;61;p9">
                <a:extLst>
                  <a:ext uri="{FF2B5EF4-FFF2-40B4-BE49-F238E27FC236}">
                    <a16:creationId xmlns:a16="http://schemas.microsoft.com/office/drawing/2014/main" id="{B075FB73-AD5D-4E9C-B58A-C3EE7639D93B}"/>
                  </a:ext>
                </a:extLst>
              </p:cNvPr>
              <p:cNvSpPr/>
              <p:nvPr/>
            </p:nvSpPr>
            <p:spPr>
              <a:xfrm>
                <a:off x="3201504" y="2527575"/>
                <a:ext cx="1071695" cy="807900"/>
              </a:xfrm>
              <a:custGeom>
                <a:avLst/>
                <a:gdLst/>
                <a:ahLst/>
                <a:cxnLst/>
                <a:rect l="l" t="t" r="r" b="b"/>
                <a:pathLst>
                  <a:path w="120000" h="120000" extrusionOk="0">
                    <a:moveTo>
                      <a:pt x="120000" y="0"/>
                    </a:moveTo>
                    <a:cubicBezTo>
                      <a:pt x="120000" y="120000"/>
                      <a:pt x="120000" y="120000"/>
                      <a:pt x="120000" y="120000"/>
                    </a:cubicBezTo>
                    <a:cubicBezTo>
                      <a:pt x="36040" y="120000"/>
                      <a:pt x="36040" y="120000"/>
                      <a:pt x="36040" y="120000"/>
                    </a:cubicBezTo>
                    <a:cubicBezTo>
                      <a:pt x="36040" y="120000"/>
                      <a:pt x="36040" y="120000"/>
                      <a:pt x="36040" y="120000"/>
                    </a:cubicBezTo>
                    <a:cubicBezTo>
                      <a:pt x="14295" y="94809"/>
                      <a:pt x="805" y="60458"/>
                      <a:pt x="201" y="22671"/>
                    </a:cubicBezTo>
                    <a:cubicBezTo>
                      <a:pt x="0" y="15114"/>
                      <a:pt x="604" y="7328"/>
                      <a:pt x="1409" y="0"/>
                    </a:cubicBezTo>
                    <a:lnTo>
                      <a:pt x="120000" y="0"/>
                    </a:lnTo>
                    <a:close/>
                  </a:path>
                </a:pathLst>
              </a:custGeom>
              <a:gradFill>
                <a:gsLst>
                  <a:gs pos="0">
                    <a:srgbClr val="FFF6DB"/>
                  </a:gs>
                  <a:gs pos="100000">
                    <a:srgbClr val="FAD25C"/>
                  </a:gs>
                </a:gsLst>
                <a:path path="circle">
                  <a:fillToRect l="50000" t="50000" r="50000" b="50000"/>
                </a:path>
                <a:tileRect/>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18" name="Google Shape;62;p9">
                <a:extLst>
                  <a:ext uri="{FF2B5EF4-FFF2-40B4-BE49-F238E27FC236}">
                    <a16:creationId xmlns:a16="http://schemas.microsoft.com/office/drawing/2014/main" id="{F62FEA18-C8AB-466F-BC92-A1E77A93DBC7}"/>
                  </a:ext>
                </a:extLst>
              </p:cNvPr>
              <p:cNvSpPr/>
              <p:nvPr/>
            </p:nvSpPr>
            <p:spPr>
              <a:xfrm>
                <a:off x="4340752" y="3391840"/>
                <a:ext cx="711623" cy="822891"/>
              </a:xfrm>
              <a:custGeom>
                <a:avLst/>
                <a:gdLst/>
                <a:ahLst/>
                <a:cxnLst/>
                <a:rect l="l" t="t" r="r" b="b"/>
                <a:pathLst>
                  <a:path w="120000" h="120000" extrusionOk="0">
                    <a:moveTo>
                      <a:pt x="0" y="0"/>
                    </a:moveTo>
                    <a:cubicBezTo>
                      <a:pt x="119999" y="0"/>
                      <a:pt x="119999" y="0"/>
                      <a:pt x="119999" y="0"/>
                    </a:cubicBezTo>
                    <a:cubicBezTo>
                      <a:pt x="95741" y="24602"/>
                      <a:pt x="82156" y="54728"/>
                      <a:pt x="82156" y="86108"/>
                    </a:cubicBezTo>
                    <a:cubicBezTo>
                      <a:pt x="82156" y="107698"/>
                      <a:pt x="82156" y="107698"/>
                      <a:pt x="82156" y="107698"/>
                    </a:cubicBezTo>
                    <a:cubicBezTo>
                      <a:pt x="82156" y="114476"/>
                      <a:pt x="75363" y="120000"/>
                      <a:pt x="66630" y="120000"/>
                    </a:cubicBezTo>
                    <a:cubicBezTo>
                      <a:pt x="0" y="120000"/>
                      <a:pt x="0" y="120000"/>
                      <a:pt x="0" y="120000"/>
                    </a:cubicBezTo>
                    <a:lnTo>
                      <a:pt x="0" y="0"/>
                    </a:lnTo>
                    <a:close/>
                  </a:path>
                </a:pathLst>
              </a:custGeom>
              <a:gradFill>
                <a:gsLst>
                  <a:gs pos="0">
                    <a:srgbClr val="DFE9FB"/>
                  </a:gs>
                  <a:gs pos="100000">
                    <a:srgbClr val="6E9BE7"/>
                  </a:gs>
                </a:gsLst>
                <a:path path="circle">
                  <a:fillToRect l="50000" t="50000" r="50000" b="50000"/>
                </a:path>
                <a:tileRect/>
              </a:gradFill>
              <a:ln>
                <a:noFill/>
              </a:ln>
              <a:effectLst>
                <a:outerShdw blurRad="57785" dist="33020" dir="3180000" algn="ctr">
                  <a:srgbClr val="000000">
                    <a:alpha val="29411"/>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19" name="Google Shape;63;p9">
                <a:extLst>
                  <a:ext uri="{FF2B5EF4-FFF2-40B4-BE49-F238E27FC236}">
                    <a16:creationId xmlns:a16="http://schemas.microsoft.com/office/drawing/2014/main" id="{C548DFF7-632D-4E27-9D01-E18C8DD0B391}"/>
                  </a:ext>
                </a:extLst>
              </p:cNvPr>
              <p:cNvSpPr/>
              <p:nvPr/>
            </p:nvSpPr>
            <p:spPr>
              <a:xfrm>
                <a:off x="3804897" y="4268134"/>
                <a:ext cx="1035600" cy="129300"/>
              </a:xfrm>
              <a:custGeom>
                <a:avLst/>
                <a:gdLst/>
                <a:ahLst/>
                <a:cxnLst/>
                <a:rect l="l" t="t" r="r" b="b"/>
                <a:pathLst>
                  <a:path w="120000" h="120000" extrusionOk="0">
                    <a:moveTo>
                      <a:pt x="9148" y="120000"/>
                    </a:moveTo>
                    <a:cubicBezTo>
                      <a:pt x="110851" y="120000"/>
                      <a:pt x="110851" y="120000"/>
                      <a:pt x="110851" y="120000"/>
                    </a:cubicBezTo>
                    <a:cubicBezTo>
                      <a:pt x="115957" y="120000"/>
                      <a:pt x="120000" y="93176"/>
                      <a:pt x="120000" y="59294"/>
                    </a:cubicBezTo>
                    <a:cubicBezTo>
                      <a:pt x="120000" y="26823"/>
                      <a:pt x="115957" y="0"/>
                      <a:pt x="110851" y="0"/>
                    </a:cubicBezTo>
                    <a:cubicBezTo>
                      <a:pt x="9148" y="0"/>
                      <a:pt x="9148" y="0"/>
                      <a:pt x="9148" y="0"/>
                    </a:cubicBezTo>
                    <a:cubicBezTo>
                      <a:pt x="4042" y="0"/>
                      <a:pt x="0" y="26823"/>
                      <a:pt x="0" y="59294"/>
                    </a:cubicBezTo>
                    <a:cubicBezTo>
                      <a:pt x="0" y="93176"/>
                      <a:pt x="4042" y="120000"/>
                      <a:pt x="9148" y="120000"/>
                    </a:cubicBezTo>
                    <a:close/>
                  </a:path>
                </a:pathLst>
              </a:custGeom>
              <a:gradFill>
                <a:gsLst>
                  <a:gs pos="0">
                    <a:srgbClr val="1077D2"/>
                  </a:gs>
                  <a:gs pos="100000">
                    <a:srgbClr val="093153"/>
                  </a:gs>
                </a:gsLst>
                <a:path path="circle">
                  <a:fillToRect l="50000" t="50000" r="50000" b="50000"/>
                </a:path>
                <a:tileRect/>
              </a:gradFill>
              <a:ln w="9525" cap="flat" cmpd="sng">
                <a:solidFill>
                  <a:srgbClr val="66666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20" name="Google Shape;64;p9">
                <a:extLst>
                  <a:ext uri="{FF2B5EF4-FFF2-40B4-BE49-F238E27FC236}">
                    <a16:creationId xmlns:a16="http://schemas.microsoft.com/office/drawing/2014/main" id="{EC602690-6693-4160-8A19-586B228ED72C}"/>
                  </a:ext>
                </a:extLst>
              </p:cNvPr>
              <p:cNvSpPr/>
              <p:nvPr/>
            </p:nvSpPr>
            <p:spPr>
              <a:xfrm>
                <a:off x="3804897" y="4441625"/>
                <a:ext cx="1035600" cy="128400"/>
              </a:xfrm>
              <a:custGeom>
                <a:avLst/>
                <a:gdLst/>
                <a:ahLst/>
                <a:cxnLst/>
                <a:rect l="l" t="t" r="r" b="b"/>
                <a:pathLst>
                  <a:path w="120000" h="120000" extrusionOk="0">
                    <a:moveTo>
                      <a:pt x="110851" y="0"/>
                    </a:moveTo>
                    <a:cubicBezTo>
                      <a:pt x="9148" y="0"/>
                      <a:pt x="9148" y="0"/>
                      <a:pt x="9148" y="0"/>
                    </a:cubicBezTo>
                    <a:cubicBezTo>
                      <a:pt x="4042" y="0"/>
                      <a:pt x="0" y="26823"/>
                      <a:pt x="0" y="60705"/>
                    </a:cubicBezTo>
                    <a:cubicBezTo>
                      <a:pt x="0" y="93176"/>
                      <a:pt x="4042" y="120000"/>
                      <a:pt x="9148" y="120000"/>
                    </a:cubicBezTo>
                    <a:cubicBezTo>
                      <a:pt x="110851" y="120000"/>
                      <a:pt x="110851" y="120000"/>
                      <a:pt x="110851" y="120000"/>
                    </a:cubicBezTo>
                    <a:cubicBezTo>
                      <a:pt x="115957" y="120000"/>
                      <a:pt x="120000" y="93176"/>
                      <a:pt x="120000" y="60705"/>
                    </a:cubicBezTo>
                    <a:cubicBezTo>
                      <a:pt x="120000" y="26823"/>
                      <a:pt x="115957" y="0"/>
                      <a:pt x="110851" y="0"/>
                    </a:cubicBezTo>
                    <a:close/>
                  </a:path>
                </a:pathLst>
              </a:custGeom>
              <a:gradFill>
                <a:gsLst>
                  <a:gs pos="0">
                    <a:srgbClr val="1077D2"/>
                  </a:gs>
                  <a:gs pos="100000">
                    <a:srgbClr val="093153"/>
                  </a:gs>
                </a:gsLst>
                <a:path path="circle">
                  <a:fillToRect l="100000" t="100000"/>
                </a:path>
                <a:tileRect r="-100000" b="-100000"/>
              </a:gradFill>
              <a:ln w="9525" cap="flat" cmpd="sng">
                <a:solidFill>
                  <a:srgbClr val="66666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21" name="Google Shape;65;p9">
                <a:extLst>
                  <a:ext uri="{FF2B5EF4-FFF2-40B4-BE49-F238E27FC236}">
                    <a16:creationId xmlns:a16="http://schemas.microsoft.com/office/drawing/2014/main" id="{FBCCD07D-A5F6-48F9-AC1C-4DA772ABDD5F}"/>
                  </a:ext>
                </a:extLst>
              </p:cNvPr>
              <p:cNvSpPr/>
              <p:nvPr/>
            </p:nvSpPr>
            <p:spPr>
              <a:xfrm>
                <a:off x="3938730" y="4614178"/>
                <a:ext cx="750900" cy="129300"/>
              </a:xfrm>
              <a:custGeom>
                <a:avLst/>
                <a:gdLst/>
                <a:ahLst/>
                <a:cxnLst/>
                <a:rect l="l" t="t" r="r" b="b"/>
                <a:pathLst>
                  <a:path w="120000" h="120000" extrusionOk="0">
                    <a:moveTo>
                      <a:pt x="107677" y="0"/>
                    </a:moveTo>
                    <a:cubicBezTo>
                      <a:pt x="12322" y="0"/>
                      <a:pt x="12322" y="0"/>
                      <a:pt x="12322" y="0"/>
                    </a:cubicBezTo>
                    <a:cubicBezTo>
                      <a:pt x="5574" y="0"/>
                      <a:pt x="0" y="26823"/>
                      <a:pt x="0" y="60705"/>
                    </a:cubicBezTo>
                    <a:cubicBezTo>
                      <a:pt x="0" y="93176"/>
                      <a:pt x="5574" y="120000"/>
                      <a:pt x="12322" y="120000"/>
                    </a:cubicBezTo>
                    <a:cubicBezTo>
                      <a:pt x="107677" y="120000"/>
                      <a:pt x="107677" y="120000"/>
                      <a:pt x="107677" y="120000"/>
                    </a:cubicBezTo>
                    <a:cubicBezTo>
                      <a:pt x="114425" y="120000"/>
                      <a:pt x="120000" y="93176"/>
                      <a:pt x="120000" y="60705"/>
                    </a:cubicBezTo>
                    <a:cubicBezTo>
                      <a:pt x="120000" y="26823"/>
                      <a:pt x="114425" y="0"/>
                      <a:pt x="107677" y="0"/>
                    </a:cubicBezTo>
                    <a:close/>
                  </a:path>
                </a:pathLst>
              </a:custGeom>
              <a:gradFill>
                <a:gsLst>
                  <a:gs pos="0">
                    <a:srgbClr val="1077D2"/>
                  </a:gs>
                  <a:gs pos="100000">
                    <a:srgbClr val="093153"/>
                  </a:gs>
                </a:gsLst>
                <a:path path="circle">
                  <a:fillToRect l="100000" t="100000"/>
                </a:path>
                <a:tileRect r="-100000" b="-100000"/>
              </a:gradFill>
              <a:ln w="9525" cap="flat" cmpd="sng">
                <a:solidFill>
                  <a:srgbClr val="66666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22" name="Google Shape;66;p9">
                <a:extLst>
                  <a:ext uri="{FF2B5EF4-FFF2-40B4-BE49-F238E27FC236}">
                    <a16:creationId xmlns:a16="http://schemas.microsoft.com/office/drawing/2014/main" id="{1B38CD61-5233-4711-AC79-46EC42003331}"/>
                  </a:ext>
                </a:extLst>
              </p:cNvPr>
              <p:cNvSpPr/>
              <p:nvPr/>
            </p:nvSpPr>
            <p:spPr>
              <a:xfrm>
                <a:off x="4403098" y="3699124"/>
                <a:ext cx="368700" cy="293400"/>
              </a:xfrm>
              <a:custGeom>
                <a:avLst/>
                <a:gdLst/>
                <a:ahLst/>
                <a:cxnLst/>
                <a:rect l="l" t="t" r="r" b="b"/>
                <a:pathLst>
                  <a:path w="120000" h="120000" extrusionOk="0">
                    <a:moveTo>
                      <a:pt x="102439" y="59999"/>
                    </a:moveTo>
                    <a:cubicBezTo>
                      <a:pt x="102439" y="26938"/>
                      <a:pt x="86341" y="0"/>
                      <a:pt x="66585" y="0"/>
                    </a:cubicBezTo>
                    <a:cubicBezTo>
                      <a:pt x="47560" y="0"/>
                      <a:pt x="32926" y="23265"/>
                      <a:pt x="30731" y="53877"/>
                    </a:cubicBezTo>
                    <a:cubicBezTo>
                      <a:pt x="27804" y="51428"/>
                      <a:pt x="24146" y="50204"/>
                      <a:pt x="21219" y="50204"/>
                    </a:cubicBezTo>
                    <a:cubicBezTo>
                      <a:pt x="9512" y="50204"/>
                      <a:pt x="0" y="64897"/>
                      <a:pt x="0" y="84489"/>
                    </a:cubicBezTo>
                    <a:cubicBezTo>
                      <a:pt x="0" y="104081"/>
                      <a:pt x="9512" y="119999"/>
                      <a:pt x="21219" y="119999"/>
                    </a:cubicBezTo>
                    <a:cubicBezTo>
                      <a:pt x="102439" y="119999"/>
                      <a:pt x="102439" y="119999"/>
                      <a:pt x="102439" y="119999"/>
                    </a:cubicBezTo>
                    <a:cubicBezTo>
                      <a:pt x="111951" y="119999"/>
                      <a:pt x="120000" y="106530"/>
                      <a:pt x="120000" y="90612"/>
                    </a:cubicBezTo>
                    <a:cubicBezTo>
                      <a:pt x="120000" y="73469"/>
                      <a:pt x="111951" y="59999"/>
                      <a:pt x="102439" y="59999"/>
                    </a:cubicBezTo>
                    <a:close/>
                  </a:path>
                </a:pathLst>
              </a:custGeom>
              <a:solidFill>
                <a:srgbClr val="3D85C6"/>
              </a:solidFill>
              <a:ln w="9525" cap="flat" cmpd="sng">
                <a:solidFill>
                  <a:srgbClr val="000000"/>
                </a:solidFill>
                <a:prstDash val="solid"/>
                <a:round/>
                <a:headEnd type="none" w="sm" len="sm"/>
                <a:tailEnd type="none" w="sm" len="sm"/>
              </a:ln>
              <a:effectLst>
                <a:outerShdw blurRad="57150" dist="28575"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grpSp>
            <p:nvGrpSpPr>
              <p:cNvPr id="23" name="Google Shape;67;p9">
                <a:extLst>
                  <a:ext uri="{FF2B5EF4-FFF2-40B4-BE49-F238E27FC236}">
                    <a16:creationId xmlns:a16="http://schemas.microsoft.com/office/drawing/2014/main" id="{05C9FFE1-A517-43F1-916D-70D580F75208}"/>
                  </a:ext>
                </a:extLst>
              </p:cNvPr>
              <p:cNvGrpSpPr/>
              <p:nvPr/>
            </p:nvGrpSpPr>
            <p:grpSpPr>
              <a:xfrm>
                <a:off x="3920363" y="3644695"/>
                <a:ext cx="263451" cy="430974"/>
                <a:chOff x="5362575" y="4343401"/>
                <a:chExt cx="388800" cy="496800"/>
              </a:xfrm>
            </p:grpSpPr>
            <p:sp>
              <p:nvSpPr>
                <p:cNvPr id="38" name="Google Shape;68;p9">
                  <a:extLst>
                    <a:ext uri="{FF2B5EF4-FFF2-40B4-BE49-F238E27FC236}">
                      <a16:creationId xmlns:a16="http://schemas.microsoft.com/office/drawing/2014/main" id="{BCEB518F-A633-4091-ADD7-83C73D88E528}"/>
                    </a:ext>
                  </a:extLst>
                </p:cNvPr>
                <p:cNvSpPr/>
                <p:nvPr/>
              </p:nvSpPr>
              <p:spPr>
                <a:xfrm>
                  <a:off x="5362575" y="4343401"/>
                  <a:ext cx="388800" cy="496800"/>
                </a:xfrm>
                <a:custGeom>
                  <a:avLst/>
                  <a:gdLst/>
                  <a:ahLst/>
                  <a:cxnLst/>
                  <a:rect l="l" t="t" r="r" b="b"/>
                  <a:pathLst>
                    <a:path w="120000" h="120000" extrusionOk="0">
                      <a:moveTo>
                        <a:pt x="100927" y="0"/>
                      </a:moveTo>
                      <a:cubicBezTo>
                        <a:pt x="19072" y="0"/>
                        <a:pt x="19072" y="0"/>
                        <a:pt x="19072" y="0"/>
                      </a:cubicBezTo>
                      <a:cubicBezTo>
                        <a:pt x="8741" y="0"/>
                        <a:pt x="0" y="6839"/>
                        <a:pt x="0" y="14922"/>
                      </a:cubicBezTo>
                      <a:cubicBezTo>
                        <a:pt x="0" y="105077"/>
                        <a:pt x="0" y="105077"/>
                        <a:pt x="0" y="105077"/>
                      </a:cubicBezTo>
                      <a:cubicBezTo>
                        <a:pt x="0" y="113160"/>
                        <a:pt x="8741" y="120000"/>
                        <a:pt x="19072" y="120000"/>
                      </a:cubicBezTo>
                      <a:cubicBezTo>
                        <a:pt x="100927" y="120000"/>
                        <a:pt x="100927" y="120000"/>
                        <a:pt x="100927" y="120000"/>
                      </a:cubicBezTo>
                      <a:cubicBezTo>
                        <a:pt x="111258" y="120000"/>
                        <a:pt x="120000" y="113160"/>
                        <a:pt x="120000" y="105077"/>
                      </a:cubicBezTo>
                      <a:cubicBezTo>
                        <a:pt x="120000" y="14922"/>
                        <a:pt x="120000" y="14922"/>
                        <a:pt x="120000" y="14922"/>
                      </a:cubicBezTo>
                      <a:cubicBezTo>
                        <a:pt x="120000" y="6839"/>
                        <a:pt x="111258" y="0"/>
                        <a:pt x="100927" y="0"/>
                      </a:cubicBezTo>
                      <a:close/>
                      <a:moveTo>
                        <a:pt x="105695" y="105077"/>
                      </a:moveTo>
                      <a:cubicBezTo>
                        <a:pt x="105695" y="106943"/>
                        <a:pt x="104105" y="108808"/>
                        <a:pt x="100927" y="108808"/>
                      </a:cubicBezTo>
                      <a:cubicBezTo>
                        <a:pt x="19072" y="108808"/>
                        <a:pt x="19072" y="108808"/>
                        <a:pt x="19072" y="108808"/>
                      </a:cubicBezTo>
                      <a:cubicBezTo>
                        <a:pt x="15894" y="108808"/>
                        <a:pt x="14304" y="106943"/>
                        <a:pt x="14304" y="105077"/>
                      </a:cubicBezTo>
                      <a:cubicBezTo>
                        <a:pt x="14304" y="14922"/>
                        <a:pt x="14304" y="14922"/>
                        <a:pt x="14304" y="14922"/>
                      </a:cubicBezTo>
                      <a:cubicBezTo>
                        <a:pt x="14304" y="13056"/>
                        <a:pt x="15894" y="11191"/>
                        <a:pt x="19072" y="11191"/>
                      </a:cubicBezTo>
                      <a:cubicBezTo>
                        <a:pt x="100927" y="11191"/>
                        <a:pt x="100927" y="11191"/>
                        <a:pt x="100927" y="11191"/>
                      </a:cubicBezTo>
                      <a:cubicBezTo>
                        <a:pt x="104105" y="11191"/>
                        <a:pt x="105695" y="13056"/>
                        <a:pt x="105695" y="14922"/>
                      </a:cubicBezTo>
                      <a:lnTo>
                        <a:pt x="105695" y="105077"/>
                      </a:lnTo>
                      <a:close/>
                    </a:path>
                  </a:pathLst>
                </a:custGeom>
                <a:solidFill>
                  <a:srgbClr val="E6B8AF"/>
                </a:solidFill>
                <a:ln w="9525" cap="flat" cmpd="sng">
                  <a:solidFill>
                    <a:srgbClr val="000000"/>
                  </a:solidFill>
                  <a:prstDash val="solid"/>
                  <a:round/>
                  <a:headEnd type="none" w="sm" len="sm"/>
                  <a:tailEnd type="none" w="sm" len="sm"/>
                </a:ln>
                <a:effectLst>
                  <a:outerShdw blurRad="57150" dist="28575"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39" name="Google Shape;69;p9">
                  <a:extLst>
                    <a:ext uri="{FF2B5EF4-FFF2-40B4-BE49-F238E27FC236}">
                      <a16:creationId xmlns:a16="http://schemas.microsoft.com/office/drawing/2014/main" id="{644F3EEA-7AB6-464F-AFDF-A25B00C8BF20}"/>
                    </a:ext>
                  </a:extLst>
                </p:cNvPr>
                <p:cNvSpPr/>
                <p:nvPr/>
              </p:nvSpPr>
              <p:spPr>
                <a:xfrm>
                  <a:off x="5449888" y="4441826"/>
                  <a:ext cx="157200" cy="45900"/>
                </a:xfrm>
                <a:prstGeom prst="rect">
                  <a:avLst/>
                </a:prstGeom>
                <a:solidFill>
                  <a:srgbClr val="E6B8AF"/>
                </a:solidFill>
                <a:ln w="9525" cap="flat" cmpd="sng">
                  <a:solidFill>
                    <a:srgbClr val="000000"/>
                  </a:solidFill>
                  <a:prstDash val="solid"/>
                  <a:round/>
                  <a:headEnd type="none" w="sm" len="sm"/>
                  <a:tailEnd type="none" w="sm" len="sm"/>
                </a:ln>
                <a:effectLst>
                  <a:outerShdw blurRad="57150" dist="28575"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40" name="Google Shape;70;p9">
                  <a:extLst>
                    <a:ext uri="{FF2B5EF4-FFF2-40B4-BE49-F238E27FC236}">
                      <a16:creationId xmlns:a16="http://schemas.microsoft.com/office/drawing/2014/main" id="{0D3EBBFB-C778-421D-A40C-DBCFBD425FFD}"/>
                    </a:ext>
                  </a:extLst>
                </p:cNvPr>
                <p:cNvSpPr/>
                <p:nvPr/>
              </p:nvSpPr>
              <p:spPr>
                <a:xfrm>
                  <a:off x="5449888" y="4525964"/>
                  <a:ext cx="214200" cy="47700"/>
                </a:xfrm>
                <a:prstGeom prst="rect">
                  <a:avLst/>
                </a:prstGeom>
                <a:solidFill>
                  <a:srgbClr val="E6B8AF"/>
                </a:solidFill>
                <a:ln w="9525" cap="flat" cmpd="sng">
                  <a:solidFill>
                    <a:srgbClr val="000000"/>
                  </a:solidFill>
                  <a:prstDash val="solid"/>
                  <a:round/>
                  <a:headEnd type="none" w="sm" len="sm"/>
                  <a:tailEnd type="none" w="sm" len="sm"/>
                </a:ln>
                <a:effectLst>
                  <a:outerShdw blurRad="57150" dist="28575"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41" name="Google Shape;71;p9">
                  <a:extLst>
                    <a:ext uri="{FF2B5EF4-FFF2-40B4-BE49-F238E27FC236}">
                      <a16:creationId xmlns:a16="http://schemas.microsoft.com/office/drawing/2014/main" id="{50480BDC-0026-4721-B4C0-5B9638B5694C}"/>
                    </a:ext>
                  </a:extLst>
                </p:cNvPr>
                <p:cNvSpPr/>
                <p:nvPr/>
              </p:nvSpPr>
              <p:spPr>
                <a:xfrm>
                  <a:off x="5449888" y="4601149"/>
                  <a:ext cx="214200" cy="45900"/>
                </a:xfrm>
                <a:prstGeom prst="rect">
                  <a:avLst/>
                </a:prstGeom>
                <a:solidFill>
                  <a:srgbClr val="E6B8AF"/>
                </a:solidFill>
                <a:ln w="9525" cap="flat" cmpd="sng">
                  <a:solidFill>
                    <a:srgbClr val="000000"/>
                  </a:solidFill>
                  <a:prstDash val="solid"/>
                  <a:round/>
                  <a:headEnd type="none" w="sm" len="sm"/>
                  <a:tailEnd type="none" w="sm" len="sm"/>
                </a:ln>
                <a:effectLst>
                  <a:outerShdw blurRad="57150" dist="28575"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grpSp>
          <p:sp>
            <p:nvSpPr>
              <p:cNvPr id="24" name="Google Shape;72;p9">
                <a:extLst>
                  <a:ext uri="{FF2B5EF4-FFF2-40B4-BE49-F238E27FC236}">
                    <a16:creationId xmlns:a16="http://schemas.microsoft.com/office/drawing/2014/main" id="{637155C4-5C2A-4A2A-83AC-3D4EA7002782}"/>
                  </a:ext>
                </a:extLst>
              </p:cNvPr>
              <p:cNvSpPr txBox="1"/>
              <p:nvPr/>
            </p:nvSpPr>
            <p:spPr>
              <a:xfrm>
                <a:off x="713326" y="1882673"/>
                <a:ext cx="2752993" cy="1735728"/>
              </a:xfrm>
              <a:prstGeom prst="rect">
                <a:avLst/>
              </a:prstGeom>
              <a:noFill/>
              <a:ln>
                <a:noFill/>
              </a:ln>
            </p:spPr>
            <p:txBody>
              <a:bodyPr spcFirstLastPara="1" wrap="square" lIns="91425" tIns="91425" rIns="91425" bIns="91425" anchor="t" anchorCtr="0">
                <a:noAutofit/>
              </a:bodyPr>
              <a:lstStyle/>
              <a:p>
                <a:pPr marL="0" marR="0" lvl="0" indent="0" algn="l" rtl="0">
                  <a:lnSpc>
                    <a:spcPct val="90000"/>
                  </a:lnSpc>
                  <a:spcBef>
                    <a:spcPts val="400"/>
                  </a:spcBef>
                  <a:spcAft>
                    <a:spcPts val="0"/>
                  </a:spcAft>
                  <a:buNone/>
                </a:pPr>
                <a:r>
                  <a:rPr lang="en-US" sz="2000" b="1" i="0" u="none" strike="noStrike" cap="none">
                    <a:solidFill>
                      <a:schemeClr val="dk1"/>
                    </a:solidFill>
                    <a:latin typeface="Arial"/>
                    <a:ea typeface="Arial"/>
                    <a:cs typeface="Arial"/>
                    <a:sym typeface="Arial"/>
                  </a:rPr>
                  <a:t>Customize and curate methodologies</a:t>
                </a:r>
                <a:endParaRPr/>
              </a:p>
              <a:p>
                <a:pPr marL="236538" marR="0" lvl="0" indent="-223838" algn="l" rtl="0">
                  <a:lnSpc>
                    <a:spcPct val="90000"/>
                  </a:lnSpc>
                  <a:spcBef>
                    <a:spcPts val="400"/>
                  </a:spcBef>
                  <a:spcAft>
                    <a:spcPts val="0"/>
                  </a:spcAft>
                  <a:buClr>
                    <a:schemeClr val="dk1"/>
                  </a:buClr>
                  <a:buSzPts val="1400"/>
                  <a:buFont typeface="Arial"/>
                  <a:buChar char="●"/>
                </a:pPr>
                <a:r>
                  <a:rPr lang="en-US" sz="1600" b="0" i="0" u="none" strike="noStrike" cap="none">
                    <a:solidFill>
                      <a:schemeClr val="dk1"/>
                    </a:solidFill>
                    <a:latin typeface="Arial"/>
                    <a:ea typeface="Arial"/>
                    <a:cs typeface="Arial"/>
                    <a:sym typeface="Arial"/>
                  </a:rPr>
                  <a:t>Target scientific software        productivity and sustainability</a:t>
                </a:r>
                <a:endParaRPr sz="2400" b="0" i="0" u="none" strike="noStrike" cap="none">
                  <a:solidFill>
                    <a:schemeClr val="dk1"/>
                  </a:solidFill>
                  <a:latin typeface="Arial"/>
                  <a:ea typeface="Arial"/>
                  <a:cs typeface="Arial"/>
                  <a:sym typeface="Arial"/>
                </a:endParaRPr>
              </a:p>
              <a:p>
                <a:pPr marL="236538" marR="0" lvl="0" indent="-223838" algn="l" rtl="0">
                  <a:spcBef>
                    <a:spcPts val="0"/>
                  </a:spcBef>
                  <a:spcAft>
                    <a:spcPts val="0"/>
                  </a:spcAft>
                  <a:buClr>
                    <a:schemeClr val="dk1"/>
                  </a:buClr>
                  <a:buSzPts val="1400"/>
                  <a:buFont typeface="Arial"/>
                  <a:buChar char="●"/>
                </a:pPr>
                <a:r>
                  <a:rPr lang="en-US" sz="1600" b="0" i="0" u="none" strike="noStrike" cap="none">
                    <a:solidFill>
                      <a:schemeClr val="dk1"/>
                    </a:solidFill>
                    <a:latin typeface="Arial"/>
                    <a:ea typeface="Arial"/>
                    <a:cs typeface="Arial"/>
                    <a:sym typeface="Arial"/>
                  </a:rPr>
                  <a:t>Use workflow for best practices    content development</a:t>
                </a:r>
                <a:endParaRPr sz="2000" b="1" i="0" u="none" strike="noStrike" cap="none">
                  <a:solidFill>
                    <a:schemeClr val="dk1"/>
                  </a:solidFill>
                  <a:latin typeface="Arial"/>
                  <a:ea typeface="Arial"/>
                  <a:cs typeface="Arial"/>
                  <a:sym typeface="Arial"/>
                </a:endParaRPr>
              </a:p>
              <a:p>
                <a:pPr marL="0" marR="0" lvl="0" indent="0" algn="l" rtl="0">
                  <a:spcBef>
                    <a:spcPts val="0"/>
                  </a:spcBef>
                  <a:spcAft>
                    <a:spcPts val="0"/>
                  </a:spcAft>
                  <a:buClr>
                    <a:schemeClr val="dk1"/>
                  </a:buClr>
                  <a:buSzPts val="2400"/>
                  <a:buFont typeface="Arial"/>
                  <a:buNone/>
                </a:pPr>
                <a:endParaRPr sz="2400" b="1" i="0" u="none" strike="noStrike" cap="none">
                  <a:solidFill>
                    <a:schemeClr val="dk1"/>
                  </a:solidFill>
                  <a:latin typeface="Arial"/>
                  <a:ea typeface="Arial"/>
                  <a:cs typeface="Arial"/>
                  <a:sym typeface="Arial"/>
                </a:endParaRPr>
              </a:p>
            </p:txBody>
          </p:sp>
          <p:sp>
            <p:nvSpPr>
              <p:cNvPr id="25" name="Google Shape;73;p9">
                <a:extLst>
                  <a:ext uri="{FF2B5EF4-FFF2-40B4-BE49-F238E27FC236}">
                    <a16:creationId xmlns:a16="http://schemas.microsoft.com/office/drawing/2014/main" id="{DCE297F7-EEE8-48C2-B20D-FB06C4D2862F}"/>
                  </a:ext>
                </a:extLst>
              </p:cNvPr>
              <p:cNvSpPr txBox="1"/>
              <p:nvPr/>
            </p:nvSpPr>
            <p:spPr>
              <a:xfrm>
                <a:off x="623210" y="3517256"/>
                <a:ext cx="3415735" cy="1387681"/>
              </a:xfrm>
              <a:prstGeom prst="rect">
                <a:avLst/>
              </a:prstGeom>
              <a:noFill/>
              <a:ln>
                <a:noFill/>
              </a:ln>
            </p:spPr>
            <p:txBody>
              <a:bodyPr spcFirstLastPara="1" wrap="square" lIns="91425" tIns="91425" rIns="91425" bIns="91425" anchor="t" anchorCtr="0">
                <a:noAutofit/>
              </a:bodyPr>
              <a:lstStyle/>
              <a:p>
                <a:pPr marL="0" marR="0" lvl="0" indent="0" algn="l" rtl="0">
                  <a:lnSpc>
                    <a:spcPct val="90000"/>
                  </a:lnSpc>
                  <a:spcBef>
                    <a:spcPts val="0"/>
                  </a:spcBef>
                  <a:spcAft>
                    <a:spcPts val="0"/>
                  </a:spcAft>
                  <a:buClr>
                    <a:schemeClr val="dk1"/>
                  </a:buClr>
                  <a:buSzPts val="2000"/>
                  <a:buFont typeface="Arial"/>
                  <a:buNone/>
                </a:pPr>
                <a:r>
                  <a:rPr lang="en-US" sz="2000" b="1" i="0" u="none" strike="noStrike" cap="none" dirty="0">
                    <a:solidFill>
                      <a:schemeClr val="dk1"/>
                    </a:solidFill>
                    <a:latin typeface="Arial"/>
                    <a:ea typeface="Arial"/>
                    <a:cs typeface="Arial"/>
                    <a:sym typeface="Arial"/>
                  </a:rPr>
                  <a:t>Incrementally and iteratively     improve software practices</a:t>
                </a:r>
                <a:endParaRPr sz="2000" b="1" i="0" u="none" strike="noStrike" cap="none" dirty="0">
                  <a:solidFill>
                    <a:schemeClr val="dk1"/>
                  </a:solidFill>
                  <a:latin typeface="Arial"/>
                  <a:ea typeface="Arial"/>
                  <a:cs typeface="Arial"/>
                  <a:sym typeface="Arial"/>
                </a:endParaRPr>
              </a:p>
              <a:p>
                <a:pPr marL="287338" marR="0" lvl="0" indent="-219075" algn="l" rtl="0">
                  <a:spcBef>
                    <a:spcPts val="0"/>
                  </a:spcBef>
                  <a:spcAft>
                    <a:spcPts val="0"/>
                  </a:spcAft>
                  <a:buClr>
                    <a:schemeClr val="dk1"/>
                  </a:buClr>
                  <a:buSzPts val="1400"/>
                  <a:buFont typeface="Arial"/>
                  <a:buChar char="●"/>
                </a:pPr>
                <a:r>
                  <a:rPr lang="en-US" sz="1600" b="0" i="0" u="none" strike="noStrike" cap="none" dirty="0">
                    <a:solidFill>
                      <a:schemeClr val="dk1"/>
                    </a:solidFill>
                    <a:latin typeface="Arial"/>
                    <a:ea typeface="Arial"/>
                    <a:cs typeface="Arial"/>
                    <a:sym typeface="Arial"/>
                  </a:rPr>
                  <a:t>Determine high-priority topics for improvement and track progress</a:t>
                </a:r>
                <a:endParaRPr dirty="0"/>
              </a:p>
              <a:p>
                <a:pPr marL="287338" marR="0" lvl="0" indent="-219075" algn="l" rtl="0">
                  <a:spcBef>
                    <a:spcPts val="0"/>
                  </a:spcBef>
                  <a:spcAft>
                    <a:spcPts val="0"/>
                  </a:spcAft>
                  <a:buClr>
                    <a:schemeClr val="dk1"/>
                  </a:buClr>
                  <a:buSzPts val="1400"/>
                  <a:buFont typeface="Arial"/>
                  <a:buChar char="●"/>
                </a:pPr>
                <a:r>
                  <a:rPr lang="en-US" sz="1600" b="0" i="1" u="none" strike="noStrike" cap="none" dirty="0">
                    <a:solidFill>
                      <a:schemeClr val="dk1"/>
                    </a:solidFill>
                    <a:latin typeface="Arial"/>
                    <a:ea typeface="Arial"/>
                    <a:cs typeface="Arial"/>
                    <a:sym typeface="Arial"/>
                  </a:rPr>
                  <a:t>Productivity and Sustainability  Improvement Planning (PSIP) </a:t>
                </a:r>
                <a:endParaRPr dirty="0"/>
              </a:p>
            </p:txBody>
          </p:sp>
          <p:sp>
            <p:nvSpPr>
              <p:cNvPr id="26" name="Google Shape;74;p9">
                <a:extLst>
                  <a:ext uri="{FF2B5EF4-FFF2-40B4-BE49-F238E27FC236}">
                    <a16:creationId xmlns:a16="http://schemas.microsoft.com/office/drawing/2014/main" id="{CA8DE215-A9DF-46FA-9F30-8787EA9CC2CC}"/>
                  </a:ext>
                </a:extLst>
              </p:cNvPr>
              <p:cNvSpPr txBox="1"/>
              <p:nvPr/>
            </p:nvSpPr>
            <p:spPr>
              <a:xfrm>
                <a:off x="5331632" y="1704823"/>
                <a:ext cx="3681959" cy="1756176"/>
              </a:xfrm>
              <a:prstGeom prst="rect">
                <a:avLst/>
              </a:prstGeom>
              <a:noFill/>
              <a:ln>
                <a:noFill/>
              </a:ln>
            </p:spPr>
            <p:txBody>
              <a:bodyPr spcFirstLastPara="1" wrap="square" lIns="91425" tIns="91425" rIns="91425" bIns="91425" anchor="ctr" anchorCtr="0">
                <a:noAutofit/>
              </a:bodyPr>
              <a:lstStyle/>
              <a:p>
                <a:pPr marL="0" marR="0" lvl="0" indent="0" algn="l" rtl="0">
                  <a:lnSpc>
                    <a:spcPct val="90000"/>
                  </a:lnSpc>
                  <a:spcBef>
                    <a:spcPts val="400"/>
                  </a:spcBef>
                  <a:spcAft>
                    <a:spcPts val="0"/>
                  </a:spcAft>
                  <a:buClr>
                    <a:schemeClr val="dk1"/>
                  </a:buClr>
                  <a:buSzPts val="2000"/>
                  <a:buFont typeface="Arial"/>
                  <a:buNone/>
                </a:pPr>
                <a:r>
                  <a:rPr lang="en-US" sz="2000" b="1" i="0" u="none" strike="noStrike" cap="none">
                    <a:solidFill>
                      <a:schemeClr val="dk1"/>
                    </a:solidFill>
                    <a:latin typeface="Arial"/>
                    <a:ea typeface="Arial"/>
                    <a:cs typeface="Arial"/>
                    <a:sym typeface="Arial"/>
                  </a:rPr>
                  <a:t>      Establish software communities</a:t>
                </a:r>
                <a:endParaRPr sz="2000" b="1" i="0" u="none" strike="noStrike" cap="none">
                  <a:solidFill>
                    <a:schemeClr val="dk1"/>
                  </a:solidFill>
                  <a:latin typeface="Arial"/>
                  <a:ea typeface="Arial"/>
                  <a:cs typeface="Arial"/>
                  <a:sym typeface="Arial"/>
                </a:endParaRPr>
              </a:p>
              <a:p>
                <a:pPr marL="574675" marR="0" lvl="0" indent="-228600" algn="l" rtl="0">
                  <a:lnSpc>
                    <a:spcPct val="90000"/>
                  </a:lnSpc>
                  <a:spcBef>
                    <a:spcPts val="400"/>
                  </a:spcBef>
                  <a:spcAft>
                    <a:spcPts val="0"/>
                  </a:spcAft>
                  <a:buClr>
                    <a:schemeClr val="dk1"/>
                  </a:buClr>
                  <a:buSzPts val="1400"/>
                  <a:buFont typeface="Arial"/>
                  <a:buChar char="●"/>
                </a:pPr>
                <a:r>
                  <a:rPr lang="en-US" sz="1600" b="0" i="0" u="none" strike="noStrike" cap="none">
                    <a:solidFill>
                      <a:schemeClr val="dk1"/>
                    </a:solidFill>
                    <a:latin typeface="Arial"/>
                    <a:ea typeface="Arial"/>
                    <a:cs typeface="Arial"/>
                    <a:sym typeface="Arial"/>
                  </a:rPr>
                  <a:t>Determine community policies to improve software quality and compatibility</a:t>
                </a:r>
                <a:endParaRPr sz="2400" b="0" i="0" u="none" strike="noStrike" cap="none">
                  <a:solidFill>
                    <a:schemeClr val="dk1"/>
                  </a:solidFill>
                  <a:latin typeface="Arial"/>
                  <a:ea typeface="Arial"/>
                  <a:cs typeface="Arial"/>
                  <a:sym typeface="Arial"/>
                </a:endParaRPr>
              </a:p>
              <a:p>
                <a:pPr marL="574675" marR="0" lvl="0" indent="-228600" algn="l" rtl="0">
                  <a:lnSpc>
                    <a:spcPct val="100000"/>
                  </a:lnSpc>
                  <a:spcBef>
                    <a:spcPts val="0"/>
                  </a:spcBef>
                  <a:spcAft>
                    <a:spcPts val="0"/>
                  </a:spcAft>
                  <a:buClr>
                    <a:schemeClr val="dk1"/>
                  </a:buClr>
                  <a:buSzPts val="1400"/>
                  <a:buFont typeface="Arial"/>
                  <a:buChar char="●"/>
                </a:pPr>
                <a:r>
                  <a:rPr lang="en-US" sz="1600" b="0" i="0" u="none" strike="noStrike" cap="none">
                    <a:solidFill>
                      <a:schemeClr val="dk1"/>
                    </a:solidFill>
                    <a:latin typeface="Arial"/>
                    <a:ea typeface="Arial"/>
                    <a:cs typeface="Arial"/>
                    <a:sym typeface="Arial"/>
                  </a:rPr>
                  <a:t>Create Software Development Kits (SDKs)   to facilitate the combined use of complementary libraries and tools</a:t>
                </a:r>
                <a:endParaRPr sz="2000" b="1" i="0" u="none" strike="noStrike" cap="none">
                  <a:solidFill>
                    <a:schemeClr val="dk1"/>
                  </a:solidFill>
                  <a:latin typeface="Arial"/>
                  <a:ea typeface="Arial"/>
                  <a:cs typeface="Arial"/>
                  <a:sym typeface="Arial"/>
                </a:endParaRPr>
              </a:p>
            </p:txBody>
          </p:sp>
          <p:sp>
            <p:nvSpPr>
              <p:cNvPr id="27" name="Google Shape;75;p9">
                <a:extLst>
                  <a:ext uri="{FF2B5EF4-FFF2-40B4-BE49-F238E27FC236}">
                    <a16:creationId xmlns:a16="http://schemas.microsoft.com/office/drawing/2014/main" id="{25DBFD41-AD77-4263-9A70-9ECBD15E0019}"/>
                  </a:ext>
                </a:extLst>
              </p:cNvPr>
              <p:cNvSpPr txBox="1"/>
              <p:nvPr/>
            </p:nvSpPr>
            <p:spPr>
              <a:xfrm>
                <a:off x="4980962" y="3485624"/>
                <a:ext cx="4404762" cy="1657875"/>
              </a:xfrm>
              <a:prstGeom prst="rect">
                <a:avLst/>
              </a:prstGeom>
              <a:noFill/>
              <a:ln>
                <a:noFill/>
              </a:ln>
            </p:spPr>
            <p:txBody>
              <a:bodyPr spcFirstLastPara="1" wrap="square" lIns="91425" tIns="91425" rIns="91425" bIns="91425" anchor="t" anchorCtr="0">
                <a:noAutofit/>
              </a:bodyPr>
              <a:lstStyle/>
              <a:p>
                <a:pPr marL="0" marR="0" lvl="0" indent="0" algn="l" rtl="0">
                  <a:lnSpc>
                    <a:spcPct val="90000"/>
                  </a:lnSpc>
                  <a:spcBef>
                    <a:spcPts val="400"/>
                  </a:spcBef>
                  <a:spcAft>
                    <a:spcPts val="0"/>
                  </a:spcAft>
                  <a:buClr>
                    <a:schemeClr val="dk1"/>
                  </a:buClr>
                  <a:buSzPts val="2400"/>
                  <a:buFont typeface="Arial"/>
                  <a:buNone/>
                </a:pPr>
                <a:r>
                  <a:rPr lang="en-US" sz="2400" b="1" i="0" u="none" strike="noStrike" cap="none" dirty="0">
                    <a:solidFill>
                      <a:schemeClr val="dk1"/>
                    </a:solidFill>
                    <a:latin typeface="Arial"/>
                    <a:ea typeface="Arial"/>
                    <a:cs typeface="Arial"/>
                    <a:sym typeface="Arial"/>
                  </a:rPr>
                  <a:t>       </a:t>
                </a:r>
                <a:r>
                  <a:rPr lang="en-US" sz="2000" b="1" i="0" u="none" strike="noStrike" cap="none" dirty="0">
                    <a:solidFill>
                      <a:schemeClr val="dk1"/>
                    </a:solidFill>
                    <a:latin typeface="Arial"/>
                    <a:ea typeface="Arial"/>
                    <a:cs typeface="Arial"/>
                    <a:sym typeface="Arial"/>
                  </a:rPr>
                  <a:t>Engage in community outreach</a:t>
                </a:r>
                <a:endParaRPr sz="2000" b="1" i="0" u="none" strike="noStrike" cap="none" dirty="0">
                  <a:solidFill>
                    <a:schemeClr val="dk1"/>
                  </a:solidFill>
                  <a:latin typeface="Arial"/>
                  <a:ea typeface="Arial"/>
                  <a:cs typeface="Arial"/>
                  <a:sym typeface="Arial"/>
                </a:endParaRPr>
              </a:p>
              <a:p>
                <a:pPr marL="692150" marR="0" lvl="0" indent="-233362" algn="l" rtl="0">
                  <a:spcBef>
                    <a:spcPts val="0"/>
                  </a:spcBef>
                  <a:spcAft>
                    <a:spcPts val="0"/>
                  </a:spcAft>
                  <a:buClr>
                    <a:schemeClr val="dk1"/>
                  </a:buClr>
                  <a:buSzPts val="1400"/>
                  <a:buFont typeface="Arial"/>
                  <a:buChar char="●"/>
                </a:pPr>
                <a:r>
                  <a:rPr lang="en-US" sz="1600" b="0" i="0" u="none" strike="noStrike" cap="none" dirty="0">
                    <a:solidFill>
                      <a:schemeClr val="dk1"/>
                    </a:solidFill>
                    <a:latin typeface="Arial"/>
                    <a:ea typeface="Arial"/>
                    <a:cs typeface="Arial"/>
                    <a:sym typeface="Arial"/>
                  </a:rPr>
                  <a:t>Broad community partnerships </a:t>
                </a:r>
                <a:endParaRPr dirty="0"/>
              </a:p>
              <a:p>
                <a:pPr marL="692150" marR="0" lvl="0" indent="-233362" algn="l" rtl="0">
                  <a:spcBef>
                    <a:spcPts val="0"/>
                  </a:spcBef>
                  <a:spcAft>
                    <a:spcPts val="0"/>
                  </a:spcAft>
                  <a:buClr>
                    <a:schemeClr val="dk1"/>
                  </a:buClr>
                  <a:buSzPts val="1400"/>
                  <a:buFont typeface="Arial"/>
                  <a:buChar char="●"/>
                </a:pPr>
                <a:r>
                  <a:rPr lang="en-US" sz="1600" b="0" i="0" u="none" strike="noStrike" cap="none" dirty="0">
                    <a:solidFill>
                      <a:schemeClr val="dk1"/>
                    </a:solidFill>
                    <a:latin typeface="Arial"/>
                    <a:ea typeface="Arial"/>
                    <a:cs typeface="Arial"/>
                    <a:sym typeface="Arial"/>
                  </a:rPr>
                  <a:t>Collaboration with computing facilities</a:t>
                </a:r>
                <a:endParaRPr sz="1600" b="0" i="0" u="none" strike="noStrike" cap="none" dirty="0">
                  <a:solidFill>
                    <a:schemeClr val="dk1"/>
                  </a:solidFill>
                  <a:latin typeface="Arial"/>
                  <a:ea typeface="Arial"/>
                  <a:cs typeface="Arial"/>
                  <a:sym typeface="Arial"/>
                </a:endParaRPr>
              </a:p>
              <a:p>
                <a:pPr marL="692150" marR="0" lvl="0" indent="-233362" algn="l" rtl="0">
                  <a:lnSpc>
                    <a:spcPct val="100000"/>
                  </a:lnSpc>
                  <a:spcBef>
                    <a:spcPts val="0"/>
                  </a:spcBef>
                  <a:spcAft>
                    <a:spcPts val="0"/>
                  </a:spcAft>
                  <a:buClr>
                    <a:schemeClr val="dk1"/>
                  </a:buClr>
                  <a:buSzPts val="1400"/>
                  <a:buFont typeface="Arial"/>
                  <a:buChar char="●"/>
                </a:pPr>
                <a:r>
                  <a:rPr lang="en-US" sz="1600" b="0" i="0" u="none" strike="noStrike" cap="none" dirty="0">
                    <a:solidFill>
                      <a:schemeClr val="dk1"/>
                    </a:solidFill>
                    <a:latin typeface="Arial"/>
                    <a:ea typeface="Arial"/>
                    <a:cs typeface="Arial"/>
                    <a:sym typeface="Arial"/>
                  </a:rPr>
                  <a:t>Webinars, tutorials, events</a:t>
                </a:r>
                <a:endParaRPr dirty="0"/>
              </a:p>
              <a:p>
                <a:pPr marL="692150" marR="0" lvl="0" indent="-233362" algn="l" rtl="0">
                  <a:lnSpc>
                    <a:spcPct val="100000"/>
                  </a:lnSpc>
                  <a:spcBef>
                    <a:spcPts val="0"/>
                  </a:spcBef>
                  <a:spcAft>
                    <a:spcPts val="0"/>
                  </a:spcAft>
                  <a:buClr>
                    <a:schemeClr val="dk1"/>
                  </a:buClr>
                  <a:buSzPts val="1400"/>
                  <a:buFont typeface="Arial"/>
                  <a:buChar char="●"/>
                </a:pPr>
                <a:r>
                  <a:rPr lang="en-US" sz="1600" b="0" i="1" u="none" strike="noStrike" cap="none" dirty="0" err="1">
                    <a:solidFill>
                      <a:schemeClr val="dk1"/>
                    </a:solidFill>
                    <a:latin typeface="Arial"/>
                    <a:ea typeface="Arial"/>
                    <a:cs typeface="Arial"/>
                    <a:sym typeface="Arial"/>
                  </a:rPr>
                  <a:t>WhatIs</a:t>
                </a:r>
                <a:r>
                  <a:rPr lang="en-US" sz="1600" b="0" i="0" u="none" strike="noStrike" cap="none" dirty="0">
                    <a:solidFill>
                      <a:schemeClr val="dk1"/>
                    </a:solidFill>
                    <a:latin typeface="Arial"/>
                    <a:ea typeface="Arial"/>
                    <a:cs typeface="Arial"/>
                    <a:sym typeface="Arial"/>
                  </a:rPr>
                  <a:t> and </a:t>
                </a:r>
                <a:r>
                  <a:rPr lang="en-US" sz="1600" b="0" i="1" u="none" strike="noStrike" cap="none" dirty="0" err="1">
                    <a:solidFill>
                      <a:schemeClr val="dk1"/>
                    </a:solidFill>
                    <a:latin typeface="Arial"/>
                    <a:ea typeface="Arial"/>
                    <a:cs typeface="Arial"/>
                    <a:sym typeface="Arial"/>
                  </a:rPr>
                  <a:t>HowTo</a:t>
                </a:r>
                <a:r>
                  <a:rPr lang="en-US" sz="1600" b="0" i="1" u="none" strike="noStrike" cap="none" dirty="0">
                    <a:solidFill>
                      <a:schemeClr val="dk1"/>
                    </a:solidFill>
                    <a:latin typeface="Arial"/>
                    <a:ea typeface="Arial"/>
                    <a:cs typeface="Arial"/>
                    <a:sym typeface="Arial"/>
                  </a:rPr>
                  <a:t> </a:t>
                </a:r>
                <a:r>
                  <a:rPr lang="en-US" sz="1600" b="0" i="0" u="none" strike="noStrike" cap="none" dirty="0">
                    <a:solidFill>
                      <a:schemeClr val="dk1"/>
                    </a:solidFill>
                    <a:latin typeface="Arial"/>
                    <a:ea typeface="Arial"/>
                    <a:cs typeface="Arial"/>
                    <a:sym typeface="Arial"/>
                  </a:rPr>
                  <a:t>docs</a:t>
                </a:r>
                <a:endParaRPr dirty="0"/>
              </a:p>
              <a:p>
                <a:pPr marL="692150" marR="0" lvl="0" indent="-233362" algn="l" rtl="0">
                  <a:lnSpc>
                    <a:spcPct val="100000"/>
                  </a:lnSpc>
                  <a:spcBef>
                    <a:spcPts val="0"/>
                  </a:spcBef>
                  <a:spcAft>
                    <a:spcPts val="0"/>
                  </a:spcAft>
                  <a:buClr>
                    <a:schemeClr val="dk1"/>
                  </a:buClr>
                  <a:buSzPts val="1400"/>
                  <a:buFont typeface="Arial"/>
                  <a:buChar char="●"/>
                </a:pPr>
                <a:r>
                  <a:rPr lang="en-US" sz="1600" b="0" i="0" u="none" strike="noStrike" cap="none" dirty="0">
                    <a:solidFill>
                      <a:schemeClr val="dk1"/>
                    </a:solidFill>
                    <a:latin typeface="Arial"/>
                    <a:ea typeface="Arial"/>
                    <a:cs typeface="Arial"/>
                    <a:sym typeface="Arial"/>
                  </a:rPr>
                  <a:t>Better Scientific Software site (</a:t>
                </a:r>
                <a:r>
                  <a:rPr lang="en-US" sz="1600" b="0" i="0" u="sng" strike="noStrike" cap="none" dirty="0">
                    <a:solidFill>
                      <a:srgbClr val="A03123"/>
                    </a:solidFill>
                    <a:latin typeface="Arial"/>
                    <a:ea typeface="Arial"/>
                    <a:cs typeface="Arial"/>
                    <a:sym typeface="Arial"/>
                    <a:hlinkClick r:id="rId2"/>
                  </a:rPr>
                  <a:t>https://bssw.io</a:t>
                </a:r>
                <a:r>
                  <a:rPr lang="en-US" sz="1600" b="0" i="0" u="none" strike="noStrike" cap="none" dirty="0">
                    <a:solidFill>
                      <a:schemeClr val="dk1"/>
                    </a:solidFill>
                    <a:latin typeface="Arial"/>
                    <a:ea typeface="Arial"/>
                    <a:cs typeface="Arial"/>
                    <a:sym typeface="Arial"/>
                  </a:rPr>
                  <a:t>)</a:t>
                </a:r>
                <a:endParaRPr dirty="0"/>
              </a:p>
            </p:txBody>
          </p:sp>
          <p:sp>
            <p:nvSpPr>
              <p:cNvPr id="28" name="Google Shape;76;p9">
                <a:extLst>
                  <a:ext uri="{FF2B5EF4-FFF2-40B4-BE49-F238E27FC236}">
                    <a16:creationId xmlns:a16="http://schemas.microsoft.com/office/drawing/2014/main" id="{D7CAEDC5-F6CF-4E0C-A87C-8496F3F04CBB}"/>
                  </a:ext>
                </a:extLst>
              </p:cNvPr>
              <p:cNvSpPr/>
              <p:nvPr/>
            </p:nvSpPr>
            <p:spPr>
              <a:xfrm flipH="1">
                <a:off x="4344800" y="1807379"/>
                <a:ext cx="1063800" cy="729600"/>
              </a:xfrm>
              <a:custGeom>
                <a:avLst/>
                <a:gdLst/>
                <a:ahLst/>
                <a:cxnLst/>
                <a:rect l="l" t="t" r="r" b="b"/>
                <a:pathLst>
                  <a:path w="120000" h="120000" extrusionOk="0">
                    <a:moveTo>
                      <a:pt x="120000" y="0"/>
                    </a:moveTo>
                    <a:cubicBezTo>
                      <a:pt x="120000" y="120000"/>
                      <a:pt x="120000" y="120000"/>
                      <a:pt x="120000" y="120000"/>
                    </a:cubicBezTo>
                    <a:cubicBezTo>
                      <a:pt x="0" y="120000"/>
                      <a:pt x="0" y="120000"/>
                      <a:pt x="0" y="120000"/>
                    </a:cubicBezTo>
                    <a:cubicBezTo>
                      <a:pt x="13056" y="53750"/>
                      <a:pt x="61761" y="3250"/>
                      <a:pt x="120000" y="0"/>
                    </a:cubicBezTo>
                    <a:close/>
                  </a:path>
                </a:pathLst>
              </a:custGeom>
              <a:gradFill>
                <a:gsLst>
                  <a:gs pos="0">
                    <a:srgbClr val="DCECD5"/>
                  </a:gs>
                  <a:gs pos="100000">
                    <a:srgbClr val="93BC81"/>
                  </a:gs>
                </a:gsLst>
                <a:path path="circle">
                  <a:fillToRect l="50000" t="50000" r="50000" b="50000"/>
                </a:path>
                <a:tileRect/>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29" name="Google Shape;77;p9">
                <a:extLst>
                  <a:ext uri="{FF2B5EF4-FFF2-40B4-BE49-F238E27FC236}">
                    <a16:creationId xmlns:a16="http://schemas.microsoft.com/office/drawing/2014/main" id="{8DA9F7D6-524D-460C-9EE9-77EC25DC40DC}"/>
                  </a:ext>
                </a:extLst>
              </p:cNvPr>
              <p:cNvSpPr/>
              <p:nvPr/>
            </p:nvSpPr>
            <p:spPr>
              <a:xfrm flipH="1">
                <a:off x="4344800" y="2531025"/>
                <a:ext cx="1071450" cy="793200"/>
              </a:xfrm>
              <a:custGeom>
                <a:avLst/>
                <a:gdLst/>
                <a:ahLst/>
                <a:cxnLst/>
                <a:rect l="l" t="t" r="r" b="b"/>
                <a:pathLst>
                  <a:path w="120000" h="120000" extrusionOk="0">
                    <a:moveTo>
                      <a:pt x="120000" y="0"/>
                    </a:moveTo>
                    <a:cubicBezTo>
                      <a:pt x="120000" y="120000"/>
                      <a:pt x="120000" y="120000"/>
                      <a:pt x="120000" y="120000"/>
                    </a:cubicBezTo>
                    <a:cubicBezTo>
                      <a:pt x="36040" y="120000"/>
                      <a:pt x="36040" y="120000"/>
                      <a:pt x="36040" y="120000"/>
                    </a:cubicBezTo>
                    <a:cubicBezTo>
                      <a:pt x="36040" y="120000"/>
                      <a:pt x="36040" y="120000"/>
                      <a:pt x="36040" y="120000"/>
                    </a:cubicBezTo>
                    <a:cubicBezTo>
                      <a:pt x="14295" y="94809"/>
                      <a:pt x="805" y="60458"/>
                      <a:pt x="201" y="22671"/>
                    </a:cubicBezTo>
                    <a:cubicBezTo>
                      <a:pt x="0" y="15114"/>
                      <a:pt x="604" y="7328"/>
                      <a:pt x="1409" y="0"/>
                    </a:cubicBezTo>
                    <a:lnTo>
                      <a:pt x="120000" y="0"/>
                    </a:lnTo>
                    <a:close/>
                  </a:path>
                </a:pathLst>
              </a:custGeom>
              <a:gradFill>
                <a:gsLst>
                  <a:gs pos="0">
                    <a:srgbClr val="DCECD5"/>
                  </a:gs>
                  <a:gs pos="100000">
                    <a:srgbClr val="93BC81"/>
                  </a:gs>
                </a:gsLst>
                <a:path path="circle">
                  <a:fillToRect l="50000" t="50000" r="50000" b="50000"/>
                </a:path>
                <a:tileRect/>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p:txBody>
          </p:sp>
          <p:cxnSp>
            <p:nvCxnSpPr>
              <p:cNvPr id="30" name="Google Shape;78;p9">
                <a:extLst>
                  <a:ext uri="{FF2B5EF4-FFF2-40B4-BE49-F238E27FC236}">
                    <a16:creationId xmlns:a16="http://schemas.microsoft.com/office/drawing/2014/main" id="{8D3B1520-64BC-4139-9B09-09AAFE1B1689}"/>
                  </a:ext>
                </a:extLst>
              </p:cNvPr>
              <p:cNvCxnSpPr/>
              <p:nvPr/>
            </p:nvCxnSpPr>
            <p:spPr>
              <a:xfrm>
                <a:off x="5383744" y="3412972"/>
                <a:ext cx="3419100" cy="1270"/>
              </a:xfrm>
              <a:prstGeom prst="straightConnector1">
                <a:avLst/>
              </a:prstGeom>
              <a:noFill/>
              <a:ln w="19050" cap="flat" cmpd="sng">
                <a:solidFill>
                  <a:schemeClr val="dk2"/>
                </a:solidFill>
                <a:prstDash val="solid"/>
                <a:round/>
                <a:headEnd type="none" w="sm" len="sm"/>
                <a:tailEnd type="none" w="sm" len="sm"/>
              </a:ln>
            </p:spPr>
          </p:cxnSp>
          <p:cxnSp>
            <p:nvCxnSpPr>
              <p:cNvPr id="31" name="Google Shape;79;p9">
                <a:extLst>
                  <a:ext uri="{FF2B5EF4-FFF2-40B4-BE49-F238E27FC236}">
                    <a16:creationId xmlns:a16="http://schemas.microsoft.com/office/drawing/2014/main" id="{720B098A-89CB-498B-A342-6048A12876BE}"/>
                  </a:ext>
                </a:extLst>
              </p:cNvPr>
              <p:cNvCxnSpPr/>
              <p:nvPr/>
            </p:nvCxnSpPr>
            <p:spPr>
              <a:xfrm>
                <a:off x="4723494" y="4887001"/>
                <a:ext cx="3930649" cy="0"/>
              </a:xfrm>
              <a:prstGeom prst="straightConnector1">
                <a:avLst/>
              </a:prstGeom>
              <a:noFill/>
              <a:ln w="19050" cap="flat" cmpd="sng">
                <a:solidFill>
                  <a:schemeClr val="dk2"/>
                </a:solidFill>
                <a:prstDash val="solid"/>
                <a:round/>
                <a:headEnd type="none" w="sm" len="sm"/>
                <a:tailEnd type="none" w="sm" len="sm"/>
              </a:ln>
            </p:spPr>
          </p:cxnSp>
          <p:cxnSp>
            <p:nvCxnSpPr>
              <p:cNvPr id="32" name="Google Shape;80;p9">
                <a:extLst>
                  <a:ext uri="{FF2B5EF4-FFF2-40B4-BE49-F238E27FC236}">
                    <a16:creationId xmlns:a16="http://schemas.microsoft.com/office/drawing/2014/main" id="{D75834CA-34FA-42CE-ABD5-DA0DC0938793}"/>
                  </a:ext>
                </a:extLst>
              </p:cNvPr>
              <p:cNvCxnSpPr/>
              <p:nvPr/>
            </p:nvCxnSpPr>
            <p:spPr>
              <a:xfrm>
                <a:off x="379633" y="3413607"/>
                <a:ext cx="2821871" cy="0"/>
              </a:xfrm>
              <a:prstGeom prst="straightConnector1">
                <a:avLst/>
              </a:prstGeom>
              <a:noFill/>
              <a:ln w="19050" cap="flat" cmpd="sng">
                <a:solidFill>
                  <a:schemeClr val="dk2"/>
                </a:solidFill>
                <a:prstDash val="solid"/>
                <a:round/>
                <a:headEnd type="none" w="sm" len="sm"/>
                <a:tailEnd type="none" w="sm" len="sm"/>
              </a:ln>
            </p:spPr>
          </p:cxnSp>
          <p:cxnSp>
            <p:nvCxnSpPr>
              <p:cNvPr id="33" name="Google Shape;81;p9">
                <a:extLst>
                  <a:ext uri="{FF2B5EF4-FFF2-40B4-BE49-F238E27FC236}">
                    <a16:creationId xmlns:a16="http://schemas.microsoft.com/office/drawing/2014/main" id="{E4895343-890B-40EA-90BB-A08B94660608}"/>
                  </a:ext>
                </a:extLst>
              </p:cNvPr>
              <p:cNvCxnSpPr/>
              <p:nvPr/>
            </p:nvCxnSpPr>
            <p:spPr>
              <a:xfrm>
                <a:off x="379633" y="4883864"/>
                <a:ext cx="3500404" cy="6275"/>
              </a:xfrm>
              <a:prstGeom prst="straightConnector1">
                <a:avLst/>
              </a:prstGeom>
              <a:noFill/>
              <a:ln w="19050" cap="flat" cmpd="sng">
                <a:solidFill>
                  <a:schemeClr val="dk2"/>
                </a:solidFill>
                <a:prstDash val="solid"/>
                <a:round/>
                <a:headEnd type="none" w="sm" len="sm"/>
                <a:tailEnd type="none" w="sm" len="sm"/>
              </a:ln>
            </p:spPr>
          </p:cxnSp>
          <p:sp>
            <p:nvSpPr>
              <p:cNvPr id="34" name="Google Shape;82;p9">
                <a:extLst>
                  <a:ext uri="{FF2B5EF4-FFF2-40B4-BE49-F238E27FC236}">
                    <a16:creationId xmlns:a16="http://schemas.microsoft.com/office/drawing/2014/main" id="{18611CA9-32ED-45DC-9609-38B8381D8D7D}"/>
                  </a:ext>
                </a:extLst>
              </p:cNvPr>
              <p:cNvSpPr/>
              <p:nvPr/>
            </p:nvSpPr>
            <p:spPr>
              <a:xfrm>
                <a:off x="397559" y="1986799"/>
                <a:ext cx="263400" cy="255000"/>
              </a:xfrm>
              <a:prstGeom prst="ellipse">
                <a:avLst/>
              </a:prstGeom>
              <a:gradFill>
                <a:gsLst>
                  <a:gs pos="0">
                    <a:srgbClr val="FFF6DB"/>
                  </a:gs>
                  <a:gs pos="100000">
                    <a:srgbClr val="FAD25C"/>
                  </a:gs>
                </a:gsLst>
                <a:path path="circle">
                  <a:fillToRect l="50000" t="50000" r="50000" b="50000"/>
                </a:path>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9525" marR="0" lvl="0" indent="0" algn="l" rtl="0">
                  <a:spcBef>
                    <a:spcPts val="0"/>
                  </a:spcBef>
                  <a:spcAft>
                    <a:spcPts val="0"/>
                  </a:spcAft>
                  <a:buClr>
                    <a:schemeClr val="dk1"/>
                  </a:buClr>
                  <a:buSzPts val="1600"/>
                  <a:buFont typeface="Arial"/>
                  <a:buNone/>
                </a:pPr>
                <a:r>
                  <a:rPr lang="en-US" sz="1600" b="1" i="0" u="none" strike="noStrike" cap="none">
                    <a:solidFill>
                      <a:schemeClr val="dk1"/>
                    </a:solidFill>
                    <a:latin typeface="Arial"/>
                    <a:ea typeface="Arial"/>
                    <a:cs typeface="Arial"/>
                    <a:sym typeface="Arial"/>
                  </a:rPr>
                  <a:t>1</a:t>
                </a:r>
                <a:endParaRPr sz="1600" b="1" i="0" u="none" strike="noStrike" cap="none">
                  <a:solidFill>
                    <a:schemeClr val="dk1"/>
                  </a:solidFill>
                  <a:latin typeface="Arial"/>
                  <a:ea typeface="Arial"/>
                  <a:cs typeface="Arial"/>
                  <a:sym typeface="Arial"/>
                </a:endParaRPr>
              </a:p>
            </p:txBody>
          </p:sp>
          <p:sp>
            <p:nvSpPr>
              <p:cNvPr id="35" name="Google Shape;83;p9">
                <a:extLst>
                  <a:ext uri="{FF2B5EF4-FFF2-40B4-BE49-F238E27FC236}">
                    <a16:creationId xmlns:a16="http://schemas.microsoft.com/office/drawing/2014/main" id="{2C24D25F-8447-4B42-8310-00C76F6EB773}"/>
                  </a:ext>
                </a:extLst>
              </p:cNvPr>
              <p:cNvSpPr/>
              <p:nvPr/>
            </p:nvSpPr>
            <p:spPr>
              <a:xfrm>
                <a:off x="350089" y="3600278"/>
                <a:ext cx="263400" cy="255000"/>
              </a:xfrm>
              <a:prstGeom prst="ellipse">
                <a:avLst/>
              </a:prstGeom>
              <a:gradFill>
                <a:gsLst>
                  <a:gs pos="0">
                    <a:srgbClr val="F5D0D0"/>
                  </a:gs>
                  <a:gs pos="100000">
                    <a:srgbClr val="D96868"/>
                  </a:gs>
                </a:gsLst>
                <a:path path="circle">
                  <a:fillToRect l="50000" t="50000" r="50000" b="50000"/>
                </a:path>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spcBef>
                    <a:spcPts val="0"/>
                  </a:spcBef>
                  <a:spcAft>
                    <a:spcPts val="0"/>
                  </a:spcAft>
                  <a:buClr>
                    <a:schemeClr val="dk1"/>
                  </a:buClr>
                  <a:buSzPts val="1600"/>
                  <a:buFont typeface="Arial"/>
                  <a:buNone/>
                </a:pPr>
                <a:r>
                  <a:rPr lang="en-US" sz="1600" b="1" i="0" u="none" strike="noStrike" cap="none">
                    <a:solidFill>
                      <a:schemeClr val="dk1"/>
                    </a:solidFill>
                    <a:latin typeface="Arial"/>
                    <a:ea typeface="Arial"/>
                    <a:cs typeface="Arial"/>
                    <a:sym typeface="Arial"/>
                  </a:rPr>
                  <a:t>2</a:t>
                </a:r>
                <a:endParaRPr sz="1600" b="1" i="0" u="none" strike="noStrike" cap="none">
                  <a:solidFill>
                    <a:schemeClr val="dk1"/>
                  </a:solidFill>
                  <a:latin typeface="Arial"/>
                  <a:ea typeface="Arial"/>
                  <a:cs typeface="Arial"/>
                  <a:sym typeface="Arial"/>
                </a:endParaRPr>
              </a:p>
            </p:txBody>
          </p:sp>
          <p:sp>
            <p:nvSpPr>
              <p:cNvPr id="36" name="Google Shape;84;p9">
                <a:extLst>
                  <a:ext uri="{FF2B5EF4-FFF2-40B4-BE49-F238E27FC236}">
                    <a16:creationId xmlns:a16="http://schemas.microsoft.com/office/drawing/2014/main" id="{B1F891F8-F5F3-4A6F-818E-C81D0463E94E}"/>
                  </a:ext>
                </a:extLst>
              </p:cNvPr>
              <p:cNvSpPr/>
              <p:nvPr/>
            </p:nvSpPr>
            <p:spPr>
              <a:xfrm>
                <a:off x="5342743" y="1986799"/>
                <a:ext cx="263400" cy="255000"/>
              </a:xfrm>
              <a:prstGeom prst="ellipse">
                <a:avLst/>
              </a:prstGeom>
              <a:gradFill>
                <a:gsLst>
                  <a:gs pos="0">
                    <a:srgbClr val="DCECD5"/>
                  </a:gs>
                  <a:gs pos="100000">
                    <a:srgbClr val="93BC81"/>
                  </a:gs>
                </a:gsLst>
                <a:path path="circle">
                  <a:fillToRect l="50000" t="50000" r="50000" b="50000"/>
                </a:path>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spcBef>
                    <a:spcPts val="0"/>
                  </a:spcBef>
                  <a:spcAft>
                    <a:spcPts val="0"/>
                  </a:spcAft>
                  <a:buClr>
                    <a:schemeClr val="dk1"/>
                  </a:buClr>
                  <a:buSzPts val="1600"/>
                  <a:buFont typeface="Arial"/>
                  <a:buNone/>
                </a:pPr>
                <a:r>
                  <a:rPr lang="en-US" sz="1600" b="1" i="0" u="none" strike="noStrike" cap="none">
                    <a:solidFill>
                      <a:schemeClr val="dk1"/>
                    </a:solidFill>
                    <a:latin typeface="Arial"/>
                    <a:ea typeface="Arial"/>
                    <a:cs typeface="Arial"/>
                    <a:sym typeface="Arial"/>
                  </a:rPr>
                  <a:t>3</a:t>
                </a:r>
                <a:endParaRPr sz="1600" b="1" i="0" u="none" strike="noStrike" cap="none">
                  <a:solidFill>
                    <a:schemeClr val="dk1"/>
                  </a:solidFill>
                  <a:latin typeface="Arial"/>
                  <a:ea typeface="Arial"/>
                  <a:cs typeface="Arial"/>
                  <a:sym typeface="Arial"/>
                </a:endParaRPr>
              </a:p>
            </p:txBody>
          </p:sp>
          <p:sp>
            <p:nvSpPr>
              <p:cNvPr id="37" name="Google Shape;85;p9">
                <a:extLst>
                  <a:ext uri="{FF2B5EF4-FFF2-40B4-BE49-F238E27FC236}">
                    <a16:creationId xmlns:a16="http://schemas.microsoft.com/office/drawing/2014/main" id="{5829F924-7306-49ED-926F-017D0F9F7F10}"/>
                  </a:ext>
                </a:extLst>
              </p:cNvPr>
              <p:cNvSpPr/>
              <p:nvPr/>
            </p:nvSpPr>
            <p:spPr>
              <a:xfrm>
                <a:off x="5030156" y="3613399"/>
                <a:ext cx="263400" cy="265869"/>
              </a:xfrm>
              <a:prstGeom prst="ellipse">
                <a:avLst/>
              </a:prstGeom>
              <a:gradFill>
                <a:gsLst>
                  <a:gs pos="0">
                    <a:srgbClr val="DFE9FB"/>
                  </a:gs>
                  <a:gs pos="100000">
                    <a:srgbClr val="6E9BE7"/>
                  </a:gs>
                </a:gsLst>
                <a:path path="circle">
                  <a:fillToRect l="50000" t="50000" r="50000" b="50000"/>
                </a:path>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spcBef>
                    <a:spcPts val="0"/>
                  </a:spcBef>
                  <a:spcAft>
                    <a:spcPts val="0"/>
                  </a:spcAft>
                  <a:buClr>
                    <a:srgbClr val="000000"/>
                  </a:buClr>
                  <a:buSzPts val="1100"/>
                  <a:buFont typeface="Arial"/>
                  <a:buNone/>
                </a:pPr>
                <a:r>
                  <a:rPr lang="en-US" sz="1600" b="1" i="0" u="none" strike="noStrike" cap="none">
                    <a:solidFill>
                      <a:schemeClr val="dk1"/>
                    </a:solidFill>
                    <a:latin typeface="Arial"/>
                    <a:ea typeface="Arial"/>
                    <a:cs typeface="Arial"/>
                    <a:sym typeface="Arial"/>
                  </a:rPr>
                  <a:t>4</a:t>
                </a:r>
                <a:endParaRPr sz="1600" b="1" i="0" u="none" strike="noStrike" cap="none">
                  <a:solidFill>
                    <a:schemeClr val="dk1"/>
                  </a:solidFill>
                  <a:latin typeface="Arial"/>
                  <a:ea typeface="Arial"/>
                  <a:cs typeface="Arial"/>
                  <a:sym typeface="Arial"/>
                </a:endParaRPr>
              </a:p>
            </p:txBody>
          </p:sp>
        </p:grpSp>
        <p:sp>
          <p:nvSpPr>
            <p:cNvPr id="6" name="Google Shape;86;p9">
              <a:extLst>
                <a:ext uri="{FF2B5EF4-FFF2-40B4-BE49-F238E27FC236}">
                  <a16:creationId xmlns:a16="http://schemas.microsoft.com/office/drawing/2014/main" id="{57BFD3E3-9154-4FF6-923B-7CCC479FDA28}"/>
                </a:ext>
              </a:extLst>
            </p:cNvPr>
            <p:cNvSpPr/>
            <p:nvPr/>
          </p:nvSpPr>
          <p:spPr>
            <a:xfrm>
              <a:off x="4940262" y="2485476"/>
              <a:ext cx="484500" cy="584700"/>
            </a:xfrm>
            <a:prstGeom prst="verticalScroll">
              <a:avLst>
                <a:gd name="adj" fmla="val 25000"/>
              </a:avLst>
            </a:prstGeom>
            <a:gradFill>
              <a:gsLst>
                <a:gs pos="0">
                  <a:srgbClr val="51AB2A"/>
                </a:gs>
                <a:gs pos="100000">
                  <a:srgbClr val="203E13"/>
                </a:gs>
              </a:gsLst>
              <a:lin ang="5400012" scaled="0"/>
            </a:gradFill>
            <a:ln w="19050" cap="flat" cmpd="sng">
              <a:solidFill>
                <a:srgbClr val="4C1130"/>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7" name="Google Shape;87;p9">
              <a:extLst>
                <a:ext uri="{FF2B5EF4-FFF2-40B4-BE49-F238E27FC236}">
                  <a16:creationId xmlns:a16="http://schemas.microsoft.com/office/drawing/2014/main" id="{B165E845-85BD-4214-B04E-E7F6D374BF47}"/>
                </a:ext>
              </a:extLst>
            </p:cNvPr>
            <p:cNvSpPr/>
            <p:nvPr/>
          </p:nvSpPr>
          <p:spPr>
            <a:xfrm>
              <a:off x="5092662" y="2714076"/>
              <a:ext cx="484500" cy="584700"/>
            </a:xfrm>
            <a:prstGeom prst="verticalScroll">
              <a:avLst>
                <a:gd name="adj" fmla="val 25000"/>
              </a:avLst>
            </a:prstGeom>
            <a:gradFill>
              <a:gsLst>
                <a:gs pos="0">
                  <a:srgbClr val="DB0000"/>
                </a:gs>
                <a:gs pos="100000">
                  <a:srgbClr val="540303"/>
                </a:gs>
              </a:gsLst>
              <a:lin ang="5400012" scaled="0"/>
            </a:gradFill>
            <a:ln w="19050" cap="flat" cmpd="sng">
              <a:solidFill>
                <a:srgbClr val="4C1130"/>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8" name="Google Shape;88;p9">
              <a:extLst>
                <a:ext uri="{FF2B5EF4-FFF2-40B4-BE49-F238E27FC236}">
                  <a16:creationId xmlns:a16="http://schemas.microsoft.com/office/drawing/2014/main" id="{CC9C3D10-C045-4E21-A1B4-5EFFA438CC5D}"/>
                </a:ext>
              </a:extLst>
            </p:cNvPr>
            <p:cNvSpPr/>
            <p:nvPr/>
          </p:nvSpPr>
          <p:spPr>
            <a:xfrm>
              <a:off x="5245062" y="2942676"/>
              <a:ext cx="484500" cy="584700"/>
            </a:xfrm>
            <a:prstGeom prst="verticalScroll">
              <a:avLst>
                <a:gd name="adj" fmla="val 25000"/>
              </a:avLst>
            </a:prstGeom>
            <a:gradFill>
              <a:gsLst>
                <a:gs pos="0">
                  <a:srgbClr val="DBD4EB"/>
                </a:gs>
                <a:gs pos="100000">
                  <a:srgbClr val="9180BB"/>
                </a:gs>
              </a:gsLst>
              <a:path path="circle">
                <a:fillToRect l="50000" t="50000" r="50000" b="50000"/>
              </a:path>
              <a:tileRect/>
            </a:gradFill>
            <a:ln w="19050" cap="flat" cmpd="sng">
              <a:solidFill>
                <a:srgbClr val="4C1130"/>
              </a:solidFill>
              <a:prstDash val="solid"/>
              <a:round/>
              <a:headEnd type="none" w="sm" len="sm"/>
              <a:tailEnd type="none" w="sm" len="sm"/>
            </a:ln>
            <a:effectLst>
              <a:outerShdw blurRad="57150" dist="47625" dir="5400000" algn="bl" rotWithShape="0">
                <a:srgbClr val="000000">
                  <a:alpha val="49803"/>
                </a:srgbClr>
              </a:outerShdw>
            </a:effectLst>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9" name="Google Shape;89;p9">
              <a:extLst>
                <a:ext uri="{FF2B5EF4-FFF2-40B4-BE49-F238E27FC236}">
                  <a16:creationId xmlns:a16="http://schemas.microsoft.com/office/drawing/2014/main" id="{A9237D9A-44C6-4E6D-B56F-1B35E009A137}"/>
                </a:ext>
              </a:extLst>
            </p:cNvPr>
            <p:cNvSpPr/>
            <p:nvPr/>
          </p:nvSpPr>
          <p:spPr>
            <a:xfrm>
              <a:off x="6240237" y="2776558"/>
              <a:ext cx="178843" cy="232527"/>
            </a:xfrm>
            <a:prstGeom prst="ellipse">
              <a:avLst/>
            </a:prstGeom>
            <a:solidFill>
              <a:srgbClr val="741B47"/>
            </a:solidFill>
            <a:ln w="9525" cap="flat" cmpd="sng">
              <a:solidFill>
                <a:srgbClr val="434343"/>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10" name="Google Shape;90;p9">
              <a:extLst>
                <a:ext uri="{FF2B5EF4-FFF2-40B4-BE49-F238E27FC236}">
                  <a16:creationId xmlns:a16="http://schemas.microsoft.com/office/drawing/2014/main" id="{8FCB0F79-37D2-4D4D-9336-EFD563DF080B}"/>
                </a:ext>
              </a:extLst>
            </p:cNvPr>
            <p:cNvSpPr/>
            <p:nvPr/>
          </p:nvSpPr>
          <p:spPr>
            <a:xfrm>
              <a:off x="6186051" y="3023625"/>
              <a:ext cx="284815" cy="90922"/>
            </a:xfrm>
            <a:custGeom>
              <a:avLst/>
              <a:gdLst/>
              <a:ahLst/>
              <a:cxnLst/>
              <a:rect l="l" t="t" r="r" b="b"/>
              <a:pathLst>
                <a:path w="120000" h="120000" extrusionOk="0">
                  <a:moveTo>
                    <a:pt x="91510" y="0"/>
                  </a:moveTo>
                  <a:cubicBezTo>
                    <a:pt x="29352" y="0"/>
                    <a:pt x="29352" y="0"/>
                    <a:pt x="29352" y="0"/>
                  </a:cubicBezTo>
                  <a:cubicBezTo>
                    <a:pt x="12949" y="0"/>
                    <a:pt x="0" y="56470"/>
                    <a:pt x="0" y="120000"/>
                  </a:cubicBezTo>
                  <a:cubicBezTo>
                    <a:pt x="0" y="120000"/>
                    <a:pt x="0" y="120000"/>
                    <a:pt x="0" y="120000"/>
                  </a:cubicBezTo>
                  <a:cubicBezTo>
                    <a:pt x="120000" y="120000"/>
                    <a:pt x="120000" y="120000"/>
                    <a:pt x="120000" y="120000"/>
                  </a:cubicBezTo>
                  <a:cubicBezTo>
                    <a:pt x="120000" y="120000"/>
                    <a:pt x="120000" y="120000"/>
                    <a:pt x="120000" y="120000"/>
                  </a:cubicBezTo>
                  <a:cubicBezTo>
                    <a:pt x="120000" y="56470"/>
                    <a:pt x="107050" y="0"/>
                    <a:pt x="91510" y="0"/>
                  </a:cubicBezTo>
                  <a:close/>
                </a:path>
              </a:pathLst>
            </a:custGeom>
            <a:solidFill>
              <a:srgbClr val="741B47"/>
            </a:solidFill>
            <a:ln w="9525" cap="flat" cmpd="sng">
              <a:solidFill>
                <a:srgbClr val="434343"/>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11" name="Google Shape;91;p9">
              <a:extLst>
                <a:ext uri="{FF2B5EF4-FFF2-40B4-BE49-F238E27FC236}">
                  <a16:creationId xmlns:a16="http://schemas.microsoft.com/office/drawing/2014/main" id="{FB830E14-17BA-4AEA-BC98-B2D06369C43A}"/>
                </a:ext>
              </a:extLst>
            </p:cNvPr>
            <p:cNvSpPr/>
            <p:nvPr/>
          </p:nvSpPr>
          <p:spPr>
            <a:xfrm>
              <a:off x="6519992" y="2891964"/>
              <a:ext cx="117165" cy="152663"/>
            </a:xfrm>
            <a:prstGeom prst="ellipse">
              <a:avLst/>
            </a:prstGeom>
            <a:solidFill>
              <a:srgbClr val="741B47"/>
            </a:solidFill>
            <a:ln w="9525" cap="flat" cmpd="sng">
              <a:solidFill>
                <a:srgbClr val="434343"/>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12" name="Google Shape;92;p9">
              <a:extLst>
                <a:ext uri="{FF2B5EF4-FFF2-40B4-BE49-F238E27FC236}">
                  <a16:creationId xmlns:a16="http://schemas.microsoft.com/office/drawing/2014/main" id="{5A1DA6FB-EE34-4F31-9D1B-972A7E85B7DE}"/>
                </a:ext>
              </a:extLst>
            </p:cNvPr>
            <p:cNvSpPr/>
            <p:nvPr/>
          </p:nvSpPr>
          <p:spPr>
            <a:xfrm>
              <a:off x="6484708" y="3056134"/>
              <a:ext cx="187654" cy="58669"/>
            </a:xfrm>
            <a:custGeom>
              <a:avLst/>
              <a:gdLst/>
              <a:ahLst/>
              <a:cxnLst/>
              <a:rect l="l" t="t" r="r" b="b"/>
              <a:pathLst>
                <a:path w="120000" h="120000" extrusionOk="0">
                  <a:moveTo>
                    <a:pt x="91304" y="0"/>
                  </a:moveTo>
                  <a:cubicBezTo>
                    <a:pt x="30000" y="0"/>
                    <a:pt x="30000" y="0"/>
                    <a:pt x="30000" y="0"/>
                  </a:cubicBezTo>
                  <a:cubicBezTo>
                    <a:pt x="13043" y="0"/>
                    <a:pt x="0" y="54545"/>
                    <a:pt x="0" y="120000"/>
                  </a:cubicBezTo>
                  <a:cubicBezTo>
                    <a:pt x="0" y="120000"/>
                    <a:pt x="0" y="120000"/>
                    <a:pt x="0" y="120000"/>
                  </a:cubicBezTo>
                  <a:cubicBezTo>
                    <a:pt x="120000" y="120000"/>
                    <a:pt x="120000" y="120000"/>
                    <a:pt x="120000" y="120000"/>
                  </a:cubicBezTo>
                  <a:cubicBezTo>
                    <a:pt x="120000" y="120000"/>
                    <a:pt x="120000" y="120000"/>
                    <a:pt x="120000" y="120000"/>
                  </a:cubicBezTo>
                  <a:cubicBezTo>
                    <a:pt x="120000" y="54545"/>
                    <a:pt x="106956" y="0"/>
                    <a:pt x="91304" y="0"/>
                  </a:cubicBezTo>
                  <a:close/>
                </a:path>
              </a:pathLst>
            </a:custGeom>
            <a:solidFill>
              <a:srgbClr val="741B47"/>
            </a:solidFill>
            <a:ln w="9525" cap="flat" cmpd="sng">
              <a:solidFill>
                <a:srgbClr val="434343"/>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13" name="Google Shape;93;p9">
              <a:extLst>
                <a:ext uri="{FF2B5EF4-FFF2-40B4-BE49-F238E27FC236}">
                  <a16:creationId xmlns:a16="http://schemas.microsoft.com/office/drawing/2014/main" id="{4D516059-9F4F-4819-A598-90746DC3BF2E}"/>
                </a:ext>
              </a:extLst>
            </p:cNvPr>
            <p:cNvSpPr/>
            <p:nvPr/>
          </p:nvSpPr>
          <p:spPr>
            <a:xfrm>
              <a:off x="6020970" y="2891964"/>
              <a:ext cx="118356" cy="152663"/>
            </a:xfrm>
            <a:prstGeom prst="ellipse">
              <a:avLst/>
            </a:prstGeom>
            <a:solidFill>
              <a:srgbClr val="741B47"/>
            </a:solidFill>
            <a:ln w="9525" cap="flat" cmpd="sng">
              <a:solidFill>
                <a:srgbClr val="434343"/>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14" name="Google Shape;94;p9">
              <a:extLst>
                <a:ext uri="{FF2B5EF4-FFF2-40B4-BE49-F238E27FC236}">
                  <a16:creationId xmlns:a16="http://schemas.microsoft.com/office/drawing/2014/main" id="{56FB8A0F-FDD6-46F2-9C39-5EF247EF824F}"/>
                </a:ext>
              </a:extLst>
            </p:cNvPr>
            <p:cNvSpPr/>
            <p:nvPr/>
          </p:nvSpPr>
          <p:spPr>
            <a:xfrm>
              <a:off x="5986946" y="3056134"/>
              <a:ext cx="185273" cy="58669"/>
            </a:xfrm>
            <a:custGeom>
              <a:avLst/>
              <a:gdLst/>
              <a:ahLst/>
              <a:cxnLst/>
              <a:rect l="l" t="t" r="r" b="b"/>
              <a:pathLst>
                <a:path w="120000" h="120000" extrusionOk="0">
                  <a:moveTo>
                    <a:pt x="29010" y="0"/>
                  </a:moveTo>
                  <a:cubicBezTo>
                    <a:pt x="90989" y="0"/>
                    <a:pt x="90989" y="0"/>
                    <a:pt x="90989" y="0"/>
                  </a:cubicBezTo>
                  <a:cubicBezTo>
                    <a:pt x="106813" y="0"/>
                    <a:pt x="120000" y="54545"/>
                    <a:pt x="120000" y="120000"/>
                  </a:cubicBezTo>
                  <a:cubicBezTo>
                    <a:pt x="120000" y="120000"/>
                    <a:pt x="120000" y="120000"/>
                    <a:pt x="120000" y="120000"/>
                  </a:cubicBezTo>
                  <a:cubicBezTo>
                    <a:pt x="0" y="120000"/>
                    <a:pt x="0" y="120000"/>
                    <a:pt x="0" y="120000"/>
                  </a:cubicBezTo>
                  <a:cubicBezTo>
                    <a:pt x="0" y="120000"/>
                    <a:pt x="0" y="120000"/>
                    <a:pt x="0" y="120000"/>
                  </a:cubicBezTo>
                  <a:cubicBezTo>
                    <a:pt x="0" y="54545"/>
                    <a:pt x="13186" y="0"/>
                    <a:pt x="29010" y="0"/>
                  </a:cubicBezTo>
                  <a:close/>
                </a:path>
              </a:pathLst>
            </a:custGeom>
            <a:solidFill>
              <a:srgbClr val="741B47"/>
            </a:solidFill>
            <a:ln w="9525" cap="flat" cmpd="sng">
              <a:solidFill>
                <a:srgbClr val="434343"/>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grpSp>
      <p:sp>
        <p:nvSpPr>
          <p:cNvPr id="3" name="TextBox 2">
            <a:extLst>
              <a:ext uri="{FF2B5EF4-FFF2-40B4-BE49-F238E27FC236}">
                <a16:creationId xmlns:a16="http://schemas.microsoft.com/office/drawing/2014/main" id="{096DB8AF-6D3B-4E82-B743-EC4699B06900}"/>
              </a:ext>
            </a:extLst>
          </p:cNvPr>
          <p:cNvSpPr txBox="1"/>
          <p:nvPr/>
        </p:nvSpPr>
        <p:spPr>
          <a:xfrm>
            <a:off x="584894" y="6127075"/>
            <a:ext cx="4320818" cy="683264"/>
          </a:xfrm>
          <a:prstGeom prst="rect">
            <a:avLst/>
          </a:prstGeom>
          <a:noFill/>
        </p:spPr>
        <p:txBody>
          <a:bodyPr wrap="square" lIns="118872" tIns="91440" rIns="118872" bIns="91440" rtlCol="0" anchor="ctr" anchorCtr="0">
            <a:spAutoFit/>
          </a:bodyPr>
          <a:lstStyle/>
          <a:p>
            <a:pPr algn="l">
              <a:lnSpc>
                <a:spcPct val="90000"/>
              </a:lnSpc>
            </a:pPr>
            <a:r>
              <a:rPr lang="en-US" dirty="0">
                <a:solidFill>
                  <a:schemeClr val="tx2"/>
                </a:solidFill>
              </a:rPr>
              <a:t>For more about our work see this report: </a:t>
            </a:r>
            <a:r>
              <a:rPr lang="en-US" dirty="0">
                <a:solidFill>
                  <a:schemeClr val="tx2"/>
                </a:solidFill>
                <a:hlinkClick r:id="rId3">
                  <a:extLst>
                    <a:ext uri="{A12FA001-AC4F-418D-AE19-62706E023703}">
                      <ahyp:hlinkClr xmlns:ahyp="http://schemas.microsoft.com/office/drawing/2018/hyperlinkcolor" val="tx"/>
                    </a:ext>
                  </a:extLst>
                </a:hlinkClick>
              </a:rPr>
              <a:t>https://doi.org/10.2172/1606662</a:t>
            </a:r>
            <a:endParaRPr lang="en-US" dirty="0">
              <a:solidFill>
                <a:schemeClr val="tx2"/>
              </a:solidFill>
            </a:endParaRPr>
          </a:p>
        </p:txBody>
      </p:sp>
    </p:spTree>
    <p:extLst>
      <p:ext uri="{BB962C8B-B14F-4D97-AF65-F5344CB8AC3E}">
        <p14:creationId xmlns:p14="http://schemas.microsoft.com/office/powerpoint/2010/main" val="21050716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B2B88-3DDC-4986-8D89-A3EDC5187EA9}"/>
              </a:ext>
            </a:extLst>
          </p:cNvPr>
          <p:cNvSpPr>
            <a:spLocks noGrp="1"/>
          </p:cNvSpPr>
          <p:nvPr>
            <p:ph type="title"/>
          </p:nvPr>
        </p:nvSpPr>
        <p:spPr/>
        <p:txBody>
          <a:bodyPr/>
          <a:lstStyle/>
          <a:p>
            <a:r>
              <a:rPr lang="en-US" dirty="0"/>
              <a:t>Building an Online Community</a:t>
            </a:r>
          </a:p>
        </p:txBody>
      </p:sp>
      <p:sp>
        <p:nvSpPr>
          <p:cNvPr id="3" name="Content Placeholder 2">
            <a:extLst>
              <a:ext uri="{FF2B5EF4-FFF2-40B4-BE49-F238E27FC236}">
                <a16:creationId xmlns:a16="http://schemas.microsoft.com/office/drawing/2014/main" id="{EE3E28DE-DA44-4ED0-B0F8-EE01B9ACB982}"/>
              </a:ext>
            </a:extLst>
          </p:cNvPr>
          <p:cNvSpPr txBox="1">
            <a:spLocks/>
          </p:cNvSpPr>
          <p:nvPr/>
        </p:nvSpPr>
        <p:spPr>
          <a:xfrm>
            <a:off x="365760" y="937454"/>
            <a:ext cx="11658600" cy="4610100"/>
          </a:xfrm>
          <a:prstGeom prst="rect">
            <a:avLst/>
          </a:prstGeom>
        </p:spPr>
        <p:txBody>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400"/>
              </a:spcBef>
              <a:buFont typeface="Arial" charset="0"/>
              <a:buNone/>
            </a:pPr>
            <a:r>
              <a:rPr lang="en-US" b="1" dirty="0">
                <a:hlinkClick r:id="rId2"/>
              </a:rPr>
              <a:t>https://bssw.io </a:t>
            </a:r>
            <a:endParaRPr lang="en-US" b="1" dirty="0"/>
          </a:p>
          <a:p>
            <a:pPr>
              <a:spcBef>
                <a:spcPts val="400"/>
              </a:spcBef>
            </a:pPr>
            <a:r>
              <a:rPr lang="en-US" sz="2000" b="1" dirty="0">
                <a:solidFill>
                  <a:schemeClr val="accent1"/>
                </a:solidFill>
              </a:rPr>
              <a:t>New </a:t>
            </a:r>
            <a:r>
              <a:rPr lang="en-US" sz="2000" b="1" u="sng" dirty="0">
                <a:solidFill>
                  <a:schemeClr val="accent1"/>
                </a:solidFill>
              </a:rPr>
              <a:t>community-based resource</a:t>
            </a:r>
            <a:r>
              <a:rPr lang="en-US" sz="2000" b="1" dirty="0">
                <a:solidFill>
                  <a:schemeClr val="accent1"/>
                </a:solidFill>
              </a:rPr>
              <a:t> for scientific software </a:t>
            </a:r>
            <a:br>
              <a:rPr lang="en-US" sz="2000" b="1" dirty="0">
                <a:solidFill>
                  <a:schemeClr val="accent1"/>
                </a:solidFill>
              </a:rPr>
            </a:br>
            <a:r>
              <a:rPr lang="en-US" sz="2000" b="1" dirty="0">
                <a:solidFill>
                  <a:schemeClr val="accent1"/>
                </a:solidFill>
              </a:rPr>
              <a:t>improvement</a:t>
            </a:r>
          </a:p>
          <a:p>
            <a:pPr>
              <a:spcBef>
                <a:spcPts val="400"/>
              </a:spcBef>
            </a:pPr>
            <a:r>
              <a:rPr lang="en-US" sz="2000" dirty="0"/>
              <a:t>A central hub for sharing information on practices, techniques, experiences, and tools to improve developer productivity and software sustainability for computational science &amp; engineering (CSE)</a:t>
            </a:r>
            <a:endParaRPr lang="en-US" dirty="0"/>
          </a:p>
          <a:p>
            <a:pPr marL="0" indent="0">
              <a:buFont typeface="Arial" charset="0"/>
              <a:buNone/>
            </a:pPr>
            <a:r>
              <a:rPr lang="en-US" b="1" dirty="0"/>
              <a:t>Goals</a:t>
            </a:r>
          </a:p>
          <a:p>
            <a:pPr>
              <a:spcBef>
                <a:spcPts val="400"/>
              </a:spcBef>
            </a:pPr>
            <a:r>
              <a:rPr lang="en-US" sz="2000" dirty="0"/>
              <a:t>Raise awareness of the importance of </a:t>
            </a:r>
            <a:r>
              <a:rPr lang="en-US" sz="2000" b="1" dirty="0"/>
              <a:t>good software practices </a:t>
            </a:r>
            <a:r>
              <a:rPr lang="en-US" sz="2000" dirty="0"/>
              <a:t>to scientific productivity and to the quality and reliability of computationally-based scientific results</a:t>
            </a:r>
          </a:p>
          <a:p>
            <a:pPr>
              <a:spcBef>
                <a:spcPts val="400"/>
              </a:spcBef>
            </a:pPr>
            <a:r>
              <a:rPr lang="en-US" sz="2000" dirty="0"/>
              <a:t>Raise awareness of the </a:t>
            </a:r>
            <a:r>
              <a:rPr lang="en-US" sz="2000" b="1" dirty="0"/>
              <a:t>increasing challenges </a:t>
            </a:r>
            <a:r>
              <a:rPr lang="en-US" sz="2000" dirty="0"/>
              <a:t>facing CSE software developers as high-end computing heads to extreme scales</a:t>
            </a:r>
          </a:p>
          <a:p>
            <a:pPr>
              <a:spcBef>
                <a:spcPts val="400"/>
              </a:spcBef>
            </a:pPr>
            <a:r>
              <a:rPr lang="en-US" sz="2000" dirty="0"/>
              <a:t>Help CSE researchers </a:t>
            </a:r>
            <a:r>
              <a:rPr lang="en-US" sz="2000" b="1" dirty="0"/>
              <a:t>increase effectiveness </a:t>
            </a:r>
            <a:r>
              <a:rPr lang="en-US" sz="2000" dirty="0"/>
              <a:t>as well as leverage and impact</a:t>
            </a:r>
          </a:p>
          <a:p>
            <a:pPr>
              <a:spcBef>
                <a:spcPts val="400"/>
              </a:spcBef>
            </a:pPr>
            <a:r>
              <a:rPr lang="en-US" sz="2000" b="1" dirty="0"/>
              <a:t>Facilitate CSE collaboration via software</a:t>
            </a:r>
            <a:r>
              <a:rPr lang="en-US" sz="2000" dirty="0"/>
              <a:t> in order to advance scientific discoveries</a:t>
            </a:r>
          </a:p>
          <a:p>
            <a:pPr marL="0" indent="0">
              <a:buFont typeface="Arial" charset="0"/>
              <a:buNone/>
            </a:pPr>
            <a:r>
              <a:rPr lang="en-US" b="1" dirty="0"/>
              <a:t>Site users can…</a:t>
            </a:r>
          </a:p>
          <a:p>
            <a:pPr>
              <a:spcBef>
                <a:spcPts val="400"/>
              </a:spcBef>
            </a:pPr>
            <a:r>
              <a:rPr lang="en-US" sz="2000" b="1" dirty="0"/>
              <a:t>Find information </a:t>
            </a:r>
            <a:r>
              <a:rPr lang="en-US" sz="2000" dirty="0"/>
              <a:t>on scientific software topics</a:t>
            </a:r>
          </a:p>
          <a:p>
            <a:pPr>
              <a:spcBef>
                <a:spcPts val="400"/>
              </a:spcBef>
            </a:pPr>
            <a:r>
              <a:rPr lang="en-US" sz="2000" b="1" dirty="0"/>
              <a:t>Contribute new resources </a:t>
            </a:r>
            <a:r>
              <a:rPr lang="en-US" sz="2000" dirty="0"/>
              <a:t>based on your experiences</a:t>
            </a:r>
          </a:p>
          <a:p>
            <a:pPr>
              <a:spcBef>
                <a:spcPts val="400"/>
              </a:spcBef>
            </a:pPr>
            <a:r>
              <a:rPr lang="en-US" sz="2000" dirty="0"/>
              <a:t>Create content tailored to the unique needs and </a:t>
            </a:r>
            <a:br>
              <a:rPr lang="en-US" sz="2000" dirty="0"/>
            </a:br>
            <a:r>
              <a:rPr lang="en-US" sz="2000" dirty="0"/>
              <a:t>perspectives of a focused scientific domain</a:t>
            </a:r>
          </a:p>
        </p:txBody>
      </p:sp>
      <p:pic>
        <p:nvPicPr>
          <p:cNvPr id="4" name="Picture 3" descr="Screen Shot 2017-01-21 at 6.45.35 PM.png">
            <a:extLst>
              <a:ext uri="{FF2B5EF4-FFF2-40B4-BE49-F238E27FC236}">
                <a16:creationId xmlns:a16="http://schemas.microsoft.com/office/drawing/2014/main" id="{4305FC7E-611D-4E7E-952D-9882E099EE9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83534" y="320039"/>
            <a:ext cx="3357819" cy="1440667"/>
          </a:xfrm>
          <a:prstGeom prst="rect">
            <a:avLst/>
          </a:prstGeom>
        </p:spPr>
      </p:pic>
    </p:spTree>
    <p:extLst>
      <p:ext uri="{BB962C8B-B14F-4D97-AF65-F5344CB8AC3E}">
        <p14:creationId xmlns:p14="http://schemas.microsoft.com/office/powerpoint/2010/main" val="2455104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58CB878-0734-4463-835E-51258994794F}"/>
              </a:ext>
            </a:extLst>
          </p:cNvPr>
          <p:cNvSpPr>
            <a:spLocks noGrp="1"/>
          </p:cNvSpPr>
          <p:nvPr>
            <p:ph type="title"/>
          </p:nvPr>
        </p:nvSpPr>
        <p:spPr/>
        <p:txBody>
          <a:bodyPr/>
          <a:lstStyle/>
          <a:p>
            <a:r>
              <a:rPr lang="en-US" dirty="0"/>
              <a:t>Follow IDEAS and </a:t>
            </a:r>
            <a:r>
              <a:rPr lang="en-US" dirty="0" err="1"/>
              <a:t>BSSw</a:t>
            </a:r>
            <a:endParaRPr lang="en-US" dirty="0"/>
          </a:p>
        </p:txBody>
      </p:sp>
      <p:sp>
        <p:nvSpPr>
          <p:cNvPr id="4" name="Content Placeholder 3">
            <a:extLst>
              <a:ext uri="{FF2B5EF4-FFF2-40B4-BE49-F238E27FC236}">
                <a16:creationId xmlns:a16="http://schemas.microsoft.com/office/drawing/2014/main" id="{AE2680D0-A841-4E56-972F-EBFB89AD4D33}"/>
              </a:ext>
            </a:extLst>
          </p:cNvPr>
          <p:cNvSpPr>
            <a:spLocks noGrp="1"/>
          </p:cNvSpPr>
          <p:nvPr>
            <p:ph idx="1"/>
          </p:nvPr>
        </p:nvSpPr>
        <p:spPr/>
        <p:txBody>
          <a:bodyPr/>
          <a:lstStyle/>
          <a:p>
            <a:r>
              <a:rPr lang="en-US" dirty="0"/>
              <a:t>IDEAS Productivity mailing list: </a:t>
            </a:r>
            <a:r>
              <a:rPr lang="en-US" dirty="0">
                <a:hlinkClick r:id="rId2"/>
              </a:rPr>
              <a:t>http://eepurl.com/cQCyJ5</a:t>
            </a:r>
            <a:endParaRPr lang="en-US" dirty="0"/>
          </a:p>
          <a:p>
            <a:pPr lvl="1"/>
            <a:r>
              <a:rPr lang="en-US" dirty="0"/>
              <a:t>Announcements of IDEAS-organized events</a:t>
            </a:r>
          </a:p>
          <a:p>
            <a:pPr lvl="2"/>
            <a:r>
              <a:rPr lang="en-US" dirty="0"/>
              <a:t>Best Practices for HPC Software Developers webinar series</a:t>
            </a:r>
          </a:p>
          <a:p>
            <a:pPr lvl="2"/>
            <a:r>
              <a:rPr lang="en-US" dirty="0"/>
              <a:t>Strategies for Working Remotely panel series</a:t>
            </a:r>
          </a:p>
          <a:p>
            <a:pPr lvl="2"/>
            <a:r>
              <a:rPr lang="en-US" dirty="0"/>
              <a:t>Software-focused events at major scientific meetings (e.g., SIAM, ISC, SC, etc.)</a:t>
            </a:r>
          </a:p>
          <a:p>
            <a:pPr lvl="1"/>
            <a:r>
              <a:rPr lang="en-US" dirty="0"/>
              <a:t>Typically 2-3 messages per month</a:t>
            </a:r>
          </a:p>
          <a:p>
            <a:pPr>
              <a:spcBef>
                <a:spcPts val="2400"/>
              </a:spcBef>
            </a:pPr>
            <a:r>
              <a:rPr lang="en-US" dirty="0" err="1"/>
              <a:t>BSSw</a:t>
            </a:r>
            <a:r>
              <a:rPr lang="en-US" dirty="0"/>
              <a:t> Digest: </a:t>
            </a:r>
            <a:r>
              <a:rPr lang="en-US" dirty="0">
                <a:hlinkClick r:id="rId3"/>
              </a:rPr>
              <a:t>https://bssw.io/pages/receive-our-email-digest</a:t>
            </a:r>
            <a:endParaRPr lang="en-US" dirty="0"/>
          </a:p>
          <a:p>
            <a:pPr lvl="1"/>
            <a:r>
              <a:rPr lang="en-US" dirty="0"/>
              <a:t>Updates on </a:t>
            </a:r>
            <a:r>
              <a:rPr lang="en-US" dirty="0" err="1"/>
              <a:t>BSSw</a:t>
            </a:r>
            <a:r>
              <a:rPr lang="en-US" dirty="0"/>
              <a:t> content</a:t>
            </a:r>
          </a:p>
          <a:p>
            <a:pPr lvl="2"/>
            <a:r>
              <a:rPr lang="en-US" dirty="0"/>
              <a:t>New blog posts, events, and resources</a:t>
            </a:r>
          </a:p>
          <a:p>
            <a:pPr lvl="2"/>
            <a:r>
              <a:rPr lang="en-US" dirty="0" err="1"/>
              <a:t>BSSw</a:t>
            </a:r>
            <a:r>
              <a:rPr lang="en-US" dirty="0"/>
              <a:t> Fellowship</a:t>
            </a:r>
          </a:p>
          <a:p>
            <a:pPr lvl="1"/>
            <a:r>
              <a:rPr lang="en-US" dirty="0"/>
              <a:t>Typically 1-2 messages per month</a:t>
            </a:r>
          </a:p>
          <a:p>
            <a:pPr lvl="1"/>
            <a:r>
              <a:rPr lang="en-US" dirty="0"/>
              <a:t>Also: RSS feed: </a:t>
            </a:r>
            <a:r>
              <a:rPr lang="en-US" dirty="0">
                <a:hlinkClick r:id="rId4"/>
              </a:rPr>
              <a:t>https://bssw.io/items.rss</a:t>
            </a:r>
            <a:endParaRPr lang="en-US" dirty="0"/>
          </a:p>
        </p:txBody>
      </p:sp>
      <p:pic>
        <p:nvPicPr>
          <p:cNvPr id="5" name="Picture 4" descr="Screen Shot 2017-01-21 at 6.45.35 PM.png">
            <a:extLst>
              <a:ext uri="{FF2B5EF4-FFF2-40B4-BE49-F238E27FC236}">
                <a16:creationId xmlns:a16="http://schemas.microsoft.com/office/drawing/2014/main" id="{DDAA8357-C3CA-4399-9F08-27998285347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204938" y="4462547"/>
            <a:ext cx="2109916" cy="905256"/>
          </a:xfrm>
          <a:prstGeom prst="rect">
            <a:avLst/>
          </a:prstGeom>
        </p:spPr>
      </p:pic>
      <p:pic>
        <p:nvPicPr>
          <p:cNvPr id="6" name="Picture 5" descr="IDEAS_logo.png">
            <a:extLst>
              <a:ext uri="{FF2B5EF4-FFF2-40B4-BE49-F238E27FC236}">
                <a16:creationId xmlns:a16="http://schemas.microsoft.com/office/drawing/2014/main" id="{08B06B33-62C4-499E-82D4-2CD7AD8844F9}"/>
              </a:ext>
            </a:extLst>
          </p:cNvPr>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9084892" y="2326640"/>
            <a:ext cx="2350008" cy="815135"/>
          </a:xfrm>
          <a:prstGeom prst="rect">
            <a:avLst/>
          </a:prstGeom>
        </p:spPr>
      </p:pic>
    </p:spTree>
    <p:extLst>
      <p:ext uri="{BB962C8B-B14F-4D97-AF65-F5344CB8AC3E}">
        <p14:creationId xmlns:p14="http://schemas.microsoft.com/office/powerpoint/2010/main" val="26965079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BE35E-77C5-46DD-9F5D-290B55BEC8BD}"/>
              </a:ext>
            </a:extLst>
          </p:cNvPr>
          <p:cNvSpPr>
            <a:spLocks noGrp="1"/>
          </p:cNvSpPr>
          <p:nvPr>
            <p:ph type="title"/>
          </p:nvPr>
        </p:nvSpPr>
        <p:spPr/>
        <p:txBody>
          <a:bodyPr/>
          <a:lstStyle/>
          <a:p>
            <a:r>
              <a:rPr lang="en-US" dirty="0"/>
              <a:t>The Importance of Naming</a:t>
            </a:r>
          </a:p>
        </p:txBody>
      </p:sp>
      <p:sp>
        <p:nvSpPr>
          <p:cNvPr id="3" name="Content Placeholder 2">
            <a:extLst>
              <a:ext uri="{FF2B5EF4-FFF2-40B4-BE49-F238E27FC236}">
                <a16:creationId xmlns:a16="http://schemas.microsoft.com/office/drawing/2014/main" id="{0570DD6F-C774-41C2-BFA4-30EE69373698}"/>
              </a:ext>
            </a:extLst>
          </p:cNvPr>
          <p:cNvSpPr>
            <a:spLocks noGrp="1"/>
          </p:cNvSpPr>
          <p:nvPr>
            <p:ph idx="1"/>
          </p:nvPr>
        </p:nvSpPr>
        <p:spPr>
          <a:xfrm>
            <a:off x="365760" y="1231518"/>
            <a:ext cx="11369809" cy="4047778"/>
          </a:xfrm>
        </p:spPr>
        <p:txBody>
          <a:bodyPr/>
          <a:lstStyle/>
          <a:p>
            <a:r>
              <a:rPr lang="en-US" dirty="0"/>
              <a:t>Computing is rife with terminology that many consider harmful and exclusionary</a:t>
            </a:r>
          </a:p>
          <a:p>
            <a:pPr lvl="1"/>
            <a:r>
              <a:rPr lang="en-US" dirty="0"/>
              <a:t>Examples include: whitelist/blacklist, master/slave, and master (standalone)</a:t>
            </a:r>
          </a:p>
          <a:p>
            <a:r>
              <a:rPr lang="en-US" dirty="0"/>
              <a:t>We support efforts to replace such language with more inclusive language</a:t>
            </a:r>
          </a:p>
          <a:p>
            <a:r>
              <a:rPr lang="en-US" dirty="0"/>
              <a:t>In this tutorial, we strive to use inclusive language</a:t>
            </a:r>
          </a:p>
          <a:p>
            <a:pPr lvl="1"/>
            <a:r>
              <a:rPr lang="en-US" dirty="0"/>
              <a:t>Example: we use “main” for the default git branch, even where outside sources we reference may use “master”</a:t>
            </a:r>
          </a:p>
          <a:p>
            <a:r>
              <a:rPr lang="en-US" dirty="0"/>
              <a:t>We welcome suggestions for further improvements in our tutorial</a:t>
            </a:r>
          </a:p>
          <a:p>
            <a:r>
              <a:rPr lang="en-US" dirty="0"/>
              <a:t>Additional information:</a:t>
            </a:r>
          </a:p>
          <a:p>
            <a:pPr lvl="1"/>
            <a:r>
              <a:rPr lang="en-US" dirty="0"/>
              <a:t>The </a:t>
            </a:r>
            <a:r>
              <a:rPr lang="en-US" dirty="0">
                <a:hlinkClick r:id="rId2"/>
              </a:rPr>
              <a:t>Inclusive Naming Initiative</a:t>
            </a:r>
            <a:endParaRPr lang="en-US" dirty="0"/>
          </a:p>
          <a:p>
            <a:pPr lvl="1"/>
            <a:r>
              <a:rPr lang="en-US" dirty="0"/>
              <a:t>The BSSw.io </a:t>
            </a:r>
            <a:r>
              <a:rPr lang="en-US" dirty="0">
                <a:hlinkClick r:id="rId3"/>
              </a:rPr>
              <a:t>resource on inclusive naming</a:t>
            </a:r>
            <a:r>
              <a:rPr lang="en-US" dirty="0"/>
              <a:t> provides some additional context and links</a:t>
            </a:r>
          </a:p>
        </p:txBody>
      </p:sp>
    </p:spTree>
    <p:extLst>
      <p:ext uri="{BB962C8B-B14F-4D97-AF65-F5344CB8AC3E}">
        <p14:creationId xmlns:p14="http://schemas.microsoft.com/office/powerpoint/2010/main" val="30644352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A2901-48B8-469D-BFD7-34B28CA8F61C}"/>
              </a:ext>
            </a:extLst>
          </p:cNvPr>
          <p:cNvSpPr>
            <a:spLocks noGrp="1"/>
          </p:cNvSpPr>
          <p:nvPr>
            <p:ph type="title"/>
          </p:nvPr>
        </p:nvSpPr>
        <p:spPr/>
        <p:txBody>
          <a:bodyPr/>
          <a:lstStyle/>
          <a:p>
            <a:r>
              <a:rPr lang="en-US" dirty="0" err="1"/>
              <a:t>BSSw</a:t>
            </a:r>
            <a:r>
              <a:rPr lang="en-US" dirty="0"/>
              <a:t> Tutorial Web Site</a:t>
            </a:r>
          </a:p>
        </p:txBody>
      </p:sp>
      <p:sp>
        <p:nvSpPr>
          <p:cNvPr id="3" name="Content Placeholder 2">
            <a:extLst>
              <a:ext uri="{FF2B5EF4-FFF2-40B4-BE49-F238E27FC236}">
                <a16:creationId xmlns:a16="http://schemas.microsoft.com/office/drawing/2014/main" id="{1C6E25F3-5A8B-478E-83F2-ED0BCAF1B015}"/>
              </a:ext>
            </a:extLst>
          </p:cNvPr>
          <p:cNvSpPr>
            <a:spLocks noGrp="1"/>
          </p:cNvSpPr>
          <p:nvPr>
            <p:ph idx="1"/>
          </p:nvPr>
        </p:nvSpPr>
        <p:spPr>
          <a:xfrm>
            <a:off x="365760" y="1737360"/>
            <a:ext cx="7453937" cy="4047778"/>
          </a:xfrm>
        </p:spPr>
        <p:txBody>
          <a:bodyPr/>
          <a:lstStyle/>
          <a:p>
            <a:r>
              <a:rPr lang="en-US" sz="2400" b="1" dirty="0">
                <a:hlinkClick r:id="rId2"/>
              </a:rPr>
              <a:t>https://bssw-tutorial.github.io/</a:t>
            </a:r>
            <a:r>
              <a:rPr lang="en-US" sz="2400" b="1" dirty="0"/>
              <a:t> </a:t>
            </a:r>
            <a:r>
              <a:rPr lang="en-US" sz="2400" dirty="0"/>
              <a:t>is the one URL you need to find all of the resources for this tutorial</a:t>
            </a:r>
          </a:p>
          <a:p>
            <a:r>
              <a:rPr lang="en-US" dirty="0"/>
              <a:t>Each tutorial event has its own page</a:t>
            </a:r>
          </a:p>
          <a:p>
            <a:pPr lvl="1"/>
            <a:r>
              <a:rPr lang="en-US" dirty="0"/>
              <a:t>We will backfill tutorials before 2021 as time permits</a:t>
            </a:r>
          </a:p>
          <a:p>
            <a:r>
              <a:rPr lang="en-US" dirty="0"/>
              <a:t>Each tutorial page is considered archival</a:t>
            </a:r>
          </a:p>
          <a:p>
            <a:pPr lvl="1"/>
            <a:r>
              <a:rPr lang="en-US" dirty="0"/>
              <a:t>All of the materials used in that tutorial (or links to them)</a:t>
            </a:r>
          </a:p>
          <a:p>
            <a:pPr lvl="1"/>
            <a:r>
              <a:rPr lang="en-US" dirty="0"/>
              <a:t>Materials may be updated if we find mistakes</a:t>
            </a:r>
          </a:p>
        </p:txBody>
      </p:sp>
      <p:pic>
        <p:nvPicPr>
          <p:cNvPr id="6" name="Picture 5" descr="Graphical user interface, text&#10;&#10;Description automatically generated">
            <a:extLst>
              <a:ext uri="{FF2B5EF4-FFF2-40B4-BE49-F238E27FC236}">
                <a16:creationId xmlns:a16="http://schemas.microsoft.com/office/drawing/2014/main" id="{B36C999D-A67A-4A27-A8A2-05E0A7E3AD2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19697" y="455350"/>
            <a:ext cx="4089597" cy="5345008"/>
          </a:xfrm>
          <a:prstGeom prst="rect">
            <a:avLst/>
          </a:prstGeom>
          <a:ln>
            <a:solidFill>
              <a:schemeClr val="tx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3669873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012BA-8349-4F63-995A-190570787086}"/>
              </a:ext>
            </a:extLst>
          </p:cNvPr>
          <p:cNvSpPr>
            <a:spLocks noGrp="1"/>
          </p:cNvSpPr>
          <p:nvPr>
            <p:ph type="title"/>
          </p:nvPr>
        </p:nvSpPr>
        <p:spPr/>
        <p:txBody>
          <a:bodyPr/>
          <a:lstStyle/>
          <a:p>
            <a:r>
              <a:rPr lang="en-US" dirty="0"/>
              <a:t>Hands-On Activities</a:t>
            </a:r>
          </a:p>
        </p:txBody>
      </p:sp>
      <p:sp>
        <p:nvSpPr>
          <p:cNvPr id="3" name="Content Placeholder 2">
            <a:extLst>
              <a:ext uri="{FF2B5EF4-FFF2-40B4-BE49-F238E27FC236}">
                <a16:creationId xmlns:a16="http://schemas.microsoft.com/office/drawing/2014/main" id="{0F20C93A-8687-4A10-A3FB-77446A44FBAB}"/>
              </a:ext>
            </a:extLst>
          </p:cNvPr>
          <p:cNvSpPr>
            <a:spLocks noGrp="1"/>
          </p:cNvSpPr>
          <p:nvPr>
            <p:ph idx="1"/>
          </p:nvPr>
        </p:nvSpPr>
        <p:spPr>
          <a:xfrm>
            <a:off x="365761" y="1012149"/>
            <a:ext cx="6211614" cy="4047778"/>
          </a:xfrm>
        </p:spPr>
        <p:txBody>
          <a:bodyPr/>
          <a:lstStyle/>
          <a:p>
            <a:pPr marL="0" indent="0">
              <a:buNone/>
            </a:pPr>
            <a:r>
              <a:rPr lang="en-US" dirty="0"/>
              <a:t>We have created a simple example to give you some (optional) hands-on experience with some of the concepts in this tutorial</a:t>
            </a:r>
          </a:p>
          <a:p>
            <a:pPr>
              <a:spcBef>
                <a:spcPts val="400"/>
              </a:spcBef>
            </a:pPr>
            <a:r>
              <a:rPr lang="en-US" sz="2000" dirty="0"/>
              <a:t>You don’t need to understand the math/physics to do the exercises, or to find them useful</a:t>
            </a:r>
          </a:p>
          <a:p>
            <a:pPr marL="0" indent="0">
              <a:spcBef>
                <a:spcPts val="2400"/>
              </a:spcBef>
              <a:buNone/>
            </a:pPr>
            <a:r>
              <a:rPr lang="en-US" dirty="0"/>
              <a:t>We have some time in the agenda for the hands-on activities</a:t>
            </a:r>
          </a:p>
          <a:p>
            <a:pPr>
              <a:spcBef>
                <a:spcPts val="400"/>
              </a:spcBef>
            </a:pPr>
            <a:r>
              <a:rPr lang="en-US" sz="2000" dirty="0"/>
              <a:t>But feel free to start early (i.e. during breaks) and continue after the tutorial</a:t>
            </a:r>
          </a:p>
          <a:p>
            <a:pPr>
              <a:spcBef>
                <a:spcPts val="400"/>
              </a:spcBef>
            </a:pPr>
            <a:r>
              <a:rPr lang="en-US" sz="2000" dirty="0"/>
              <a:t>We’ll give feedback on pull requests and issues filed (or email us, see next slide).</a:t>
            </a:r>
          </a:p>
          <a:p>
            <a:pPr marL="0" indent="0">
              <a:spcBef>
                <a:spcPts val="2400"/>
              </a:spcBef>
              <a:buNone/>
            </a:pPr>
            <a:r>
              <a:rPr lang="en-US" b="1" dirty="0"/>
              <a:t>Instructions on the tutorial web site: </a:t>
            </a:r>
            <a:r>
              <a:rPr lang="en-US" sz="2400" b="1" dirty="0">
                <a:hlinkClick r:id="rId2"/>
              </a:rPr>
              <a:t>https://bssw-tutorial.github.io/</a:t>
            </a:r>
            <a:br>
              <a:rPr lang="en-US" sz="2400" b="1" dirty="0"/>
            </a:br>
            <a:r>
              <a:rPr lang="en-US" sz="2400" dirty="0"/>
              <a:t>and click the link for today’s tutorial</a:t>
            </a:r>
            <a:endParaRPr lang="en-US" sz="2800" dirty="0"/>
          </a:p>
        </p:txBody>
      </p:sp>
      <p:pic>
        <p:nvPicPr>
          <p:cNvPr id="4" name="Picture 3">
            <a:extLst>
              <a:ext uri="{FF2B5EF4-FFF2-40B4-BE49-F238E27FC236}">
                <a16:creationId xmlns:a16="http://schemas.microsoft.com/office/drawing/2014/main" id="{B9D05DF5-DD70-4892-B1EC-CCD1C9DC6DD4}"/>
              </a:ext>
            </a:extLst>
          </p:cNvPr>
          <p:cNvPicPr>
            <a:picLocks noChangeAspect="1"/>
          </p:cNvPicPr>
          <p:nvPr/>
        </p:nvPicPr>
        <p:blipFill rotWithShape="1">
          <a:blip r:embed="rId3"/>
          <a:srcRect l="8639" t="17307" r="21360" b="13562"/>
          <a:stretch/>
        </p:blipFill>
        <p:spPr>
          <a:xfrm>
            <a:off x="6728716" y="1146154"/>
            <a:ext cx="5120640" cy="2863018"/>
          </a:xfrm>
          <a:prstGeom prst="rect">
            <a:avLst/>
          </a:prstGeom>
        </p:spPr>
      </p:pic>
    </p:spTree>
    <p:extLst>
      <p:ext uri="{BB962C8B-B14F-4D97-AF65-F5344CB8AC3E}">
        <p14:creationId xmlns:p14="http://schemas.microsoft.com/office/powerpoint/2010/main" val="2187668164"/>
      </p:ext>
    </p:extLst>
  </p:cSld>
  <p:clrMapOvr>
    <a:masterClrMapping/>
  </p:clrMapOvr>
</p:sld>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A50EC660-24D0-43A0-AE5E-E274115E726B}">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 ds:uri="http://schemas.microsoft.com/office/infopath/2007/PartnerControls"/>
  </ds:schemaRefs>
</ds:datastoreItem>
</file>

<file path=customXml/itemProps2.xml><?xml version="1.0" encoding="utf-8"?>
<ds:datastoreItem xmlns:ds="http://schemas.openxmlformats.org/officeDocument/2006/customXml" ds:itemID="{19E20559-B232-4371-8690-E3D8007EDB82}">
  <ds:schemaRefs>
    <ds:schemaRef ds:uri="http://schemas.microsoft.com/sharepoint/v3/contenttype/forms"/>
  </ds:schemaRefs>
</ds:datastoreItem>
</file>

<file path=customXml/itemProps3.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2544</TotalTime>
  <Words>1303</Words>
  <Application>Microsoft Office PowerPoint</Application>
  <PresentationFormat>Custom</PresentationFormat>
  <Paragraphs>117</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Arial Black</vt:lpstr>
      <vt:lpstr>Calibri</vt:lpstr>
      <vt:lpstr>Presentations (Wide Screen)</vt:lpstr>
      <vt:lpstr>Better Scientific Software tutorial</vt:lpstr>
      <vt:lpstr>License, Citation and Acknowledgements</vt:lpstr>
      <vt:lpstr>About Us</vt:lpstr>
      <vt:lpstr>The IDEAS-ECP team works with the ECP community, and beyond, to improve developer productivity and software sustainability as key aspects of increasing overall scientific productivity</vt:lpstr>
      <vt:lpstr>Building an Online Community</vt:lpstr>
      <vt:lpstr>Follow IDEAS and BSSw</vt:lpstr>
      <vt:lpstr>The Importance of Naming</vt:lpstr>
      <vt:lpstr>BSSw Tutorial Web Site</vt:lpstr>
      <vt:lpstr>Hands-On Activities</vt:lpstr>
      <vt:lpstr>We Want to Interact with You!</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Bernholdt, David</cp:lastModifiedBy>
  <cp:revision>273</cp:revision>
  <cp:lastPrinted>2017-11-02T18:35:01Z</cp:lastPrinted>
  <dcterms:created xsi:type="dcterms:W3CDTF">2018-11-06T17:28:56Z</dcterms:created>
  <dcterms:modified xsi:type="dcterms:W3CDTF">2021-10-10T19:08:57Z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