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0"/>
  </p:notesMasterIdLst>
  <p:handoutMasterIdLst>
    <p:handoutMasterId r:id="rId21"/>
  </p:handoutMasterIdLst>
  <p:sldIdLst>
    <p:sldId id="631" r:id="rId5"/>
    <p:sldId id="633" r:id="rId6"/>
    <p:sldId id="487" r:id="rId7"/>
    <p:sldId id="465" r:id="rId8"/>
    <p:sldId id="634" r:id="rId9"/>
    <p:sldId id="579" r:id="rId10"/>
    <p:sldId id="580" r:id="rId11"/>
    <p:sldId id="299" r:id="rId12"/>
    <p:sldId id="581" r:id="rId13"/>
    <p:sldId id="635" r:id="rId14"/>
    <p:sldId id="469" r:id="rId15"/>
    <p:sldId id="472" r:id="rId16"/>
    <p:sldId id="486" r:id="rId17"/>
    <p:sldId id="586" r:id="rId18"/>
    <p:sldId id="632" r:id="rId19"/>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79" autoAdjust="0"/>
    <p:restoredTop sz="75978" autoAdjust="0"/>
  </p:normalViewPr>
  <p:slideViewPr>
    <p:cSldViewPr snapToGrid="0" showGuides="1">
      <p:cViewPr varScale="1">
        <p:scale>
          <a:sx n="93" d="100"/>
          <a:sy n="93" d="100"/>
        </p:scale>
        <p:origin x="784" y="20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9/2/21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9/2/21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your software's current functionality has been documented, and some initial tests are written.  Where do you go from here?  How do you improve your testing situation to the point where it's considered "done"?</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05266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514086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1935325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test can be developed further too.  For example, if one is using AMR in the code, then the steps shown here can become tests for specific AMR functionalities in the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Run </a:t>
            </a:r>
            <a:r>
              <a:rPr lang="en-US" sz="1200" kern="1200" dirty="0" err="1">
                <a:solidFill>
                  <a:schemeClr val="tx1"/>
                </a:solidFill>
                <a:effectLst/>
                <a:latin typeface="+mn-lt"/>
                <a:ea typeface="+mn-ea"/>
                <a:cs typeface="+mn-cs"/>
              </a:rPr>
              <a:t>Gcfill</a:t>
            </a:r>
            <a:r>
              <a:rPr lang="en-US" sz="1200" kern="1200" dirty="0">
                <a:solidFill>
                  <a:schemeClr val="tx1"/>
                </a:solidFill>
                <a:effectLst/>
                <a:latin typeface="+mn-lt"/>
                <a:ea typeface="+mn-ea"/>
                <a:cs typeface="+mn-cs"/>
              </a:rPr>
              <a:t> and EOS with AMR and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with UG. If all three pass, run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with no dynamic refinement. The only new AMR feature exercised in this configuration is reconciliation of fluxes at fine-coarse boundaries.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that passed run with dynamic refinement, where that is the only new feature added. The basic takeaway is in each new test only one new feature is exercised so that a failure can pin-point the cause.</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2492424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has physical </a:t>
            </a:r>
            <a:r>
              <a:rPr lang="en-US" sz="1200" kern="1200" dirty="0" err="1">
                <a:solidFill>
                  <a:schemeClr val="tx1"/>
                </a:solidFill>
                <a:effectLst/>
                <a:latin typeface="+mn-lt"/>
                <a:ea typeface="+mn-ea"/>
                <a:cs typeface="+mn-cs"/>
              </a:rPr>
              <a:t>capabiliies</a:t>
            </a:r>
            <a:r>
              <a:rPr lang="en-US" sz="1200" kern="1200" dirty="0">
                <a:solidFill>
                  <a:schemeClr val="tx1"/>
                </a:solidFill>
                <a:effectLst/>
                <a:latin typeface="+mn-lt"/>
                <a:ea typeface="+mn-ea"/>
                <a:cs typeface="+mn-cs"/>
              </a:rPr>
              <a:t>.  The y-axis has infrastructure and generic solvers.  List out all test and mark the corresponding squares in the matrix if the two corresponding features are exercised together in the test. For example here SV stands for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run with Uniform grid and includes tracer particles. Similarly the </a:t>
            </a:r>
            <a:r>
              <a:rPr lang="en-US" sz="1200" kern="1200" dirty="0" err="1">
                <a:solidFill>
                  <a:schemeClr val="tx1"/>
                </a:solidFill>
                <a:effectLst/>
                <a:latin typeface="+mn-lt"/>
                <a:ea typeface="+mn-ea"/>
                <a:cs typeface="+mn-cs"/>
              </a:rPr>
              <a:t>celluar</a:t>
            </a:r>
            <a:r>
              <a:rPr lang="en-US" sz="1200" kern="1200" dirty="0">
                <a:solidFill>
                  <a:schemeClr val="tx1"/>
                </a:solidFill>
                <a:effectLst/>
                <a:latin typeface="+mn-lt"/>
                <a:ea typeface="+mn-ea"/>
                <a:cs typeface="+mn-cs"/>
              </a:rPr>
              <a:t> test (CL) runs with AMR and also includes nuclear burning and particles in addition to Hydro and EOS.  The idea is to know which of these squares need to be marked to have sufficient amount of interoperability coverage needed by the code.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Order described here gives guidelines for how to select the tests to maximize the needed coverage while minimizing the cost. It is always desirable to run the fastest and most lightweight tests that can pinpoint the error</a:t>
            </a:r>
            <a:r>
              <a:rPr lang="en-US" sz="1200" kern="120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14605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scheduled testing - which can be set up to run on dedicated servers on a nightly or weekly schedule. And there is a range of intermediate levels of testing pertaining to interoperability in component-based software systems, verification of non-trivial functionality such as transparent restart from a checkpoint etc. 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16648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be tempted to get overly creative with test cases, or turn every possible scenario into a test.  This can be counterproductive.  Time spent on creating, maintaining, and interpreting tests takes team resources.  Ideally, tests are either  closely aligned with the science objectives for single domain codes, in which case the tests themselves provide baselines, and are motivating to create and maintain.  If testing goes too far away from that, it can distract the project away from achieving its next great features. Or, for  multi-domain general purpose code the collection of tests should maximize coverage while </a:t>
            </a:r>
            <a:r>
              <a:rPr lang="en-US" sz="1200" kern="1200" dirty="0" err="1">
                <a:solidFill>
                  <a:schemeClr val="tx1"/>
                </a:solidFill>
                <a:effectLst/>
                <a:latin typeface="+mn-lt"/>
                <a:ea typeface="+mn-ea"/>
                <a:cs typeface="+mn-cs"/>
              </a:rPr>
              <a:t>minizing</a:t>
            </a:r>
            <a:r>
              <a:rPr lang="en-US" sz="1200" kern="1200" dirty="0">
                <a:solidFill>
                  <a:schemeClr val="tx1"/>
                </a:solidFill>
                <a:effectLst/>
                <a:latin typeface="+mn-lt"/>
                <a:ea typeface="+mn-ea"/>
                <a:cs typeface="+mn-cs"/>
              </a:rPr>
              <a:t> the cost of developing and running the tests.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the other hand, if there is not enough testing, then defects in the code can slip through.  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4</a:t>
            </a:fld>
            <a:endParaRPr lang="en-US"/>
          </a:p>
        </p:txBody>
      </p:sp>
    </p:spTree>
    <p:extLst>
      <p:ext uri="{BB962C8B-B14F-4D97-AF65-F5344CB8AC3E}">
        <p14:creationId xmlns:p14="http://schemas.microsoft.com/office/powerpoint/2010/main" val="3786772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5</a:t>
            </a:fld>
            <a:endParaRPr lang="en-US"/>
          </a:p>
        </p:txBody>
      </p:sp>
    </p:spTree>
    <p:extLst>
      <p:ext uri="{BB962C8B-B14F-4D97-AF65-F5344CB8AC3E}">
        <p14:creationId xmlns:p14="http://schemas.microsoft.com/office/powerpoint/2010/main" val="102745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OK - now everyone is onboard with your testing plan, and your code is in a good place.  What happens next?  You can double-check your work using a code coverage tool.  You can create a policy on what to do with failed tests and issues marked as "bugs."  It helps to assign responsibility for the test suite - both so that things happen, and also so that you can recognize the hard work put in by that team member.  You should consider your test suite during </a:t>
            </a:r>
            <a:r>
              <a:rPr lang="en-US" sz="1200" kern="1200" dirty="0" err="1">
                <a:solidFill>
                  <a:schemeClr val="tx1"/>
                </a:solidFill>
                <a:effectLst/>
                <a:latin typeface="+mn-lt"/>
                <a:ea typeface="+mn-ea"/>
                <a:cs typeface="+mn-cs"/>
              </a:rPr>
              <a:t>refactorings</a:t>
            </a:r>
            <a:r>
              <a:rPr lang="en-US" sz="1200" kern="1200" dirty="0">
                <a:solidFill>
                  <a:schemeClr val="tx1"/>
                </a:solidFill>
                <a:effectLst/>
                <a:latin typeface="+mn-lt"/>
                <a:ea typeface="+mn-ea"/>
                <a:cs typeface="+mn-cs"/>
              </a:rPr>
              <a:t>, and use it for the code release process.  Cost-effectiveness comes in here because, if you already have defined functionalities and tests, then it's much less likely that your team will get side-tracked by maintaining fixes and patches for past releases.  That is a rabbit-hole nobody wants to go down.</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4240883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those general guidelines in mind, let's get down to some specific examples from the collected experiences of our team members.  Many of these come from </a:t>
            </a:r>
            <a:r>
              <a:rPr lang="en-US" sz="1200" kern="1200" dirty="0" err="1">
                <a:solidFill>
                  <a:schemeClr val="tx1"/>
                </a:solidFill>
                <a:effectLst/>
                <a:latin typeface="+mn-lt"/>
                <a:ea typeface="+mn-ea"/>
                <a:cs typeface="+mn-cs"/>
              </a:rPr>
              <a:t>Anshu</a:t>
            </a:r>
            <a:r>
              <a:rPr lang="en-US" sz="1200" kern="1200" dirty="0">
                <a:solidFill>
                  <a:schemeClr val="tx1"/>
                </a:solidFill>
                <a:effectLst/>
                <a:latin typeface="+mn-lt"/>
                <a:ea typeface="+mn-ea"/>
                <a:cs typeface="+mn-cs"/>
              </a:rPr>
              <a:t> Dubey's work with the E3SM and Flash codes.  Example 1 is an ideal case.  You're developing a new code, and develop your diagnostics as your developing the code itself.  Taking the extra time to harden those diagnostics into a test suite will save you headaches later.  You'll likely have a lot of comparisons against known, expected solutions.  You should try and make things as granular as possible, though.  The scaffolding idea, discussed later, finds a way to "build up" a program, testing each new piece.  Remember to inject errors, so that you know your code will discover </a:t>
            </a:r>
            <a:r>
              <a:rPr lang="en-US" sz="1200" kern="1200" dirty="0" err="1">
                <a:solidFill>
                  <a:schemeClr val="tx1"/>
                </a:solidFill>
                <a:effectLst/>
                <a:latin typeface="+mn-lt"/>
                <a:ea typeface="+mn-ea"/>
                <a:cs typeface="+mn-cs"/>
              </a:rPr>
              <a:t>erroroneous</a:t>
            </a:r>
            <a:r>
              <a:rPr lang="en-US" sz="1200" kern="1200" dirty="0">
                <a:solidFill>
                  <a:schemeClr val="tx1"/>
                </a:solidFill>
                <a:effectLst/>
                <a:latin typeface="+mn-lt"/>
                <a:ea typeface="+mn-ea"/>
                <a:cs typeface="+mn-cs"/>
              </a:rPr>
              <a:t> input correctly.  As the package gets more complex, it's non-trivial to devise good tests.  Nevertheless, good tests are extremely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Proper testing procedures can also help encourage new contributors.  Only recently, I had this experience contributing a feature to the "</a:t>
            </a:r>
            <a:r>
              <a:rPr lang="en-US" sz="1200" kern="1200" dirty="0" err="1">
                <a:solidFill>
                  <a:schemeClr val="tx1"/>
                </a:solidFill>
                <a:effectLst/>
                <a:latin typeface="+mn-lt"/>
                <a:ea typeface="+mn-ea"/>
                <a:cs typeface="+mn-cs"/>
              </a:rPr>
              <a:t>alpaka</a:t>
            </a:r>
            <a:r>
              <a:rPr lang="en-US" sz="1200" kern="1200" dirty="0">
                <a:solidFill>
                  <a:schemeClr val="tx1"/>
                </a:solidFill>
                <a:effectLst/>
                <a:latin typeface="+mn-lt"/>
                <a:ea typeface="+mn-ea"/>
                <a:cs typeface="+mn-cs"/>
              </a:rPr>
              <a:t>" code.  The first thing I did was check that the team wanted the feature.  Then I ran their test suite locally.  Everything worked, and then I could build my feature one line at a time – testing everything.  When I finally pushed it to the main repository, I was sure it was something the team onboard with, and that could be easily shown to work well.</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900866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The project came together from a collection of independent projects and development practices. They imposed structure on the code through the use of Fortran modules. However, the focus was on running whole models, so their architecture and testing strategies evolved to work with that goal. That led to an unforeseen difficulty. For several sections of the code, even the simplest modification would take running the entire model to test. This meant enqueuing the job in a batch queue that would take non-trivial amount of time to run. What was missing was granular testing. And it wasn’t easy to separate out code sections for testing independently because one Fortran module gets data from another, that in turn gets data from yet another and so on … This is an example of a methodology used to generate an independent test for a code section. </a:t>
            </a:r>
          </a:p>
          <a:p>
            <a:endParaRPr lang="en-US" sz="1200" kern="1200" dirty="0">
              <a:solidFill>
                <a:schemeClr val="tx1"/>
              </a:solidFill>
              <a:effectLst/>
              <a:latin typeface="+mn-lt"/>
              <a:ea typeface="+mn-ea"/>
              <a:cs typeface="+mn-cs"/>
            </a:endParaRPr>
          </a:p>
          <a:p>
            <a:pPr marL="228600" indent="-228600">
              <a:buAutoNum type="alphaLcParenR"/>
            </a:pPr>
            <a:r>
              <a:rPr lang="en-US" sz="1200" kern="1200" dirty="0">
                <a:solidFill>
                  <a:schemeClr val="tx1"/>
                </a:solidFill>
                <a:effectLst/>
                <a:latin typeface="+mn-lt"/>
                <a:ea typeface="+mn-ea"/>
                <a:cs typeface="+mn-cs"/>
              </a:rPr>
              <a:t>Review the dependencies. Here the model needs to be at a certain ”state” to invoke the target code.</a:t>
            </a:r>
          </a:p>
          <a:p>
            <a:pPr marL="228600" indent="-228600">
              <a:buAutoNum type="alphaLcParenR"/>
            </a:pPr>
            <a:r>
              <a:rPr lang="en-US" sz="1200" kern="1200" dirty="0">
                <a:solidFill>
                  <a:schemeClr val="tx1"/>
                </a:solidFill>
                <a:effectLst/>
                <a:latin typeface="+mn-lt"/>
                <a:ea typeface="+mn-ea"/>
                <a:cs typeface="+mn-cs"/>
              </a:rPr>
              <a:t>Look for dependencies on Fortran data modules that are outside the sub-tree containing the source code for this section</a:t>
            </a:r>
          </a:p>
          <a:p>
            <a:pPr marL="228600" indent="-228600">
              <a:buAutoNum type="alphaLcParenR"/>
            </a:pPr>
            <a:r>
              <a:rPr lang="en-US" sz="1200" kern="1200" dirty="0">
                <a:solidFill>
                  <a:schemeClr val="tx1"/>
                </a:solidFill>
                <a:effectLst/>
                <a:latin typeface="+mn-lt"/>
                <a:ea typeface="+mn-ea"/>
                <a:cs typeface="+mn-cs"/>
              </a:rPr>
              <a:t>For each of the data modules determine where the dependencies can be pruned. </a:t>
            </a:r>
          </a:p>
          <a:p>
            <a:r>
              <a:rPr lang="en-US" sz="1200" kern="1200" dirty="0">
                <a:solidFill>
                  <a:schemeClr val="tx1"/>
                </a:solidFill>
                <a:effectLst/>
                <a:latin typeface="+mn-lt"/>
                <a:ea typeface="+mn-ea"/>
                <a:cs typeface="+mn-cs"/>
              </a:rPr>
              <a:t>d) Run the full model and capture the “state” just before the invocation of the target section.</a:t>
            </a:r>
          </a:p>
          <a:p>
            <a:r>
              <a:rPr lang="en-US" sz="1200" kern="1200" dirty="0">
                <a:solidFill>
                  <a:schemeClr val="tx1"/>
                </a:solidFill>
                <a:effectLst/>
                <a:latin typeface="+mn-lt"/>
                <a:ea typeface="+mn-ea"/>
                <a:cs typeface="+mn-cs"/>
              </a:rPr>
              <a:t>e) Create a separate working directory for the test</a:t>
            </a:r>
          </a:p>
          <a:p>
            <a:r>
              <a:rPr lang="en-US" sz="1200" kern="1200" dirty="0">
                <a:solidFill>
                  <a:schemeClr val="tx1"/>
                </a:solidFill>
                <a:effectLst/>
                <a:latin typeface="+mn-lt"/>
                <a:ea typeface="+mn-ea"/>
                <a:cs typeface="+mn-cs"/>
              </a:rPr>
              <a:t>f) In this working area create soft links to the files that have dependencies</a:t>
            </a:r>
          </a:p>
          <a:p>
            <a:r>
              <a:rPr lang="en-US" sz="1200" kern="1200" dirty="0">
                <a:solidFill>
                  <a:schemeClr val="tx1"/>
                </a:solidFill>
                <a:effectLst/>
                <a:latin typeface="+mn-lt"/>
                <a:ea typeface="+mn-ea"/>
                <a:cs typeface="+mn-cs"/>
              </a:rPr>
              <a:t>g) Where the dependence is to be pruned create a copy of the corresponding file in the working area and modify it as needed.</a:t>
            </a:r>
          </a:p>
          <a:p>
            <a:r>
              <a:rPr lang="en-US" sz="1200" kern="1200" dirty="0">
                <a:solidFill>
                  <a:schemeClr val="tx1"/>
                </a:solidFill>
                <a:effectLst/>
                <a:latin typeface="+mn-lt"/>
                <a:ea typeface="+mn-ea"/>
                <a:cs typeface="+mn-cs"/>
              </a:rPr>
              <a:t>e)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128517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third example comes from the FLASH code, which simulates particles and fields in astrophysics, like exploding stars.  Here, the unit-testing framework was developed as a series of layers that build up from basic to advanced functionality.  For example, the cell grid can be tested by creating "fake" functions to put onto the grid, and verifying their behavior.  This mocked dependency means that the test looks directly at the cell grid implementation.  After checking the cell grid works, we are free to use it as a real dependency in subsequent tests of more complicated objects.</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943802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25318481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ideas-productivity.org/resources/howto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Testing Complex Software</a:t>
            </a:r>
          </a:p>
        </p:txBody>
      </p:sp>
      <p:sp>
        <p:nvSpPr>
          <p:cNvPr id="9" name="Google Shape;51;g60257ae959_0_0">
            <a:extLst>
              <a:ext uri="{FF2B5EF4-FFF2-40B4-BE49-F238E27FC236}">
                <a16:creationId xmlns:a16="http://schemas.microsoft.com/office/drawing/2014/main" id="{4DA5FBE5-DA1D-884D-929F-4C0D3BCD82E9}"/>
              </a:ext>
            </a:extLst>
          </p:cNvPr>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Anshu Dubey</a:t>
            </a:r>
            <a:r>
              <a:rPr lang="en-US" dirty="0">
                <a:solidFill>
                  <a:srgbClr val="000000"/>
                </a:solidFill>
              </a:rPr>
              <a:t> </a:t>
            </a:r>
            <a:r>
              <a:rPr lang="en-US" sz="2000" dirty="0">
                <a:solidFill>
                  <a:srgbClr val="000000"/>
                </a:solidFill>
              </a:rPr>
              <a:t>(she/her)</a:t>
            </a:r>
            <a:br>
              <a:rPr lang="en-US" sz="2000" dirty="0">
                <a:solidFill>
                  <a:srgbClr val="000000"/>
                </a:solidFill>
              </a:rPr>
            </a:br>
            <a:r>
              <a:rPr lang="en-US" sz="2000" dirty="0">
                <a:solidFill>
                  <a:srgbClr val="000000"/>
                </a:solidFill>
              </a:rPr>
              <a:t>Argonne National Laboratory</a:t>
            </a:r>
            <a:endParaRPr lang="en-US" sz="1800" dirty="0">
              <a:solidFill>
                <a:srgbClr val="000000"/>
              </a:solidFill>
            </a:endParaRPr>
          </a:p>
          <a:p>
            <a:pPr>
              <a:spcBef>
                <a:spcPts val="2800"/>
              </a:spcBef>
            </a:pPr>
            <a:r>
              <a:rPr lang="en-US" sz="2000" dirty="0"/>
              <a:t>Better Scientific Software tutorial @ SC21</a:t>
            </a:r>
          </a:p>
          <a:p>
            <a:pPr>
              <a:lnSpc>
                <a:spcPct val="100000"/>
              </a:lnSpc>
              <a:spcBef>
                <a:spcPts val="2800"/>
              </a:spcBef>
              <a:buSzPts val="2000"/>
            </a:pPr>
            <a:r>
              <a:rPr lang="en-US" sz="2000" dirty="0"/>
              <a:t>Contributors: Anshu Dubey (ANL), Rinku Gupta (ANL), Mark C. Miller (LLNL), David M. Rogers (ORNL)</a:t>
            </a:r>
          </a:p>
          <a:p>
            <a:pPr marL="0" indent="0">
              <a:lnSpc>
                <a:spcPct val="100000"/>
              </a:lnSpc>
              <a:spcBef>
                <a:spcPts val="0"/>
              </a:spcBef>
              <a:buSzPts val="2000"/>
            </a:pPr>
            <a:endParaRPr lang="en-US" sz="1400" dirty="0"/>
          </a:p>
        </p:txBody>
      </p:sp>
    </p:spTree>
    <p:extLst>
      <p:ext uri="{BB962C8B-B14F-4D97-AF65-F5344CB8AC3E}">
        <p14:creationId xmlns:p14="http://schemas.microsoft.com/office/powerpoint/2010/main" val="196111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custDataLst>
      <p:tags r:id="rId1"/>
    </p:custDataLst>
    <p:extLst>
      <p:ext uri="{BB962C8B-B14F-4D97-AF65-F5344CB8AC3E}">
        <p14:creationId xmlns:p14="http://schemas.microsoft.com/office/powerpoint/2010/main" val="3582748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8" name="Donut 7">
            <a:extLst>
              <a:ext uri="{FF2B5EF4-FFF2-40B4-BE49-F238E27FC236}">
                <a16:creationId xmlns:a16="http://schemas.microsoft.com/office/drawing/2014/main" id="{C8782544-B531-1D40-A502-BF7E9615BCB6}"/>
              </a:ext>
            </a:extLst>
          </p:cNvPr>
          <p:cNvSpPr/>
          <p:nvPr/>
        </p:nvSpPr>
        <p:spPr>
          <a:xfrm>
            <a:off x="2578899" y="4460999"/>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3" name="TextBox 2">
            <a:extLst>
              <a:ext uri="{FF2B5EF4-FFF2-40B4-BE49-F238E27FC236}">
                <a16:creationId xmlns:a16="http://schemas.microsoft.com/office/drawing/2014/main" id="{EA2BEC30-2CA8-E946-81D4-8C60BCD9EF89}"/>
              </a:ext>
            </a:extLst>
          </p:cNvPr>
          <p:cNvSpPr txBox="1"/>
          <p:nvPr/>
        </p:nvSpPr>
        <p:spPr>
          <a:xfrm>
            <a:off x="4880156" y="4969802"/>
            <a:ext cx="6229334" cy="433965"/>
          </a:xfrm>
          <a:prstGeom prst="rect">
            <a:avLst/>
          </a:prstGeom>
          <a:noFill/>
        </p:spPr>
        <p:txBody>
          <a:bodyPr wrap="none" lIns="118872" tIns="91440" rIns="118872" bIns="91440" rtlCol="0" anchor="ctr" anchorCtr="0">
            <a:spAutoFit/>
          </a:bodyPr>
          <a:lstStyle/>
          <a:p>
            <a:pPr algn="l">
              <a:lnSpc>
                <a:spcPct val="90000"/>
              </a:lnSpc>
            </a:pPr>
            <a:r>
              <a:rPr lang="en-US" dirty="0"/>
              <a:t>Next, build an EOS Test – is E(V,T) consistent with P(V,T)?</a:t>
            </a:r>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custDataLst>
      <p:tags r:id="rId1"/>
    </p:custDataLst>
    <p:extLst>
      <p:ext uri="{BB962C8B-B14F-4D97-AF65-F5344CB8AC3E}">
        <p14:creationId xmlns:p14="http://schemas.microsoft.com/office/powerpoint/2010/main" val="2442379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3: Structured Testing</a:t>
            </a:r>
          </a:p>
        </p:txBody>
      </p:sp>
    </p:spTree>
    <p:custDataLst>
      <p:tags r:id="rId1"/>
    </p:custDataLst>
    <p:extLst>
      <p:ext uri="{BB962C8B-B14F-4D97-AF65-F5344CB8AC3E}">
        <p14:creationId xmlns:p14="http://schemas.microsoft.com/office/powerpoint/2010/main" val="21778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Example 3: Structured Testing</a:t>
            </a:r>
          </a:p>
        </p:txBody>
      </p:sp>
    </p:spTree>
    <p:extLst>
      <p:ext uri="{BB962C8B-B14F-4D97-AF65-F5344CB8AC3E}">
        <p14:creationId xmlns:p14="http://schemas.microsoft.com/office/powerpoint/2010/main" val="2981466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Coverage Matrix (</a:t>
            </a:r>
            <a:r>
              <a:rPr lang="en-US" dirty="0" err="1"/>
              <a:t>Interoperabilities</a:t>
            </a:r>
            <a:r>
              <a:rPr lang="en-US" dirty="0"/>
              <a:t>)</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2920270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903D65-8FB0-400B-839C-D6202AD9B225}"/>
              </a:ext>
            </a:extLst>
          </p:cNvPr>
          <p:cNvSpPr>
            <a:spLocks noGrp="1"/>
          </p:cNvSpPr>
          <p:nvPr>
            <p:ph type="title"/>
          </p:nvPr>
        </p:nvSpPr>
        <p:spPr>
          <a:xfrm>
            <a:off x="365760" y="411480"/>
            <a:ext cx="11372473" cy="914400"/>
          </a:xfrm>
        </p:spPr>
        <p:txBody>
          <a:bodyPr/>
          <a:lstStyle/>
          <a:p>
            <a:r>
              <a:rPr lang="en-US" dirty="0"/>
              <a:t>Takeaways</a:t>
            </a:r>
          </a:p>
        </p:txBody>
      </p:sp>
      <p:sp>
        <p:nvSpPr>
          <p:cNvPr id="4" name="Content Placeholder 3">
            <a:extLst>
              <a:ext uri="{FF2B5EF4-FFF2-40B4-BE49-F238E27FC236}">
                <a16:creationId xmlns:a16="http://schemas.microsoft.com/office/drawing/2014/main" id="{06B62A54-66D8-47E6-BEFA-291A99FA5358}"/>
              </a:ext>
            </a:extLst>
          </p:cNvPr>
          <p:cNvSpPr>
            <a:spLocks noGrp="1"/>
          </p:cNvSpPr>
          <p:nvPr>
            <p:ph idx="1"/>
          </p:nvPr>
        </p:nvSpPr>
        <p:spPr>
          <a:xfrm>
            <a:off x="365760" y="1737360"/>
            <a:ext cx="11369809" cy="4047778"/>
          </a:xfrm>
        </p:spPr>
        <p:txBody>
          <a:bodyPr/>
          <a:lstStyle/>
          <a:p>
            <a:r>
              <a:rPr lang="en-US" dirty="0"/>
              <a:t>Context: understand testing needs and costs</a:t>
            </a:r>
          </a:p>
          <a:p>
            <a:r>
              <a:rPr lang="en-US" dirty="0"/>
              <a:t>Devise tests to enable quick pinpointing of errors through reasoning about their behavior</a:t>
            </a:r>
          </a:p>
          <a:p>
            <a:r>
              <a:rPr lang="en-US" dirty="0"/>
              <a:t>test at various granularities – bottom-up (UNIT/verification) through top-down (integration/validation)</a:t>
            </a:r>
          </a:p>
          <a:p>
            <a:r>
              <a:rPr lang="en-US" dirty="0"/>
              <a:t>Tests at various complexities – CI vs. regression</a:t>
            </a:r>
          </a:p>
          <a:p>
            <a:r>
              <a:rPr lang="en-US" dirty="0"/>
              <a:t>Maintain a holistic validation strategy: think globally, act locally</a:t>
            </a:r>
          </a:p>
          <a:p>
            <a:pPr marL="0" indent="0">
              <a:buNone/>
            </a:pPr>
            <a:r>
              <a:rPr lang="en-US" dirty="0"/>
              <a:t>…….Questions ?</a:t>
            </a:r>
          </a:p>
        </p:txBody>
      </p:sp>
    </p:spTree>
    <p:extLst>
      <p:ext uri="{BB962C8B-B14F-4D97-AF65-F5344CB8AC3E}">
        <p14:creationId xmlns:p14="http://schemas.microsoft.com/office/powerpoint/2010/main" val="37834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254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21" name="Content Placeholder 4"/>
          <p:cNvSpPr>
            <a:spLocks noGrp="1"/>
          </p:cNvSpPr>
          <p:nvPr>
            <p:ph sz="quarter" idx="1"/>
          </p:nvPr>
        </p:nvSpPr>
        <p:spPr>
          <a:xfrm>
            <a:off x="880642" y="1012372"/>
            <a:ext cx="10357629" cy="4916480"/>
          </a:xfrm>
        </p:spPr>
        <p:txBody>
          <a:bodyPr numCol="2">
            <a:normAutofit/>
          </a:bodyPr>
          <a:lstStyle/>
          <a:p>
            <a:r>
              <a:rPr lang="en-US" dirty="0"/>
              <a:t>Two “levels”</a:t>
            </a:r>
          </a:p>
          <a:p>
            <a:pPr lvl="1"/>
            <a:r>
              <a:rPr lang="en-US" dirty="0"/>
              <a:t>Nightly / scheduled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https://ideas-productivity.org/resources/howtos/</a:t>
            </a:r>
            <a:endParaRPr lang="en-US" dirty="0"/>
          </a:p>
        </p:txBody>
      </p:sp>
    </p:spTree>
    <p:extLst>
      <p:ext uri="{BB962C8B-B14F-4D97-AF65-F5344CB8AC3E}">
        <p14:creationId xmlns:p14="http://schemas.microsoft.com/office/powerpoint/2010/main" val="44167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dirty="0"/>
              <a:t>Evaluate project needs:</a:t>
            </a:r>
          </a:p>
          <a:p>
            <a:pPr lvl="1"/>
            <a:r>
              <a:rPr lang="en-US" dirty="0"/>
              <a:t>Objectives: expected use of the code</a:t>
            </a:r>
          </a:p>
          <a:p>
            <a:pPr lvl="1"/>
            <a:r>
              <a:rPr lang="en-US" dirty="0"/>
              <a:t>Lifecycle stage: new or production or refactoring</a:t>
            </a:r>
          </a:p>
          <a:p>
            <a:pPr lvl="1"/>
            <a:r>
              <a:rPr lang="en-US" dirty="0"/>
              <a:t>Team: size and degree of heterogeneity</a:t>
            </a:r>
          </a:p>
          <a:p>
            <a:pPr lvl="1"/>
            <a:r>
              <a:rPr lang="en-US" dirty="0"/>
              <a:t>Lifetime: one off or ongoing production</a:t>
            </a:r>
          </a:p>
          <a:p>
            <a:pPr lvl="1"/>
            <a:r>
              <a:rPr lang="en-US" dirty="0"/>
              <a:t>Complexity: modules and their interactions</a:t>
            </a:r>
          </a:p>
          <a:p>
            <a:pPr lvl="1"/>
            <a:endParaRPr lang="en-US" dirty="0"/>
          </a:p>
        </p:txBody>
      </p:sp>
    </p:spTree>
    <p:extLst>
      <p:ext uri="{BB962C8B-B14F-4D97-AF65-F5344CB8AC3E}">
        <p14:creationId xmlns:p14="http://schemas.microsoft.com/office/powerpoint/2010/main" val="344573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dirty="0"/>
              <a:t>Evaluate project needs:</a:t>
            </a:r>
          </a:p>
          <a:p>
            <a:pPr lvl="1"/>
            <a:r>
              <a:rPr lang="en-US" dirty="0"/>
              <a:t>Objectives: expected use of the code</a:t>
            </a:r>
          </a:p>
          <a:p>
            <a:pPr lvl="1"/>
            <a:r>
              <a:rPr lang="en-US" dirty="0"/>
              <a:t>Lifecycle stage: new or production or refactoring</a:t>
            </a:r>
          </a:p>
          <a:p>
            <a:pPr lvl="1"/>
            <a:r>
              <a:rPr lang="en-US" dirty="0"/>
              <a:t>Team: size and degree of heterogeneity</a:t>
            </a:r>
          </a:p>
          <a:p>
            <a:pPr lvl="1"/>
            <a:r>
              <a:rPr lang="en-US" dirty="0"/>
              <a:t>Lifetime: one off or ongoing production</a:t>
            </a:r>
          </a:p>
          <a:p>
            <a:pPr lvl="1"/>
            <a:r>
              <a:rPr lang="en-US" dirty="0"/>
              <a:t>Complexity: modules and their interactions</a:t>
            </a:r>
          </a:p>
          <a:p>
            <a:pPr lvl="1"/>
            <a:endParaRPr lang="en-US" dirty="0"/>
          </a:p>
        </p:txBody>
      </p:sp>
      <p:grpSp>
        <p:nvGrpSpPr>
          <p:cNvPr id="13" name="Group 12">
            <a:extLst>
              <a:ext uri="{FF2B5EF4-FFF2-40B4-BE49-F238E27FC236}">
                <a16:creationId xmlns:a16="http://schemas.microsoft.com/office/drawing/2014/main" id="{7AF58521-B1AC-5E47-9164-88FD3B0E02D7}"/>
              </a:ext>
            </a:extLst>
          </p:cNvPr>
          <p:cNvGrpSpPr/>
          <p:nvPr/>
        </p:nvGrpSpPr>
        <p:grpSpPr>
          <a:xfrm>
            <a:off x="7285571" y="3429000"/>
            <a:ext cx="2079986" cy="1631092"/>
            <a:chOff x="9658247" y="3805881"/>
            <a:chExt cx="2079986" cy="1631092"/>
          </a:xfrm>
        </p:grpSpPr>
        <p:sp>
          <p:nvSpPr>
            <p:cNvPr id="14" name="Rectangle 13">
              <a:extLst>
                <a:ext uri="{FF2B5EF4-FFF2-40B4-BE49-F238E27FC236}">
                  <a16:creationId xmlns:a16="http://schemas.microsoft.com/office/drawing/2014/main" id="{EE85394E-309A-F943-BDEF-2ADC56C17863}"/>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5" name="Rectangle 14">
              <a:extLst>
                <a:ext uri="{FF2B5EF4-FFF2-40B4-BE49-F238E27FC236}">
                  <a16:creationId xmlns:a16="http://schemas.microsoft.com/office/drawing/2014/main" id="{FFCDAFAD-ACE4-AD44-901D-940B38E0544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16" name="Group 15">
            <a:extLst>
              <a:ext uri="{FF2B5EF4-FFF2-40B4-BE49-F238E27FC236}">
                <a16:creationId xmlns:a16="http://schemas.microsoft.com/office/drawing/2014/main" id="{ABDDE89E-97EF-0147-AD24-787A3428E32E}"/>
              </a:ext>
            </a:extLst>
          </p:cNvPr>
          <p:cNvGrpSpPr/>
          <p:nvPr/>
        </p:nvGrpSpPr>
        <p:grpSpPr>
          <a:xfrm>
            <a:off x="8569035" y="2372011"/>
            <a:ext cx="2079986" cy="1631092"/>
            <a:chOff x="9658247" y="3805881"/>
            <a:chExt cx="2079986" cy="1631092"/>
          </a:xfrm>
        </p:grpSpPr>
        <p:sp>
          <p:nvSpPr>
            <p:cNvPr id="17" name="Rectangle 16">
              <a:extLst>
                <a:ext uri="{FF2B5EF4-FFF2-40B4-BE49-F238E27FC236}">
                  <a16:creationId xmlns:a16="http://schemas.microsoft.com/office/drawing/2014/main" id="{50DB1FE8-633C-8B44-8FD2-CD97039954E0}"/>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8" name="Rectangle 17">
              <a:extLst>
                <a:ext uri="{FF2B5EF4-FFF2-40B4-BE49-F238E27FC236}">
                  <a16:creationId xmlns:a16="http://schemas.microsoft.com/office/drawing/2014/main" id="{42B1DC2B-676A-EE4C-B7DA-36702D7B1BAA}"/>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9" name="TextBox 18">
            <a:extLst>
              <a:ext uri="{FF2B5EF4-FFF2-40B4-BE49-F238E27FC236}">
                <a16:creationId xmlns:a16="http://schemas.microsoft.com/office/drawing/2014/main" id="{6143545E-E4DC-5A46-8FC4-5C67CE9F08FD}"/>
              </a:ext>
            </a:extLst>
          </p:cNvPr>
          <p:cNvSpPr txBox="1"/>
          <p:nvPr/>
        </p:nvSpPr>
        <p:spPr>
          <a:xfrm>
            <a:off x="9406355" y="4093808"/>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extLst>
      <p:ext uri="{BB962C8B-B14F-4D97-AF65-F5344CB8AC3E}">
        <p14:creationId xmlns:p14="http://schemas.microsoft.com/office/powerpoint/2010/main" val="2798985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Notes: Good Testing Practices</a:t>
            </a:r>
            <a:br>
              <a:rPr lang="en-US" dirty="0"/>
            </a:br>
            <a:endParaRPr lang="en-US" dirty="0"/>
          </a:p>
        </p:txBody>
      </p:sp>
      <p:sp>
        <p:nvSpPr>
          <p:cNvPr id="5" name="Content Placeholder 4"/>
          <p:cNvSpPr>
            <a:spLocks noGrp="1"/>
          </p:cNvSpPr>
          <p:nvPr>
            <p:ph sz="quarter" idx="1"/>
          </p:nvPr>
        </p:nvSpPr>
        <p:spPr>
          <a:xfrm>
            <a:off x="368424" y="1177290"/>
            <a:ext cx="11369809" cy="4047778"/>
          </a:xfrm>
        </p:spPr>
        <p:txBody>
          <a:bodyPr/>
          <a:lstStyle/>
          <a:p>
            <a:r>
              <a:rPr lang="en-US" dirty="0"/>
              <a:t>Verify Code coverage</a:t>
            </a:r>
          </a:p>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Test Development For a New Code</a:t>
            </a:r>
          </a:p>
        </p:txBody>
      </p:sp>
      <p:sp>
        <p:nvSpPr>
          <p:cNvPr id="3" name="Content Placeholder 2"/>
          <p:cNvSpPr>
            <a:spLocks noGrp="1"/>
          </p:cNvSpPr>
          <p:nvPr>
            <p:ph sz="quarter" idx="1"/>
          </p:nvPr>
        </p:nvSpPr>
        <p:spPr>
          <a:xfrm>
            <a:off x="574481" y="1078042"/>
            <a:ext cx="9953475" cy="4803773"/>
          </a:xfrm>
        </p:spPr>
        <p:txBody>
          <a:bodyPr>
            <a:normAutofit fontScale="92500" lnSpcReduction="10000"/>
          </a:bodyPr>
          <a:lstStyle/>
          <a:p>
            <a:r>
              <a:rPr lang="en-US" sz="3600" dirty="0"/>
              <a:t>Development of tests and diagnostics goes hand-in-hand with code development</a:t>
            </a:r>
          </a:p>
          <a:p>
            <a:pPr lvl="1"/>
            <a:endParaRPr lang="en-US" sz="3200" dirty="0"/>
          </a:p>
          <a:p>
            <a:pPr lvl="1"/>
            <a:r>
              <a:rPr lang="en-US" sz="3200" dirty="0"/>
              <a:t> Compare against simpler analytical or semi-analytical solutions</a:t>
            </a:r>
          </a:p>
          <a:p>
            <a:pPr lvl="1"/>
            <a:r>
              <a:rPr lang="en-US" sz="3200" dirty="0"/>
              <a:t> Build granularity into testing</a:t>
            </a:r>
          </a:p>
          <a:p>
            <a:pPr lvl="1"/>
            <a:r>
              <a:rPr lang="en-US" sz="3200" dirty="0"/>
              <a:t> Use scaffolding ideas to build confidence </a:t>
            </a:r>
          </a:p>
          <a:p>
            <a:pPr lvl="1"/>
            <a:r>
              <a:rPr lang="en-US" sz="3200" dirty="0"/>
              <a:t> Always inject errors to verify that the test is w</a:t>
            </a:r>
            <a:r>
              <a:rPr lang="en-US" sz="2800" dirty="0"/>
              <a:t>orking</a:t>
            </a:r>
          </a:p>
          <a:p>
            <a:pPr lvl="1"/>
            <a:r>
              <a:rPr lang="en-US" sz="3200" dirty="0"/>
              <a:t> Non-trivial to devise good tests, but extremely important</a:t>
            </a:r>
          </a:p>
        </p:txBody>
      </p:sp>
    </p:spTree>
    <p:extLst>
      <p:ext uri="{BB962C8B-B14F-4D97-AF65-F5344CB8AC3E}">
        <p14:creationId xmlns:p14="http://schemas.microsoft.com/office/powerpoint/2010/main" val="344607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Example 2:</a:t>
            </a:r>
          </a:p>
          <a:p>
            <a:r>
              <a:rPr lang="en-US" dirty="0"/>
              <a:t>Test Development For a Legacy Code</a:t>
            </a:r>
          </a:p>
        </p:txBody>
      </p:sp>
    </p:spTree>
    <p:custDataLst>
      <p:tags r:id="rId1"/>
    </p:custDataLst>
    <p:extLst>
      <p:ext uri="{BB962C8B-B14F-4D97-AF65-F5344CB8AC3E}">
        <p14:creationId xmlns:p14="http://schemas.microsoft.com/office/powerpoint/2010/main" val="143366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Example 3: Structuring Tests to pinpoint bugs</a:t>
            </a:r>
            <a:br>
              <a:rPr lang="en-US" dirty="0"/>
            </a:br>
            <a:endParaRPr lang="en-US" dirty="0"/>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Bottom-up picture </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66313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2.xml><?xml version="1.0" encoding="utf-8"?>
<p:tagLst xmlns:a="http://schemas.openxmlformats.org/drawingml/2006/main" xmlns:r="http://schemas.openxmlformats.org/officeDocument/2006/relationships" xmlns:p="http://schemas.openxmlformats.org/presentationml/2006/main">
  <p:tag name="TIMING" val="|58.4"/>
</p:tagLst>
</file>

<file path=ppt/tags/tag3.xml><?xml version="1.0" encoding="utf-8"?>
<p:tagLst xmlns:a="http://schemas.openxmlformats.org/drawingml/2006/main" xmlns:r="http://schemas.openxmlformats.org/officeDocument/2006/relationships" xmlns:p="http://schemas.openxmlformats.org/presentationml/2006/main">
  <p:tag name="TIMING" val="|102|13.3"/>
</p:tagLst>
</file>

<file path=ppt/tags/tag4.xml><?xml version="1.0" encoding="utf-8"?>
<p:tagLst xmlns:a="http://schemas.openxmlformats.org/drawingml/2006/main" xmlns:r="http://schemas.openxmlformats.org/officeDocument/2006/relationships" xmlns:p="http://schemas.openxmlformats.org/presentationml/2006/main">
  <p:tag name="TIMING" val="|102|13.3"/>
</p:tagLst>
</file>

<file path=ppt/tags/tag5.xml><?xml version="1.0" encoding="utf-8"?>
<p:tagLst xmlns:a="http://schemas.openxmlformats.org/drawingml/2006/main" xmlns:r="http://schemas.openxmlformats.org/officeDocument/2006/relationships" xmlns:p="http://schemas.openxmlformats.org/presentationml/2006/main">
  <p:tag name="TIMING" val="|87.2|3.4|1.7|15|2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2661</TotalTime>
  <Words>3591</Words>
  <Application>Microsoft Macintosh PowerPoint</Application>
  <PresentationFormat>Custom</PresentationFormat>
  <Paragraphs>218</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Arial Black</vt:lpstr>
      <vt:lpstr>Calibri</vt:lpstr>
      <vt:lpstr>Presentations (Wide Screen)</vt:lpstr>
      <vt:lpstr>Testing Complex Software</vt:lpstr>
      <vt:lpstr>License, Citation and Acknowledgements</vt:lpstr>
      <vt:lpstr>How to build your test suite?</vt:lpstr>
      <vt:lpstr>Why not always use the most stringent testing?</vt:lpstr>
      <vt:lpstr>Why not always use the most stringent testing?</vt:lpstr>
      <vt:lpstr>Additional Notes: Good Testing Practices </vt:lpstr>
      <vt:lpstr>Example 1: Test Development For a New Code</vt:lpstr>
      <vt:lpstr>PowerPoint Presentation</vt:lpstr>
      <vt:lpstr>Example 3: Structuring Tests to pinpoint bugs </vt:lpstr>
      <vt:lpstr>Example 3: Structured Testing</vt:lpstr>
      <vt:lpstr>Example 3: Structured Testing</vt:lpstr>
      <vt:lpstr>Example 3: Structured Testing</vt:lpstr>
      <vt:lpstr>Example 3: Structured Testing</vt:lpstr>
      <vt:lpstr>Example 4: Coverage Matrix (Interoperabilities)</vt:lpstr>
      <vt:lpstr>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217</cp:revision>
  <cp:lastPrinted>2017-11-02T18:35:01Z</cp:lastPrinted>
  <dcterms:created xsi:type="dcterms:W3CDTF">2018-11-06T17:28:56Z</dcterms:created>
  <dcterms:modified xsi:type="dcterms:W3CDTF">2021-09-02T20:14:21Z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