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626" r:id="rId5"/>
    <p:sldId id="320" r:id="rId6"/>
    <p:sldId id="610" r:id="rId7"/>
    <p:sldId id="625" r:id="rId8"/>
    <p:sldId id="603" r:id="rId9"/>
    <p:sldId id="607" r:id="rId10"/>
    <p:sldId id="586" r:id="rId11"/>
    <p:sldId id="297" r:id="rId12"/>
    <p:sldId id="628" r:id="rId13"/>
    <p:sldId id="605" r:id="rId14"/>
    <p:sldId id="624" r:id="rId15"/>
    <p:sldId id="617" r:id="rId16"/>
    <p:sldId id="618" r:id="rId17"/>
    <p:sldId id="620" r:id="rId18"/>
    <p:sldId id="622" r:id="rId19"/>
    <p:sldId id="623" r:id="rId20"/>
    <p:sldId id="619" r:id="rId21"/>
    <p:sldId id="266" r:id="rId22"/>
    <p:sldId id="585" r:id="rId23"/>
    <p:sldId id="629" r:id="rId24"/>
    <p:sldId id="630" r:id="rId25"/>
    <p:sldId id="631" r:id="rId26"/>
    <p:sldId id="632" r:id="rId27"/>
    <p:sldId id="571" r:id="rId28"/>
    <p:sldId id="633"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autoAdjust="0"/>
    <p:restoredTop sz="96571" autoAdjust="0"/>
  </p:normalViewPr>
  <p:slideViewPr>
    <p:cSldViewPr snapToGrid="0" showGuides="1">
      <p:cViewPr varScale="1">
        <p:scale>
          <a:sx n="128" d="100"/>
          <a:sy n="128" d="100"/>
        </p:scale>
        <p:origin x="480"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18</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9416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9" r:id="rId10"/>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dirty="0"/>
              <a:t>Better Scientific Software Tutorial, ISS, March 2021</a:t>
            </a:r>
          </a:p>
          <a:p>
            <a:pPr>
              <a:spcBef>
                <a:spcPts val="2400"/>
              </a:spcBef>
            </a:pP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61459959"/>
      </p:ext>
    </p:extLst>
  </p:cSld>
  <p:clrMapOvr>
    <a:masterClrMapping/>
  </p:clrMapOvr>
  <mc:AlternateContent xmlns:mc="http://schemas.openxmlformats.org/markup-compatibility/2006" xmlns:p14="http://schemas.microsoft.com/office/powerpoint/2010/main">
    <mc:Choice Requires="p14">
      <p:transition spd="slow" p14:dur="2000" advTm="32841"/>
    </mc:Choice>
    <mc:Fallback xmlns="">
      <p:transition spd="slow" advTm="328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mc:AlternateContent xmlns:mc="http://schemas.openxmlformats.org/markup-compatibility/2006" xmlns:p14="http://schemas.microsoft.com/office/powerpoint/2010/main">
    <mc:Choice Requires="p14">
      <p:transition spd="slow" p14:dur="2000" advTm="204070"/>
    </mc:Choice>
    <mc:Fallback xmlns="">
      <p:transition spd="slow" advTm="20407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mc:AlternateContent xmlns:mc="http://schemas.openxmlformats.org/markup-compatibility/2006" xmlns:p14="http://schemas.microsoft.com/office/powerpoint/2010/main">
    <mc:Choice Requires="p14">
      <p:transition spd="slow" p14:dur="2000" advTm="79424"/>
    </mc:Choice>
    <mc:Fallback xmlns="">
      <p:transition spd="slow" advTm="794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mc:AlternateContent xmlns:mc="http://schemas.openxmlformats.org/markup-compatibility/2006" xmlns:p14="http://schemas.microsoft.com/office/powerpoint/2010/main">
    <mc:Choice Requires="p14">
      <p:transition spd="slow" p14:dur="2000" advTm="21390"/>
    </mc:Choice>
    <mc:Fallback xmlns="">
      <p:transition spd="slow" advTm="213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mc:AlternateContent xmlns:mc="http://schemas.openxmlformats.org/markup-compatibility/2006" xmlns:p14="http://schemas.microsoft.com/office/powerpoint/2010/main">
    <mc:Choice Requires="p14">
      <p:transition spd="slow" p14:dur="2000" advTm="48417"/>
    </mc:Choice>
    <mc:Fallback xmlns="">
      <p:transition spd="slow" advTm="4841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mc:AlternateContent xmlns:mc="http://schemas.openxmlformats.org/markup-compatibility/2006" xmlns:p14="http://schemas.microsoft.com/office/powerpoint/2010/main">
    <mc:Choice Requires="p14">
      <p:transition spd="slow" p14:dur="2000" advTm="5888"/>
    </mc:Choice>
    <mc:Fallback xmlns="">
      <p:transition spd="slow" advTm="58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mc:AlternateContent xmlns:mc="http://schemas.openxmlformats.org/markup-compatibility/2006" xmlns:p14="http://schemas.microsoft.com/office/powerpoint/2010/main">
    <mc:Choice Requires="p14">
      <p:transition spd="slow" p14:dur="2000" advTm="88508"/>
    </mc:Choice>
    <mc:Fallback xmlns="">
      <p:transition spd="slow" advTm="8850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mc:AlternateContent xmlns:mc="http://schemas.openxmlformats.org/markup-compatibility/2006" xmlns:p14="http://schemas.microsoft.com/office/powerpoint/2010/main">
    <mc:Choice Requires="p14">
      <p:transition spd="slow" p14:dur="2000" advTm="19616"/>
    </mc:Choice>
    <mc:Fallback xmlns="">
      <p:transition spd="slow" advTm="1961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mc:AlternateContent xmlns:mc="http://schemas.openxmlformats.org/markup-compatibility/2006" xmlns:p14="http://schemas.microsoft.com/office/powerpoint/2010/main">
    <mc:Choice Requires="p14">
      <p:transition spd="slow" p14:dur="2000" advTm="40675"/>
    </mc:Choice>
    <mc:Fallback xmlns="">
      <p:transition spd="slow" advTm="4067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for Next Generation Hardware</a:t>
            </a:r>
          </a:p>
        </p:txBody>
      </p:sp>
      <p:sp>
        <p:nvSpPr>
          <p:cNvPr id="2" name="Title 1"/>
          <p:cNvSpPr>
            <a:spLocks noGrp="1"/>
          </p:cNvSpPr>
          <p:nvPr>
            <p:ph type="title"/>
          </p:nvPr>
        </p:nvSpPr>
        <p:spPr/>
        <p:txBody>
          <a:bodyPr/>
          <a:lstStyle/>
          <a:p>
            <a:r>
              <a:rPr lang="en-US" dirty="0"/>
              <a:t>A Real World Example: FLASH</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979613" y="2368558"/>
            <a:ext cx="3792618" cy="3731791"/>
          </a:xfrm>
          <a:prstGeom prst="rect">
            <a:avLst/>
          </a:prstGeom>
          <a:noFill/>
        </p:spPr>
        <p:txBody>
          <a:bodyPr wrap="square" rtlCol="0">
            <a:spAutoFit/>
          </a:bodyPr>
          <a:lstStyle/>
          <a:p>
            <a:r>
              <a:rPr lang="en-US" sz="1400" b="1" dirty="0" err="1"/>
              <a:t>AMReX</a:t>
            </a:r>
            <a:r>
              <a:rPr lang="en-US" sz="1400" b="1" dirty="0"/>
              <a:t> - </a:t>
            </a:r>
            <a:r>
              <a:rPr lang="en-US" sz="1400" dirty="0"/>
              <a:t>Lawrence Berkeley National Lab</a:t>
            </a:r>
            <a:endParaRPr lang="en-US" sz="1400" b="1" dirty="0"/>
          </a:p>
          <a:p>
            <a:pPr marL="285755" indent="-285755">
              <a:buFont typeface="Arial" panose="020B0604020202020204" pitchFamily="34" charset="0"/>
              <a:buChar char="•"/>
            </a:pPr>
            <a:r>
              <a:rPr lang="en-US" sz="1400" dirty="0"/>
              <a:t>Designed for </a:t>
            </a:r>
            <a:r>
              <a:rPr lang="en-US" sz="1400" dirty="0" err="1"/>
              <a:t>exascale</a:t>
            </a:r>
            <a:endParaRPr lang="en-US" sz="1400" dirty="0"/>
          </a:p>
          <a:p>
            <a:pPr marL="285755" indent="-285755">
              <a:buFont typeface="Arial" panose="020B0604020202020204" pitchFamily="34" charset="0"/>
              <a:buChar char="•"/>
            </a:pPr>
            <a:r>
              <a:rPr lang="en-US" sz="1400" dirty="0"/>
              <a:t>Node-level heterogeneity</a:t>
            </a:r>
          </a:p>
          <a:p>
            <a:pPr marL="285755" indent="-285755">
              <a:buFont typeface="Arial" panose="020B0604020202020204" pitchFamily="34" charset="0"/>
              <a:buChar char="•"/>
            </a:pPr>
            <a:r>
              <a:rPr lang="en-US" sz="1400" dirty="0"/>
              <a:t>Smart iterators hide parallelization</a:t>
            </a:r>
          </a:p>
          <a:p>
            <a:pPr marL="285755" indent="-285755">
              <a:buFont typeface="Arial" panose="020B0604020202020204" pitchFamily="34" charset="0"/>
              <a:buChar char="•"/>
            </a:pPr>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advTm="111298">
        <p:fade/>
      </p:transition>
    </mc:Choice>
    <mc:Fallback xmlns="">
      <p:transition advTm="11129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advTm="99618">
        <p:fade/>
      </p:transition>
    </mc:Choice>
    <mc:Fallback xmlns="">
      <p:transition advTm="9961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advTm="99618">
        <p:fade/>
      </p:transition>
    </mc:Choice>
    <mc:Fallback xmlns="">
      <p:transition advTm="9961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advTm="99618">
        <p:fade/>
      </p:transition>
    </mc:Choice>
    <mc:Fallback xmlns="">
      <p:transition advTm="99618">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advTm="99618">
        <p:fade/>
      </p:transition>
    </mc:Choice>
    <mc:Fallback xmlns="">
      <p:transition advTm="99618">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advTm="99618">
        <p:fade/>
      </p:transition>
    </mc:Choice>
    <mc:Fallback xmlns="">
      <p:transition advTm="9961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To have good outcome from refactoring</a:t>
            </a:r>
          </a:p>
          <a:p>
            <a:pPr marL="514350" indent="-514350">
              <a:buClr>
                <a:schemeClr val="bg1"/>
              </a:buClr>
              <a:buFont typeface="+mj-lt"/>
              <a:buAutoNum type="arabicPeriod"/>
            </a:pPr>
            <a:r>
              <a:rPr lang="en-US" dirty="0"/>
              <a:t>Know why</a:t>
            </a:r>
          </a:p>
          <a:p>
            <a:pPr marL="514350" indent="-514350">
              <a:buClr>
                <a:schemeClr val="bg1"/>
              </a:buClr>
              <a:buFont typeface="+mj-lt"/>
              <a:buAutoNum type="arabicPeriod"/>
            </a:pPr>
            <a:r>
              <a:rPr lang="en-US" dirty="0"/>
              <a:t>Know how much</a:t>
            </a:r>
          </a:p>
          <a:p>
            <a:pPr marL="514350" indent="-514350">
              <a:buClr>
                <a:schemeClr val="bg1"/>
              </a:buClr>
              <a:buFont typeface="+mj-lt"/>
              <a:buAutoNum type="arabicPeriod"/>
            </a:pPr>
            <a:r>
              <a:rPr lang="en-US" dirty="0"/>
              <a:t>Know the cost</a:t>
            </a:r>
          </a:p>
          <a:p>
            <a:pPr marL="514350" indent="-514350">
              <a:buClr>
                <a:schemeClr val="bg1"/>
              </a:buClr>
              <a:buFont typeface="+mj-lt"/>
              <a:buAutoNum type="arabicPeriod"/>
            </a:pPr>
            <a:r>
              <a:rPr lang="en-US" dirty="0"/>
              <a:t>Plan</a:t>
            </a:r>
          </a:p>
          <a:p>
            <a:pPr marL="514350" indent="-514350">
              <a:buClr>
                <a:schemeClr val="bg1"/>
              </a:buClr>
              <a:buFont typeface="+mj-lt"/>
              <a:buAutoNum type="arabicPeriod"/>
            </a:pPr>
            <a:r>
              <a:rPr lang="en-US" dirty="0"/>
              <a:t>Have strong testing and verification</a:t>
            </a:r>
          </a:p>
          <a:p>
            <a:pPr marL="514350" indent="-514350">
              <a:buClr>
                <a:schemeClr val="bg1"/>
              </a:buClr>
              <a:buFont typeface="+mj-lt"/>
              <a:buAutoNum type="arabicPeriod"/>
            </a:pPr>
            <a:r>
              <a:rPr lang="en-US" dirty="0"/>
              <a:t>Get buy-in from stakeholders</a:t>
            </a:r>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advTm="93075">
        <p:fade/>
      </p:transition>
    </mc:Choice>
    <mc:Fallback xmlns="">
      <p:transition advTm="93075">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78086" cy="5024120"/>
        </p:xfrm>
        <a:graphic>
          <a:graphicData uri="http://schemas.openxmlformats.org/drawingml/2006/table">
            <a:tbl>
              <a:tblPr firstRow="1" bandRow="1">
                <a:tableStyleId>{5C22544A-7EE6-4342-B048-85BDC9FD1C3A}</a:tableStyleId>
              </a:tblPr>
              <a:tblGrid>
                <a:gridCol w="1826183">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(MDT)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1:00pm-1:05pm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1:05pm-1:15pm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 of Best Practices in HPC Software Development</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1:15pm-1:45pm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02</a:t>
                      </a:r>
                    </a:p>
                  </a:txBody>
                  <a:tcPr/>
                </a:tc>
                <a:tc>
                  <a:txBody>
                    <a:bodyPr/>
                    <a:lstStyle/>
                    <a:p>
                      <a:pPr>
                        <a:lnSpc>
                          <a:spcPct val="100000"/>
                        </a:lnSpc>
                      </a:pPr>
                      <a:r>
                        <a:rPr lang="en-US" sz="1800" dirty="0">
                          <a:latin typeface="+mn-lt"/>
                        </a:rPr>
                        <a:t>Agile Methodologies</a:t>
                      </a: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800" dirty="0">
                          <a:effectLst/>
                          <a:latin typeface="+mn-lt"/>
                        </a:rPr>
                        <a:t>1:45pm-2:00pm</a:t>
                      </a:r>
                    </a:p>
                  </a:txBody>
                  <a:tcPr marL="63500" marR="63500" marT="63500" marB="63500"/>
                </a:tc>
                <a:tc>
                  <a:txBody>
                    <a:bodyPr/>
                    <a:lstStyle/>
                    <a:p>
                      <a:pPr>
                        <a:lnSpc>
                          <a:spcPct val="100000"/>
                        </a:lnSpc>
                      </a:pPr>
                      <a:r>
                        <a:rPr lang="en-US" sz="1800" i="0" dirty="0">
                          <a:solidFill>
                            <a:schemeClr val="tx1"/>
                          </a:solidFill>
                          <a:latin typeface="+mn-lt"/>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Git Workflows</a:t>
                      </a:r>
                      <a:endParaRPr lang="en-US" sz="1800" dirty="0">
                        <a:latin typeface="+mn-lt"/>
                      </a:endParaRP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2:00pm-2:20pm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a:lnSpc>
                          <a:spcPct val="100000"/>
                        </a:lnSpc>
                      </a:pPr>
                      <a:r>
                        <a:rPr lang="en-US" sz="1800" i="0" dirty="0">
                          <a:solidFill>
                            <a:schemeClr val="tx1"/>
                          </a:solidFill>
                          <a:latin typeface="+mn-lt"/>
                        </a:rPr>
                        <a:t>David M. Rogers, ORNL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b="0" i="1" u="none" strike="noStrike" dirty="0">
                          <a:solidFill>
                            <a:schemeClr val="tx2"/>
                          </a:solidFill>
                          <a:effectLst/>
                          <a:latin typeface="+mn-lt"/>
                        </a:rPr>
                        <a:t>2:20pm-2:40pm</a:t>
                      </a:r>
                      <a:endParaRPr lang="en-US" sz="1800" i="1" dirty="0">
                        <a:solidFill>
                          <a:schemeClr val="tx2"/>
                        </a:solidFill>
                        <a:effectLst/>
                        <a:latin typeface="+mn-lt"/>
                      </a:endParaRPr>
                    </a:p>
                  </a:txBody>
                  <a:tcPr marL="63500" marR="63500" marT="63500" marB="63500"/>
                </a:tc>
                <a:tc>
                  <a:txBody>
                    <a:bodyPr/>
                    <a:lstStyle/>
                    <a:p>
                      <a:pPr>
                        <a:lnSpc>
                          <a:spcPct val="100000"/>
                        </a:lnSpc>
                      </a:pPr>
                      <a:endParaRPr lang="en-US" sz="1800" i="1" dirty="0">
                        <a:solidFill>
                          <a:schemeClr val="tx2"/>
                        </a:solidFill>
                        <a:latin typeface="+mn-lt"/>
                      </a:endParaRPr>
                    </a:p>
                  </a:txBody>
                  <a:tcPr/>
                </a:tc>
                <a:tc>
                  <a:txBody>
                    <a:bodyPr/>
                    <a:lstStyle/>
                    <a:p>
                      <a:pPr>
                        <a:lnSpc>
                          <a:spcPct val="100000"/>
                        </a:lnSpc>
                      </a:pPr>
                      <a:r>
                        <a:rPr lang="en-US" sz="1800" i="1" dirty="0">
                          <a:solidFill>
                            <a:schemeClr val="tx2"/>
                          </a:solidFill>
                          <a:latin typeface="+mn-lt"/>
                        </a:rPr>
                        <a:t>Break (optional Q&amp;A)</a:t>
                      </a:r>
                    </a:p>
                  </a:txBody>
                  <a:tcPr/>
                </a:tc>
                <a:tc>
                  <a:txBody>
                    <a:bodyPr/>
                    <a:lstStyle/>
                    <a:p>
                      <a:pPr>
                        <a:lnSpc>
                          <a:spcPct val="100000"/>
                        </a:lnSpc>
                      </a:pPr>
                      <a:r>
                        <a:rPr lang="en-US" sz="1800" i="1" dirty="0">
                          <a:solidFill>
                            <a:schemeClr val="tx2"/>
                          </a:solidFill>
                          <a:latin typeface="+mn-lt"/>
                        </a:rPr>
                        <a:t>All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2:40pm-3:00pm</a:t>
                      </a:r>
                      <a:endParaRPr lang="en-US" sz="1800" dirty="0">
                        <a:effectLst/>
                        <a:latin typeface="+mn-lt"/>
                      </a:endParaRPr>
                    </a:p>
                  </a:txBody>
                  <a:tcPr marL="63500" marR="63500" marT="63500" marB="63500"/>
                </a:tc>
                <a:tc>
                  <a:txBody>
                    <a:bodyPr/>
                    <a:lstStyle/>
                    <a:p>
                      <a:pPr>
                        <a:lnSpc>
                          <a:spcPct val="100000"/>
                        </a:lnSpc>
                      </a:pPr>
                      <a:r>
                        <a:rPr lang="en-US" sz="1800" i="0"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Software Design</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800" dirty="0">
                          <a:effectLst/>
                          <a:latin typeface="+mn-lt"/>
                        </a:rPr>
                        <a:t>3:00pm-3:15pm</a:t>
                      </a:r>
                    </a:p>
                  </a:txBody>
                  <a:tcPr marL="63500" marR="63500" marT="63500" marB="63500"/>
                </a:tc>
                <a:tc>
                  <a:txBody>
                    <a:bodyPr/>
                    <a:lstStyle/>
                    <a:p>
                      <a:pPr>
                        <a:lnSpc>
                          <a:spcPct val="100000"/>
                        </a:lnSpc>
                      </a:pPr>
                      <a:r>
                        <a:rPr lang="en-US" sz="1800" i="0" dirty="0">
                          <a:latin typeface="+mn-lt"/>
                        </a:rPr>
                        <a:t>06</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David M. Rogers</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3:15pm-3:40pm</a:t>
                      </a:r>
                    </a:p>
                  </a:txBody>
                  <a:tcPr marL="63500" marR="63500" marT="63500" marB="63500"/>
                </a:tc>
                <a:tc>
                  <a:txBody>
                    <a:bodyPr/>
                    <a:lstStyle/>
                    <a:p>
                      <a:pPr>
                        <a:lnSpc>
                          <a:spcPct val="100000"/>
                        </a:lnSpc>
                      </a:pPr>
                      <a:r>
                        <a:rPr lang="en-US" sz="1800" i="0" dirty="0">
                          <a:latin typeface="+mn-lt"/>
                        </a:rPr>
                        <a:t>07</a:t>
                      </a:r>
                    </a:p>
                  </a:txBody>
                  <a:tcPr/>
                </a:tc>
                <a:tc>
                  <a:txBody>
                    <a:bodyPr/>
                    <a:lstStyle/>
                    <a:p>
                      <a:pPr>
                        <a:lnSpc>
                          <a:spcPct val="100000"/>
                        </a:lnSpc>
                      </a:pPr>
                      <a:r>
                        <a:rPr lang="en-US" sz="1800" i="0" dirty="0">
                          <a:latin typeface="+mn-lt"/>
                        </a:rPr>
                        <a:t>Refactoring</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800" dirty="0">
                          <a:effectLst/>
                          <a:latin typeface="+mn-lt"/>
                        </a:rPr>
                        <a:t>3:40pm-3:55pm</a:t>
                      </a:r>
                    </a:p>
                  </a:txBody>
                  <a:tcPr marL="63500" marR="63500" marT="63500" marB="63500"/>
                </a:tc>
                <a:tc>
                  <a:txBody>
                    <a:bodyPr/>
                    <a:lstStyle/>
                    <a:p>
                      <a:pPr>
                        <a:lnSpc>
                          <a:spcPct val="100000"/>
                        </a:lnSpc>
                      </a:pPr>
                      <a:r>
                        <a:rPr lang="en-US" sz="1800" i="0" dirty="0">
                          <a:latin typeface="+mn-lt"/>
                        </a:rPr>
                        <a:t>08</a:t>
                      </a:r>
                    </a:p>
                  </a:txBody>
                  <a:tcPr/>
                </a:tc>
                <a:tc>
                  <a:txBody>
                    <a:bodyPr/>
                    <a:lstStyle/>
                    <a:p>
                      <a:pPr>
                        <a:lnSpc>
                          <a:spcPct val="100000"/>
                        </a:lnSpc>
                      </a:pPr>
                      <a:r>
                        <a:rPr lang="en-US" sz="1800" i="0" dirty="0">
                          <a:latin typeface="+mn-lt"/>
                        </a:rPr>
                        <a:t>Reproducibility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09</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E481C384-B67A-4E1A-9712-8751F487059D}"/>
              </a:ext>
            </a:extLst>
          </p:cNvPr>
          <p:cNvGrpSpPr/>
          <p:nvPr/>
        </p:nvGrpSpPr>
        <p:grpSpPr>
          <a:xfrm>
            <a:off x="649538" y="4922528"/>
            <a:ext cx="10909739" cy="390939"/>
            <a:chOff x="79513" y="1653208"/>
            <a:chExt cx="12029799" cy="390939"/>
          </a:xfrm>
        </p:grpSpPr>
        <p:cxnSp>
          <p:nvCxnSpPr>
            <p:cNvPr id="6" name="Straight Connector 5">
              <a:extLst>
                <a:ext uri="{FF2B5EF4-FFF2-40B4-BE49-F238E27FC236}">
                  <a16:creationId xmlns:a16="http://schemas.microsoft.com/office/drawing/2014/main" id="{81FDDF4F-CEBB-4DB2-B54C-DBAC5A6EF985}"/>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844F343-E894-4FE0-A6FA-018D93AF813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BBFB6C66-6CBA-4D40-8622-561E8F751365}"/>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1020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advTm="67332">
        <p:fade/>
      </p:transition>
    </mc:Choice>
    <mc:Fallback xmlns="">
      <p:transition advTm="6733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advTm="100497">
        <p:fade/>
      </p:transition>
    </mc:Choice>
    <mc:Fallback xmlns="">
      <p:transition advTm="10049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mc:AlternateContent xmlns:mc="http://schemas.openxmlformats.org/markup-compatibility/2006" xmlns:p14="http://schemas.microsoft.com/office/powerpoint/2010/main">
    <mc:Choice Requires="p14">
      <p:transition spd="slow" p14:dur="2000" advTm="77240"/>
    </mc:Choice>
    <mc:Fallback xmlns="">
      <p:transition spd="slow" advTm="772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advTm="56834">
        <p:fade/>
      </p:transition>
    </mc:Choice>
    <mc:Fallback xmlns="">
      <p:transition advTm="5683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advTm="133837">
        <p:fade/>
      </p:transition>
    </mc:Choice>
    <mc:Fallback xmlns="">
      <p:transition advTm="13383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advTm="58822">
        <p:fade/>
      </p:transition>
    </mc:Choice>
    <mc:Fallback xmlns="">
      <p:transition advTm="5882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advTm="76144">
        <p:fade/>
      </p:transition>
    </mc:Choice>
    <mc:Fallback xmlns="">
      <p:transition advTm="76144">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11557</TotalTime>
  <Words>1318</Words>
  <Application>Microsoft Macintosh PowerPoint</Application>
  <PresentationFormat>Custom</PresentationFormat>
  <Paragraphs>267</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Look at the Running Example</vt:lpstr>
      <vt:lpstr>Considerations for Refactoring</vt:lpstr>
      <vt:lpstr>Considerations for Refactoring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vt:lpstr>
      <vt:lpstr>Considerations</vt:lpstr>
      <vt:lpstr>Steps in the Process</vt:lpstr>
      <vt:lpstr>Steps in the Process</vt:lpstr>
      <vt:lpstr>Steps in the Process</vt:lpstr>
      <vt:lpstr>Steps in the Process</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430</cp:revision>
  <cp:lastPrinted>2017-11-02T18:35:01Z</cp:lastPrinted>
  <dcterms:created xsi:type="dcterms:W3CDTF">2018-11-06T17:28:56Z</dcterms:created>
  <dcterms:modified xsi:type="dcterms:W3CDTF">2021-03-25T15:54:18Z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