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4"/>
  </p:notesMasterIdLst>
  <p:handoutMasterIdLst>
    <p:handoutMasterId r:id="rId35"/>
  </p:handoutMasterIdLst>
  <p:sldIdLst>
    <p:sldId id="318" r:id="rId5"/>
    <p:sldId id="320" r:id="rId6"/>
    <p:sldId id="675" r:id="rId7"/>
    <p:sldId id="640" r:id="rId8"/>
    <p:sldId id="638" r:id="rId9"/>
    <p:sldId id="676" r:id="rId10"/>
    <p:sldId id="677" r:id="rId11"/>
    <p:sldId id="674" r:id="rId12"/>
    <p:sldId id="678" r:id="rId13"/>
    <p:sldId id="679" r:id="rId14"/>
    <p:sldId id="680" r:id="rId15"/>
    <p:sldId id="5556" r:id="rId16"/>
    <p:sldId id="684" r:id="rId17"/>
    <p:sldId id="685" r:id="rId18"/>
    <p:sldId id="686" r:id="rId19"/>
    <p:sldId id="687" r:id="rId20"/>
    <p:sldId id="635" r:id="rId21"/>
    <p:sldId id="688" r:id="rId22"/>
    <p:sldId id="689" r:id="rId23"/>
    <p:sldId id="5557" r:id="rId24"/>
    <p:sldId id="5560" r:id="rId25"/>
    <p:sldId id="5559" r:id="rId26"/>
    <p:sldId id="5558" r:id="rId27"/>
    <p:sldId id="270" r:id="rId28"/>
    <p:sldId id="5553" r:id="rId29"/>
    <p:sldId id="5554" r:id="rId30"/>
    <p:sldId id="5555" r:id="rId31"/>
    <p:sldId id="664" r:id="rId32"/>
    <p:sldId id="673" r:id="rId3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7262"/>
    <a:srgbClr val="EEC8FA"/>
    <a:srgbClr val="A952EE"/>
    <a:srgbClr val="BA51FC"/>
    <a:srgbClr val="B359FF"/>
    <a:srgbClr val="9545D3"/>
    <a:srgbClr val="C39C2F"/>
    <a:srgbClr val="C59C27"/>
    <a:srgbClr val="D13940"/>
    <a:srgbClr val="EF9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16" autoAdjust="0"/>
    <p:restoredTop sz="95246" autoAdjust="0"/>
  </p:normalViewPr>
  <p:slideViewPr>
    <p:cSldViewPr snapToGrid="0" showGuides="1">
      <p:cViewPr varScale="1">
        <p:scale>
          <a:sx n="124" d="100"/>
          <a:sy n="124" d="100"/>
        </p:scale>
        <p:origin x="522" y="9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8/9/2022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8/9/2022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Various forms :: CUDE, HIP, </a:t>
            </a:r>
            <a:r>
              <a:rPr lang="en-US" dirty="0" err="1"/>
              <a:t>OpenACC</a:t>
            </a:r>
            <a:r>
              <a:rPr lang="en-US" dirty="0"/>
              <a:t>, OpenMP, </a:t>
            </a:r>
            <a:r>
              <a:rPr lang="en-US" dirty="0" err="1"/>
              <a:t>OneAPI</a:t>
            </a:r>
            <a:r>
              <a:rPr lang="en-US" dirty="0"/>
              <a:t>, SYCL </a:t>
            </a:r>
            <a:r>
              <a:rPr lang="en-US" dirty="0" err="1"/>
              <a:t>etc</a:t>
            </a:r>
            <a:r>
              <a:rPr lang="en-US" dirty="0"/>
              <a:t> </a:t>
            </a:r>
            <a:r>
              <a:rPr lang="en-US" dirty="0" err="1"/>
              <a:t>etc</a:t>
            </a:r>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1965208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accelerator systems these days have mechanisms for sharing (reading/writing) memory between host and device.  Easy, but generally not the most performant approach</a:t>
            </a:r>
          </a:p>
          <a:p>
            <a:r>
              <a:rPr lang="en-US" dirty="0"/>
              <a:t>confounding differences between systems with regard to how well that sharing is supported.</a:t>
            </a:r>
          </a:p>
          <a:p>
            <a:r>
              <a:rPr lang="en-US" dirty="0"/>
              <a:t>Task based examples – Legion, </a:t>
            </a:r>
            <a:r>
              <a:rPr lang="en-US" dirty="0" err="1"/>
              <a:t>PaRSEC</a:t>
            </a:r>
            <a:r>
              <a:rPr lang="en-US" dirty="0"/>
              <a:t>, HPX, </a:t>
            </a:r>
            <a:r>
              <a:rPr lang="en-US" dirty="0" err="1"/>
              <a:t>StarPU</a:t>
            </a:r>
            <a:r>
              <a:rPr lang="en-US" dirty="0"/>
              <a:t>, Charm++</a:t>
            </a:r>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3166924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D1486B-722D-9B49-913C-F91D7B47AE8B}" type="slidenum">
              <a:rPr lang="en-US" smtClean="0"/>
              <a:t>24</a:t>
            </a:fld>
            <a:endParaRPr lang="en-US"/>
          </a:p>
        </p:txBody>
      </p:sp>
    </p:spTree>
    <p:extLst>
      <p:ext uri="{BB962C8B-B14F-4D97-AF65-F5344CB8AC3E}">
        <p14:creationId xmlns:p14="http://schemas.microsoft.com/office/powerpoint/2010/main" val="255892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D1486B-722D-9B49-913C-F91D7B47AE8B}" type="slidenum">
              <a:rPr lang="en-US" smtClean="0"/>
              <a:t>25</a:t>
            </a:fld>
            <a:endParaRPr lang="en-US"/>
          </a:p>
        </p:txBody>
      </p:sp>
    </p:spTree>
    <p:extLst>
      <p:ext uri="{BB962C8B-B14F-4D97-AF65-F5344CB8AC3E}">
        <p14:creationId xmlns:p14="http://schemas.microsoft.com/office/powerpoint/2010/main" val="1835689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D1486B-722D-9B49-913C-F91D7B47AE8B}" type="slidenum">
              <a:rPr lang="en-US" smtClean="0"/>
              <a:t>26</a:t>
            </a:fld>
            <a:endParaRPr lang="en-US"/>
          </a:p>
        </p:txBody>
      </p:sp>
    </p:spTree>
    <p:extLst>
      <p:ext uri="{BB962C8B-B14F-4D97-AF65-F5344CB8AC3E}">
        <p14:creationId xmlns:p14="http://schemas.microsoft.com/office/powerpoint/2010/main" val="3547660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D1486B-722D-9B49-913C-F91D7B47AE8B}" type="slidenum">
              <a:rPr lang="en-US" smtClean="0"/>
              <a:t>27</a:t>
            </a:fld>
            <a:endParaRPr lang="en-US"/>
          </a:p>
        </p:txBody>
      </p:sp>
    </p:spTree>
    <p:extLst>
      <p:ext uri="{BB962C8B-B14F-4D97-AF65-F5344CB8AC3E}">
        <p14:creationId xmlns:p14="http://schemas.microsoft.com/office/powerpoint/2010/main" val="14816381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0416215"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doi.org/10.6084/m9.figshare.13283714.v1" TargetMode="External"/><Relationship Id="rId7" Type="http://schemas.openxmlformats.org/officeDocument/2006/relationships/hyperlink" Target="https://bssw.io/events/webinar-software-design-for-longevity-with-performance-portability" TargetMode="External"/><Relationship Id="rId2" Type="http://schemas.openxmlformats.org/officeDocument/2006/relationships/hyperlink" Target="https://www.exascaleproject.org/" TargetMode="External"/><Relationship Id="rId1" Type="http://schemas.openxmlformats.org/officeDocument/2006/relationships/slideLayout" Target="../slideLayouts/slideLayout3.xml"/><Relationship Id="rId6" Type="http://schemas.openxmlformats.org/officeDocument/2006/relationships/hyperlink" Target="https://doi.org/10.1007/978-3-319-27308-2_19" TargetMode="External"/><Relationship Id="rId5" Type="http://schemas.openxmlformats.org/officeDocument/2006/relationships/hyperlink" Target="https://www.exascaleproject.org/event/kokkos-class-series" TargetMode="External"/><Relationship Id="rId4" Type="http://schemas.openxmlformats.org/officeDocument/2006/relationships/hyperlink" Target="https://bssw.io/blog_posts/performance-portability-and-the-exascale-computing-proje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Scientific Software Design</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err="1"/>
              <a:t>Anshu</a:t>
            </a:r>
            <a:r>
              <a:rPr lang="en-US" u="sng" dirty="0"/>
              <a:t> Dubey </a:t>
            </a:r>
            <a:r>
              <a:rPr lang="en-US" sz="2000" dirty="0"/>
              <a:t>(she/her)</a:t>
            </a:r>
            <a:br>
              <a:rPr lang="en-US" sz="2000" dirty="0"/>
            </a:br>
            <a:r>
              <a:rPr lang="en-US" sz="2000" dirty="0"/>
              <a:t>Argonne National Laboratory</a:t>
            </a:r>
            <a:endParaRPr lang="en-US" dirty="0"/>
          </a:p>
          <a:p>
            <a:pPr>
              <a:spcBef>
                <a:spcPts val="2800"/>
              </a:spcBef>
            </a:pPr>
            <a:r>
              <a:rPr lang="en-US" sz="2000" dirty="0"/>
              <a:t>Software Productivity and Sustainability track @ Argonne Training Program on Extreme-Scale Computing summer school</a:t>
            </a:r>
          </a:p>
          <a:p>
            <a:pPr>
              <a:spcBef>
                <a:spcPts val="2800"/>
              </a:spcBef>
            </a:pPr>
            <a:r>
              <a:rPr lang="en-US" sz="2000" dirty="0"/>
              <a:t>Contributors: Anshu Dubey (ANL), Mark C. Miller (LLNL), David </a:t>
            </a:r>
            <a:r>
              <a:rPr lang="en-US" sz="2000" dirty="0" err="1"/>
              <a:t>Bernholdt</a:t>
            </a:r>
            <a:r>
              <a:rPr lang="en-US" sz="2000" dirty="0"/>
              <a:t>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
        <p:nvSpPr>
          <p:cNvPr id="12" name="Rounded Rectangle 11">
            <a:extLst>
              <a:ext uri="{FF2B5EF4-FFF2-40B4-BE49-F238E27FC236}">
                <a16:creationId xmlns:a16="http://schemas.microsoft.com/office/drawing/2014/main" id="{7F32770F-CD10-5A59-58B5-F46B8A6CE06B}"/>
              </a:ext>
            </a:extLst>
          </p:cNvPr>
          <p:cNvSpPr/>
          <p:nvPr/>
        </p:nvSpPr>
        <p:spPr>
          <a:xfrm>
            <a:off x="365760" y="3067813"/>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CPU</a:t>
            </a:r>
          </a:p>
        </p:txBody>
      </p:sp>
      <p:sp>
        <p:nvSpPr>
          <p:cNvPr id="13" name="Rounded Rectangle 12">
            <a:extLst>
              <a:ext uri="{FF2B5EF4-FFF2-40B4-BE49-F238E27FC236}">
                <a16:creationId xmlns:a16="http://schemas.microsoft.com/office/drawing/2014/main" id="{BA0C735F-A547-BCF9-AA84-C309D8036CF1}"/>
              </a:ext>
            </a:extLst>
          </p:cNvPr>
          <p:cNvSpPr/>
          <p:nvPr/>
        </p:nvSpPr>
        <p:spPr>
          <a:xfrm>
            <a:off x="1782416" y="306171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GPU</a:t>
            </a:r>
          </a:p>
        </p:txBody>
      </p:sp>
      <p:sp>
        <p:nvSpPr>
          <p:cNvPr id="14" name="Rounded Rectangle 13">
            <a:extLst>
              <a:ext uri="{FF2B5EF4-FFF2-40B4-BE49-F238E27FC236}">
                <a16:creationId xmlns:a16="http://schemas.microsoft.com/office/drawing/2014/main" id="{9456CB0F-7A1D-1C37-E80F-56FFC584BC0D}"/>
              </a:ext>
            </a:extLst>
          </p:cNvPr>
          <p:cNvSpPr/>
          <p:nvPr/>
        </p:nvSpPr>
        <p:spPr>
          <a:xfrm>
            <a:off x="365760"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accelero-</a:t>
            </a:r>
            <a:r>
              <a:rPr lang="en-US" sz="2000" dirty="0" err="1">
                <a:solidFill>
                  <a:sysClr val="windowText" lastClr="000000"/>
                </a:solidFill>
              </a:rPr>
              <a:t>ators</a:t>
            </a:r>
            <a:endParaRPr lang="en-US" sz="2000" dirty="0">
              <a:solidFill>
                <a:sysClr val="windowText" lastClr="000000"/>
              </a:solidFill>
            </a:endParaRPr>
          </a:p>
        </p:txBody>
      </p:sp>
      <p:sp>
        <p:nvSpPr>
          <p:cNvPr id="15" name="Rounded Rectangle 14">
            <a:extLst>
              <a:ext uri="{FF2B5EF4-FFF2-40B4-BE49-F238E27FC236}">
                <a16:creationId xmlns:a16="http://schemas.microsoft.com/office/drawing/2014/main" id="{DD370356-6AC0-5D4F-8681-8FE3C742CD35}"/>
              </a:ext>
            </a:extLst>
          </p:cNvPr>
          <p:cNvSpPr/>
          <p:nvPr/>
        </p:nvSpPr>
        <p:spPr>
          <a:xfrm>
            <a:off x="1782416"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devices</a:t>
            </a:r>
          </a:p>
        </p:txBody>
      </p:sp>
      <p:sp>
        <p:nvSpPr>
          <p:cNvPr id="17" name="Rounded Rectangle 16">
            <a:extLst>
              <a:ext uri="{FF2B5EF4-FFF2-40B4-BE49-F238E27FC236}">
                <a16:creationId xmlns:a16="http://schemas.microsoft.com/office/drawing/2014/main" id="{AA2B9540-94B6-085F-B729-DE0F7013FFA2}"/>
              </a:ext>
            </a:extLst>
          </p:cNvPr>
          <p:cNvSpPr/>
          <p:nvPr/>
        </p:nvSpPr>
        <p:spPr>
          <a:xfrm>
            <a:off x="4480560" y="3067813"/>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Cache </a:t>
            </a:r>
            <a:r>
              <a:rPr lang="en-US" sz="2000" dirty="0" err="1">
                <a:solidFill>
                  <a:sysClr val="windowText" lastClr="000000"/>
                </a:solidFill>
              </a:rPr>
              <a:t>hierar-chy</a:t>
            </a:r>
            <a:endParaRPr lang="en-US" sz="2000" dirty="0">
              <a:solidFill>
                <a:sysClr val="windowText" lastClr="000000"/>
              </a:solidFill>
            </a:endParaRPr>
          </a:p>
        </p:txBody>
      </p:sp>
      <p:sp>
        <p:nvSpPr>
          <p:cNvPr id="18" name="Rounded Rectangle 17">
            <a:extLst>
              <a:ext uri="{FF2B5EF4-FFF2-40B4-BE49-F238E27FC236}">
                <a16:creationId xmlns:a16="http://schemas.microsoft.com/office/drawing/2014/main" id="{B0EEF868-9468-2EF1-46EE-69257AA4D8BB}"/>
              </a:ext>
            </a:extLst>
          </p:cNvPr>
          <p:cNvSpPr/>
          <p:nvPr/>
        </p:nvSpPr>
        <p:spPr>
          <a:xfrm>
            <a:off x="5897216" y="306171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Device memory</a:t>
            </a:r>
          </a:p>
        </p:txBody>
      </p:sp>
      <p:sp>
        <p:nvSpPr>
          <p:cNvPr id="19" name="Rounded Rectangle 18">
            <a:extLst>
              <a:ext uri="{FF2B5EF4-FFF2-40B4-BE49-F238E27FC236}">
                <a16:creationId xmlns:a16="http://schemas.microsoft.com/office/drawing/2014/main" id="{5DA6E10F-F40C-6ABF-1D0E-3184D211172B}"/>
              </a:ext>
            </a:extLst>
          </p:cNvPr>
          <p:cNvSpPr/>
          <p:nvPr/>
        </p:nvSpPr>
        <p:spPr>
          <a:xfrm>
            <a:off x="4480560"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ysClr val="windowText" lastClr="000000"/>
                </a:solidFill>
              </a:rPr>
              <a:t>NVram</a:t>
            </a:r>
            <a:endParaRPr lang="en-US" sz="2000" dirty="0">
              <a:solidFill>
                <a:sysClr val="windowText" lastClr="000000"/>
              </a:solidFill>
            </a:endParaRPr>
          </a:p>
        </p:txBody>
      </p:sp>
      <p:sp>
        <p:nvSpPr>
          <p:cNvPr id="20" name="Rounded Rectangle 19">
            <a:extLst>
              <a:ext uri="{FF2B5EF4-FFF2-40B4-BE49-F238E27FC236}">
                <a16:creationId xmlns:a16="http://schemas.microsoft.com/office/drawing/2014/main" id="{A65A516B-7DAB-DE70-A3CB-ACCB70349EB6}"/>
              </a:ext>
            </a:extLst>
          </p:cNvPr>
          <p:cNvSpPr/>
          <p:nvPr/>
        </p:nvSpPr>
        <p:spPr>
          <a:xfrm>
            <a:off x="5897216"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Tree>
    <p:extLst>
      <p:ext uri="{BB962C8B-B14F-4D97-AF65-F5344CB8AC3E}">
        <p14:creationId xmlns:p14="http://schemas.microsoft.com/office/powerpoint/2010/main" val="3960709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
        <p:nvSpPr>
          <p:cNvPr id="12" name="Rounded Rectangle 11">
            <a:extLst>
              <a:ext uri="{FF2B5EF4-FFF2-40B4-BE49-F238E27FC236}">
                <a16:creationId xmlns:a16="http://schemas.microsoft.com/office/drawing/2014/main" id="{7F32770F-CD10-5A59-58B5-F46B8A6CE06B}"/>
              </a:ext>
            </a:extLst>
          </p:cNvPr>
          <p:cNvSpPr/>
          <p:nvPr/>
        </p:nvSpPr>
        <p:spPr>
          <a:xfrm>
            <a:off x="365760" y="3067813"/>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CPU</a:t>
            </a:r>
          </a:p>
        </p:txBody>
      </p:sp>
      <p:sp>
        <p:nvSpPr>
          <p:cNvPr id="13" name="Rounded Rectangle 12">
            <a:extLst>
              <a:ext uri="{FF2B5EF4-FFF2-40B4-BE49-F238E27FC236}">
                <a16:creationId xmlns:a16="http://schemas.microsoft.com/office/drawing/2014/main" id="{BA0C735F-A547-BCF9-AA84-C309D8036CF1}"/>
              </a:ext>
            </a:extLst>
          </p:cNvPr>
          <p:cNvSpPr/>
          <p:nvPr/>
        </p:nvSpPr>
        <p:spPr>
          <a:xfrm>
            <a:off x="1782416" y="306171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GPU</a:t>
            </a:r>
          </a:p>
        </p:txBody>
      </p:sp>
      <p:sp>
        <p:nvSpPr>
          <p:cNvPr id="14" name="Rounded Rectangle 13">
            <a:extLst>
              <a:ext uri="{FF2B5EF4-FFF2-40B4-BE49-F238E27FC236}">
                <a16:creationId xmlns:a16="http://schemas.microsoft.com/office/drawing/2014/main" id="{9456CB0F-7A1D-1C37-E80F-56FFC584BC0D}"/>
              </a:ext>
            </a:extLst>
          </p:cNvPr>
          <p:cNvSpPr/>
          <p:nvPr/>
        </p:nvSpPr>
        <p:spPr>
          <a:xfrm>
            <a:off x="365760"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a:t>
            </a:r>
            <a:r>
              <a:rPr lang="en-US" sz="2000" dirty="0" err="1">
                <a:solidFill>
                  <a:sysClr val="windowText" lastClr="000000"/>
                </a:solidFill>
              </a:rPr>
              <a:t>acceler-ators</a:t>
            </a:r>
            <a:endParaRPr lang="en-US" sz="2000" dirty="0">
              <a:solidFill>
                <a:sysClr val="windowText" lastClr="000000"/>
              </a:solidFill>
            </a:endParaRPr>
          </a:p>
        </p:txBody>
      </p:sp>
      <p:sp>
        <p:nvSpPr>
          <p:cNvPr id="15" name="Rounded Rectangle 14">
            <a:extLst>
              <a:ext uri="{FF2B5EF4-FFF2-40B4-BE49-F238E27FC236}">
                <a16:creationId xmlns:a16="http://schemas.microsoft.com/office/drawing/2014/main" id="{DD370356-6AC0-5D4F-8681-8FE3C742CD35}"/>
              </a:ext>
            </a:extLst>
          </p:cNvPr>
          <p:cNvSpPr/>
          <p:nvPr/>
        </p:nvSpPr>
        <p:spPr>
          <a:xfrm>
            <a:off x="1782416"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devices</a:t>
            </a:r>
          </a:p>
        </p:txBody>
      </p:sp>
      <p:sp>
        <p:nvSpPr>
          <p:cNvPr id="17" name="Rounded Rectangle 16">
            <a:extLst>
              <a:ext uri="{FF2B5EF4-FFF2-40B4-BE49-F238E27FC236}">
                <a16:creationId xmlns:a16="http://schemas.microsoft.com/office/drawing/2014/main" id="{AA2B9540-94B6-085F-B729-DE0F7013FFA2}"/>
              </a:ext>
            </a:extLst>
          </p:cNvPr>
          <p:cNvSpPr/>
          <p:nvPr/>
        </p:nvSpPr>
        <p:spPr>
          <a:xfrm>
            <a:off x="4480560" y="3067813"/>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Cache </a:t>
            </a:r>
            <a:r>
              <a:rPr lang="en-US" sz="2000" dirty="0" err="1">
                <a:solidFill>
                  <a:sysClr val="windowText" lastClr="000000"/>
                </a:solidFill>
              </a:rPr>
              <a:t>hierar-chy</a:t>
            </a:r>
            <a:endParaRPr lang="en-US" sz="2000" dirty="0">
              <a:solidFill>
                <a:sysClr val="windowText" lastClr="000000"/>
              </a:solidFill>
            </a:endParaRPr>
          </a:p>
        </p:txBody>
      </p:sp>
      <p:sp>
        <p:nvSpPr>
          <p:cNvPr id="18" name="Rounded Rectangle 17">
            <a:extLst>
              <a:ext uri="{FF2B5EF4-FFF2-40B4-BE49-F238E27FC236}">
                <a16:creationId xmlns:a16="http://schemas.microsoft.com/office/drawing/2014/main" id="{B0EEF868-9468-2EF1-46EE-69257AA4D8BB}"/>
              </a:ext>
            </a:extLst>
          </p:cNvPr>
          <p:cNvSpPr/>
          <p:nvPr/>
        </p:nvSpPr>
        <p:spPr>
          <a:xfrm>
            <a:off x="5897216" y="306171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Device memory</a:t>
            </a:r>
          </a:p>
        </p:txBody>
      </p:sp>
      <p:sp>
        <p:nvSpPr>
          <p:cNvPr id="19" name="Rounded Rectangle 18">
            <a:extLst>
              <a:ext uri="{FF2B5EF4-FFF2-40B4-BE49-F238E27FC236}">
                <a16:creationId xmlns:a16="http://schemas.microsoft.com/office/drawing/2014/main" id="{5DA6E10F-F40C-6ABF-1D0E-3184D211172B}"/>
              </a:ext>
            </a:extLst>
          </p:cNvPr>
          <p:cNvSpPr/>
          <p:nvPr/>
        </p:nvSpPr>
        <p:spPr>
          <a:xfrm>
            <a:off x="4480560"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ysClr val="windowText" lastClr="000000"/>
                </a:solidFill>
              </a:rPr>
              <a:t>NVram</a:t>
            </a:r>
            <a:endParaRPr lang="en-US" sz="2000" dirty="0">
              <a:solidFill>
                <a:sysClr val="windowText" lastClr="000000"/>
              </a:solidFill>
            </a:endParaRPr>
          </a:p>
        </p:txBody>
      </p:sp>
      <p:sp>
        <p:nvSpPr>
          <p:cNvPr id="20" name="Rounded Rectangle 19">
            <a:extLst>
              <a:ext uri="{FF2B5EF4-FFF2-40B4-BE49-F238E27FC236}">
                <a16:creationId xmlns:a16="http://schemas.microsoft.com/office/drawing/2014/main" id="{A65A516B-7DAB-DE70-A3CB-ACCB70349EB6}"/>
              </a:ext>
            </a:extLst>
          </p:cNvPr>
          <p:cNvSpPr/>
          <p:nvPr/>
        </p:nvSpPr>
        <p:spPr>
          <a:xfrm>
            <a:off x="5897216"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
        <p:nvSpPr>
          <p:cNvPr id="21" name="Rounded Rectangle 20">
            <a:extLst>
              <a:ext uri="{FF2B5EF4-FFF2-40B4-BE49-F238E27FC236}">
                <a16:creationId xmlns:a16="http://schemas.microsoft.com/office/drawing/2014/main" id="{2A9B77FB-F068-0114-5859-756BBECF99A0}"/>
              </a:ext>
            </a:extLst>
          </p:cNvPr>
          <p:cNvSpPr/>
          <p:nvPr/>
        </p:nvSpPr>
        <p:spPr>
          <a:xfrm>
            <a:off x="8496300" y="3067813"/>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Between nodes</a:t>
            </a:r>
          </a:p>
        </p:txBody>
      </p:sp>
      <p:sp>
        <p:nvSpPr>
          <p:cNvPr id="22" name="Rounded Rectangle 21">
            <a:extLst>
              <a:ext uri="{FF2B5EF4-FFF2-40B4-BE49-F238E27FC236}">
                <a16:creationId xmlns:a16="http://schemas.microsoft.com/office/drawing/2014/main" id="{FD0CFD2D-CCB9-D9ED-1C92-B8E6666F4C73}"/>
              </a:ext>
            </a:extLst>
          </p:cNvPr>
          <p:cNvSpPr/>
          <p:nvPr/>
        </p:nvSpPr>
        <p:spPr>
          <a:xfrm>
            <a:off x="9912956" y="306171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Within node</a:t>
            </a:r>
          </a:p>
        </p:txBody>
      </p:sp>
      <p:sp>
        <p:nvSpPr>
          <p:cNvPr id="23" name="Rounded Rectangle 22">
            <a:extLst>
              <a:ext uri="{FF2B5EF4-FFF2-40B4-BE49-F238E27FC236}">
                <a16:creationId xmlns:a16="http://schemas.microsoft.com/office/drawing/2014/main" id="{E7A5FE85-025E-1C68-9E1F-DEFACBF4628E}"/>
              </a:ext>
            </a:extLst>
          </p:cNvPr>
          <p:cNvSpPr/>
          <p:nvPr/>
        </p:nvSpPr>
        <p:spPr>
          <a:xfrm>
            <a:off x="8496300"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 I/O</a:t>
            </a:r>
          </a:p>
        </p:txBody>
      </p:sp>
      <p:sp>
        <p:nvSpPr>
          <p:cNvPr id="24" name="Rounded Rectangle 23">
            <a:extLst>
              <a:ext uri="{FF2B5EF4-FFF2-40B4-BE49-F238E27FC236}">
                <a16:creationId xmlns:a16="http://schemas.microsoft.com/office/drawing/2014/main" id="{6BD2EF94-2D44-D5D0-FA50-1A53D84F3F87}"/>
              </a:ext>
            </a:extLst>
          </p:cNvPr>
          <p:cNvSpPr/>
          <p:nvPr/>
        </p:nvSpPr>
        <p:spPr>
          <a:xfrm>
            <a:off x="9912956"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Tree>
    <p:extLst>
      <p:ext uri="{BB962C8B-B14F-4D97-AF65-F5344CB8AC3E}">
        <p14:creationId xmlns:p14="http://schemas.microsoft.com/office/powerpoint/2010/main" val="884224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
        <p:nvSpPr>
          <p:cNvPr id="12" name="Rounded Rectangle 11">
            <a:extLst>
              <a:ext uri="{FF2B5EF4-FFF2-40B4-BE49-F238E27FC236}">
                <a16:creationId xmlns:a16="http://schemas.microsoft.com/office/drawing/2014/main" id="{7F32770F-CD10-5A59-58B5-F46B8A6CE06B}"/>
              </a:ext>
            </a:extLst>
          </p:cNvPr>
          <p:cNvSpPr/>
          <p:nvPr/>
        </p:nvSpPr>
        <p:spPr>
          <a:xfrm>
            <a:off x="365760" y="3067813"/>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CPU</a:t>
            </a:r>
          </a:p>
        </p:txBody>
      </p:sp>
      <p:sp>
        <p:nvSpPr>
          <p:cNvPr id="13" name="Rounded Rectangle 12">
            <a:extLst>
              <a:ext uri="{FF2B5EF4-FFF2-40B4-BE49-F238E27FC236}">
                <a16:creationId xmlns:a16="http://schemas.microsoft.com/office/drawing/2014/main" id="{BA0C735F-A547-BCF9-AA84-C309D8036CF1}"/>
              </a:ext>
            </a:extLst>
          </p:cNvPr>
          <p:cNvSpPr/>
          <p:nvPr/>
        </p:nvSpPr>
        <p:spPr>
          <a:xfrm>
            <a:off x="1782416" y="306171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GPU</a:t>
            </a:r>
          </a:p>
        </p:txBody>
      </p:sp>
      <p:sp>
        <p:nvSpPr>
          <p:cNvPr id="14" name="Rounded Rectangle 13">
            <a:extLst>
              <a:ext uri="{FF2B5EF4-FFF2-40B4-BE49-F238E27FC236}">
                <a16:creationId xmlns:a16="http://schemas.microsoft.com/office/drawing/2014/main" id="{9456CB0F-7A1D-1C37-E80F-56FFC584BC0D}"/>
              </a:ext>
            </a:extLst>
          </p:cNvPr>
          <p:cNvSpPr/>
          <p:nvPr/>
        </p:nvSpPr>
        <p:spPr>
          <a:xfrm>
            <a:off x="365760"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a:t>
            </a:r>
            <a:r>
              <a:rPr lang="en-US" sz="2000" dirty="0" err="1">
                <a:solidFill>
                  <a:sysClr val="windowText" lastClr="000000"/>
                </a:solidFill>
              </a:rPr>
              <a:t>acceler-ators</a:t>
            </a:r>
            <a:endParaRPr lang="en-US" sz="2000" dirty="0">
              <a:solidFill>
                <a:sysClr val="windowText" lastClr="000000"/>
              </a:solidFill>
            </a:endParaRPr>
          </a:p>
        </p:txBody>
      </p:sp>
      <p:sp>
        <p:nvSpPr>
          <p:cNvPr id="15" name="Rounded Rectangle 14">
            <a:extLst>
              <a:ext uri="{FF2B5EF4-FFF2-40B4-BE49-F238E27FC236}">
                <a16:creationId xmlns:a16="http://schemas.microsoft.com/office/drawing/2014/main" id="{DD370356-6AC0-5D4F-8681-8FE3C742CD35}"/>
              </a:ext>
            </a:extLst>
          </p:cNvPr>
          <p:cNvSpPr/>
          <p:nvPr/>
        </p:nvSpPr>
        <p:spPr>
          <a:xfrm>
            <a:off x="1782416"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devices</a:t>
            </a:r>
          </a:p>
        </p:txBody>
      </p:sp>
      <p:sp>
        <p:nvSpPr>
          <p:cNvPr id="17" name="Rounded Rectangle 16">
            <a:extLst>
              <a:ext uri="{FF2B5EF4-FFF2-40B4-BE49-F238E27FC236}">
                <a16:creationId xmlns:a16="http://schemas.microsoft.com/office/drawing/2014/main" id="{AA2B9540-94B6-085F-B729-DE0F7013FFA2}"/>
              </a:ext>
            </a:extLst>
          </p:cNvPr>
          <p:cNvSpPr/>
          <p:nvPr/>
        </p:nvSpPr>
        <p:spPr>
          <a:xfrm>
            <a:off x="4480560" y="3067813"/>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Cache </a:t>
            </a:r>
            <a:r>
              <a:rPr lang="en-US" sz="2000" dirty="0" err="1">
                <a:solidFill>
                  <a:sysClr val="windowText" lastClr="000000"/>
                </a:solidFill>
              </a:rPr>
              <a:t>hierar-chy</a:t>
            </a:r>
            <a:endParaRPr lang="en-US" sz="2000" dirty="0">
              <a:solidFill>
                <a:sysClr val="windowText" lastClr="000000"/>
              </a:solidFill>
            </a:endParaRPr>
          </a:p>
        </p:txBody>
      </p:sp>
      <p:sp>
        <p:nvSpPr>
          <p:cNvPr id="18" name="Rounded Rectangle 17">
            <a:extLst>
              <a:ext uri="{FF2B5EF4-FFF2-40B4-BE49-F238E27FC236}">
                <a16:creationId xmlns:a16="http://schemas.microsoft.com/office/drawing/2014/main" id="{B0EEF868-9468-2EF1-46EE-69257AA4D8BB}"/>
              </a:ext>
            </a:extLst>
          </p:cNvPr>
          <p:cNvSpPr/>
          <p:nvPr/>
        </p:nvSpPr>
        <p:spPr>
          <a:xfrm>
            <a:off x="5897216" y="306171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Device memory</a:t>
            </a:r>
          </a:p>
        </p:txBody>
      </p:sp>
      <p:sp>
        <p:nvSpPr>
          <p:cNvPr id="19" name="Rounded Rectangle 18">
            <a:extLst>
              <a:ext uri="{FF2B5EF4-FFF2-40B4-BE49-F238E27FC236}">
                <a16:creationId xmlns:a16="http://schemas.microsoft.com/office/drawing/2014/main" id="{5DA6E10F-F40C-6ABF-1D0E-3184D211172B}"/>
              </a:ext>
            </a:extLst>
          </p:cNvPr>
          <p:cNvSpPr/>
          <p:nvPr/>
        </p:nvSpPr>
        <p:spPr>
          <a:xfrm>
            <a:off x="4480560"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ysClr val="windowText" lastClr="000000"/>
                </a:solidFill>
              </a:rPr>
              <a:t>NVram</a:t>
            </a:r>
            <a:endParaRPr lang="en-US" sz="2000" dirty="0">
              <a:solidFill>
                <a:sysClr val="windowText" lastClr="000000"/>
              </a:solidFill>
            </a:endParaRPr>
          </a:p>
        </p:txBody>
      </p:sp>
      <p:sp>
        <p:nvSpPr>
          <p:cNvPr id="20" name="Rounded Rectangle 19">
            <a:extLst>
              <a:ext uri="{FF2B5EF4-FFF2-40B4-BE49-F238E27FC236}">
                <a16:creationId xmlns:a16="http://schemas.microsoft.com/office/drawing/2014/main" id="{A65A516B-7DAB-DE70-A3CB-ACCB70349EB6}"/>
              </a:ext>
            </a:extLst>
          </p:cNvPr>
          <p:cNvSpPr/>
          <p:nvPr/>
        </p:nvSpPr>
        <p:spPr>
          <a:xfrm>
            <a:off x="5897216"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
        <p:nvSpPr>
          <p:cNvPr id="21" name="Rounded Rectangle 20">
            <a:extLst>
              <a:ext uri="{FF2B5EF4-FFF2-40B4-BE49-F238E27FC236}">
                <a16:creationId xmlns:a16="http://schemas.microsoft.com/office/drawing/2014/main" id="{2A9B77FB-F068-0114-5859-756BBECF99A0}"/>
              </a:ext>
            </a:extLst>
          </p:cNvPr>
          <p:cNvSpPr/>
          <p:nvPr/>
        </p:nvSpPr>
        <p:spPr>
          <a:xfrm>
            <a:off x="8496300" y="3067813"/>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Between nodes</a:t>
            </a:r>
          </a:p>
        </p:txBody>
      </p:sp>
      <p:sp>
        <p:nvSpPr>
          <p:cNvPr id="22" name="Rounded Rectangle 21">
            <a:extLst>
              <a:ext uri="{FF2B5EF4-FFF2-40B4-BE49-F238E27FC236}">
                <a16:creationId xmlns:a16="http://schemas.microsoft.com/office/drawing/2014/main" id="{FD0CFD2D-CCB9-D9ED-1C92-B8E6666F4C73}"/>
              </a:ext>
            </a:extLst>
          </p:cNvPr>
          <p:cNvSpPr/>
          <p:nvPr/>
        </p:nvSpPr>
        <p:spPr>
          <a:xfrm>
            <a:off x="9912956" y="306171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Within node</a:t>
            </a:r>
          </a:p>
        </p:txBody>
      </p:sp>
      <p:sp>
        <p:nvSpPr>
          <p:cNvPr id="23" name="Rounded Rectangle 22">
            <a:extLst>
              <a:ext uri="{FF2B5EF4-FFF2-40B4-BE49-F238E27FC236}">
                <a16:creationId xmlns:a16="http://schemas.microsoft.com/office/drawing/2014/main" id="{E7A5FE85-025E-1C68-9E1F-DEFACBF4628E}"/>
              </a:ext>
            </a:extLst>
          </p:cNvPr>
          <p:cNvSpPr/>
          <p:nvPr/>
        </p:nvSpPr>
        <p:spPr>
          <a:xfrm>
            <a:off x="8496300"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 I/O</a:t>
            </a:r>
          </a:p>
        </p:txBody>
      </p:sp>
      <p:sp>
        <p:nvSpPr>
          <p:cNvPr id="24" name="Rounded Rectangle 23">
            <a:extLst>
              <a:ext uri="{FF2B5EF4-FFF2-40B4-BE49-F238E27FC236}">
                <a16:creationId xmlns:a16="http://schemas.microsoft.com/office/drawing/2014/main" id="{6BD2EF94-2D44-D5D0-FA50-1A53D84F3F87}"/>
              </a:ext>
            </a:extLst>
          </p:cNvPr>
          <p:cNvSpPr/>
          <p:nvPr/>
        </p:nvSpPr>
        <p:spPr>
          <a:xfrm>
            <a:off x="9912956"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
        <p:nvSpPr>
          <p:cNvPr id="3" name="TextBox 2">
            <a:extLst>
              <a:ext uri="{FF2B5EF4-FFF2-40B4-BE49-F238E27FC236}">
                <a16:creationId xmlns:a16="http://schemas.microsoft.com/office/drawing/2014/main" id="{704DFC27-87EC-DFA9-9485-9630ECB94A75}"/>
              </a:ext>
            </a:extLst>
          </p:cNvPr>
          <p:cNvSpPr txBox="1"/>
          <p:nvPr/>
        </p:nvSpPr>
        <p:spPr>
          <a:xfrm>
            <a:off x="2676848" y="5527833"/>
            <a:ext cx="7806240" cy="433965"/>
          </a:xfrm>
          <a:prstGeom prst="rect">
            <a:avLst/>
          </a:prstGeom>
          <a:noFill/>
        </p:spPr>
        <p:txBody>
          <a:bodyPr wrap="none" lIns="118872" tIns="91440" rIns="118872" bIns="91440" rtlCol="0" anchor="ctr" anchorCtr="0">
            <a:spAutoFit/>
          </a:bodyPr>
          <a:lstStyle/>
          <a:p>
            <a:pPr algn="l">
              <a:lnSpc>
                <a:spcPct val="90000"/>
              </a:lnSpc>
            </a:pPr>
            <a:r>
              <a:rPr lang="en-US" dirty="0"/>
              <a:t>And memory access models: unified memory / </a:t>
            </a:r>
            <a:r>
              <a:rPr lang="en-US" dirty="0" err="1"/>
              <a:t>gpu</a:t>
            </a:r>
            <a:r>
              <a:rPr lang="en-US" dirty="0"/>
              <a:t>-direct / explicit transfer </a:t>
            </a:r>
          </a:p>
        </p:txBody>
      </p:sp>
    </p:spTree>
    <p:extLst>
      <p:ext uri="{BB962C8B-B14F-4D97-AF65-F5344CB8AC3E}">
        <p14:creationId xmlns:p14="http://schemas.microsoft.com/office/powerpoint/2010/main" val="3845763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Tree>
    <p:extLst>
      <p:ext uri="{BB962C8B-B14F-4D97-AF65-F5344CB8AC3E}">
        <p14:creationId xmlns:p14="http://schemas.microsoft.com/office/powerpoint/2010/main" val="3468865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r>
              <a:rPr lang="en-US" sz="2000" dirty="0">
                <a:solidFill>
                  <a:schemeClr val="bg1"/>
                </a:solidFill>
              </a:rPr>
              <a:t>Moving between devices</a:t>
            </a:r>
          </a:p>
          <a:p>
            <a:pPr marL="800100" lvl="1" indent="-342900">
              <a:lnSpc>
                <a:spcPct val="90000"/>
              </a:lnSpc>
              <a:buFont typeface="Arial" panose="020B0604020202020204" pitchFamily="34" charset="0"/>
              <a:buChar char="•"/>
            </a:pPr>
            <a:r>
              <a:rPr lang="en-US" sz="2000" dirty="0">
                <a:solidFill>
                  <a:schemeClr val="bg1"/>
                </a:solidFill>
              </a:rPr>
              <a:t>Launching work at the destination</a:t>
            </a:r>
          </a:p>
          <a:p>
            <a:pPr marL="800100" lvl="1" indent="-342900">
              <a:lnSpc>
                <a:spcPct val="90000"/>
              </a:lnSpc>
              <a:buFont typeface="Arial" panose="020B0604020202020204" pitchFamily="34" charset="0"/>
              <a:buChar char="•"/>
            </a:pPr>
            <a:r>
              <a:rPr lang="en-US" sz="2000" dirty="0">
                <a:solidFill>
                  <a:schemeClr val="bg1"/>
                </a:solidFill>
              </a:rPr>
              <a:t>Hiding latency of movement</a:t>
            </a:r>
          </a:p>
          <a:p>
            <a:pPr marL="342900" indent="-342900">
              <a:lnSpc>
                <a:spcPct val="90000"/>
              </a:lnSpc>
              <a:buFont typeface="Arial" panose="020B0604020202020204" pitchFamily="34" charset="0"/>
              <a:buChar char="•"/>
            </a:pPr>
            <a:r>
              <a:rPr lang="en-US" sz="2000" dirty="0">
                <a:solidFill>
                  <a:schemeClr val="bg1"/>
                </a:solidFill>
              </a:rPr>
              <a:t>Moving data </a:t>
            </a:r>
            <a:r>
              <a:rPr lang="en-US" sz="2000" dirty="0" err="1">
                <a:solidFill>
                  <a:schemeClr val="bg1"/>
                </a:solidFill>
              </a:rPr>
              <a:t>offnode</a:t>
            </a:r>
            <a:r>
              <a:rPr lang="en-US" sz="2000" dirty="0">
                <a:solidFill>
                  <a:schemeClr val="bg1"/>
                </a:solidFill>
              </a:rPr>
              <a:t>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Tree>
    <p:extLst>
      <p:ext uri="{BB962C8B-B14F-4D97-AF65-F5344CB8AC3E}">
        <p14:creationId xmlns:p14="http://schemas.microsoft.com/office/powerpoint/2010/main" val="3905347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marL="342900" indent="-342900">
              <a:lnSpc>
                <a:spcPct val="90000"/>
              </a:lnSpc>
              <a:buFont typeface="Arial" panose="020B0604020202020204" pitchFamily="34" charset="0"/>
              <a:buChar char="•"/>
            </a:pPr>
            <a:r>
              <a:rPr lang="en-US" sz="2000" dirty="0">
                <a:solidFill>
                  <a:schemeClr val="bg1"/>
                </a:solidFill>
              </a:rPr>
              <a:t>Figuring out the map</a:t>
            </a:r>
          </a:p>
          <a:p>
            <a:pPr marL="800100" lvl="1" indent="-342900">
              <a:lnSpc>
                <a:spcPct val="90000"/>
              </a:lnSpc>
              <a:buFont typeface="Arial" panose="020B0604020202020204" pitchFamily="34" charset="0"/>
              <a:buChar char="•"/>
            </a:pPr>
            <a:r>
              <a:rPr lang="en-US" sz="2000" dirty="0">
                <a:solidFill>
                  <a:schemeClr val="bg1"/>
                </a:solidFill>
              </a:rPr>
              <a:t>Expression of dependencies </a:t>
            </a:r>
          </a:p>
          <a:p>
            <a:pPr marL="800100" lvl="1" indent="-342900">
              <a:lnSpc>
                <a:spcPct val="90000"/>
              </a:lnSpc>
              <a:buFont typeface="Arial" panose="020B0604020202020204" pitchFamily="34" charset="0"/>
              <a:buChar char="•"/>
            </a:pPr>
            <a:r>
              <a:rPr lang="en-US" sz="2000" dirty="0">
                <a:solidFill>
                  <a:schemeClr val="bg1"/>
                </a:solidFill>
              </a:rPr>
              <a:t>Cost models</a:t>
            </a:r>
          </a:p>
          <a:p>
            <a:pPr marL="342900" indent="-342900">
              <a:lnSpc>
                <a:spcPct val="90000"/>
              </a:lnSpc>
              <a:buFont typeface="Arial" panose="020B0604020202020204" pitchFamily="34" charset="0"/>
              <a:buChar char="•"/>
            </a:pPr>
            <a:r>
              <a:rPr lang="en-US" sz="2000" dirty="0">
                <a:solidFill>
                  <a:schemeClr val="bg1"/>
                </a:solidFill>
              </a:rPr>
              <a:t>Expressing the map</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r>
              <a:rPr lang="en-US" sz="2000" dirty="0">
                <a:solidFill>
                  <a:schemeClr val="bg1"/>
                </a:solidFill>
              </a:rPr>
              <a:t>Moving between devices</a:t>
            </a:r>
          </a:p>
          <a:p>
            <a:pPr marL="800100" lvl="1" indent="-342900">
              <a:lnSpc>
                <a:spcPct val="90000"/>
              </a:lnSpc>
              <a:buFont typeface="Arial" panose="020B0604020202020204" pitchFamily="34" charset="0"/>
              <a:buChar char="•"/>
            </a:pPr>
            <a:r>
              <a:rPr lang="en-US" sz="2000" dirty="0">
                <a:solidFill>
                  <a:schemeClr val="bg1"/>
                </a:solidFill>
              </a:rPr>
              <a:t>Launching work at the destination</a:t>
            </a:r>
          </a:p>
          <a:p>
            <a:pPr marL="800100" lvl="1" indent="-342900">
              <a:lnSpc>
                <a:spcPct val="90000"/>
              </a:lnSpc>
              <a:buFont typeface="Arial" panose="020B0604020202020204" pitchFamily="34" charset="0"/>
              <a:buChar char="•"/>
            </a:pPr>
            <a:r>
              <a:rPr lang="en-US" sz="2000" dirty="0">
                <a:solidFill>
                  <a:schemeClr val="bg1"/>
                </a:solidFill>
              </a:rPr>
              <a:t>Hiding latency of movement</a:t>
            </a:r>
          </a:p>
          <a:p>
            <a:pPr marL="342900" indent="-342900">
              <a:lnSpc>
                <a:spcPct val="90000"/>
              </a:lnSpc>
              <a:buFont typeface="Arial" panose="020B0604020202020204" pitchFamily="34" charset="0"/>
              <a:buChar char="•"/>
            </a:pPr>
            <a:r>
              <a:rPr lang="en-US" sz="2000" dirty="0">
                <a:solidFill>
                  <a:schemeClr val="bg1"/>
                </a:solidFill>
              </a:rPr>
              <a:t>Moving data </a:t>
            </a:r>
            <a:r>
              <a:rPr lang="en-US" sz="2000" dirty="0" err="1">
                <a:solidFill>
                  <a:schemeClr val="bg1"/>
                </a:solidFill>
              </a:rPr>
              <a:t>offnode</a:t>
            </a:r>
            <a:r>
              <a:rPr lang="en-US" sz="2000" dirty="0">
                <a:solidFill>
                  <a:schemeClr val="bg1"/>
                </a:solidFill>
              </a:rPr>
              <a:t>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Tree>
    <p:extLst>
      <p:ext uri="{BB962C8B-B14F-4D97-AF65-F5344CB8AC3E}">
        <p14:creationId xmlns:p14="http://schemas.microsoft.com/office/powerpoint/2010/main" val="1550095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marL="342900" indent="-342900">
              <a:lnSpc>
                <a:spcPct val="90000"/>
              </a:lnSpc>
              <a:buFont typeface="Arial" panose="020B0604020202020204" pitchFamily="34" charset="0"/>
              <a:buChar char="•"/>
            </a:pPr>
            <a:r>
              <a:rPr lang="en-US" sz="2000" dirty="0">
                <a:solidFill>
                  <a:schemeClr val="bg1"/>
                </a:solidFill>
              </a:rPr>
              <a:t>Figuring out the map</a:t>
            </a:r>
          </a:p>
          <a:p>
            <a:pPr marL="800100" lvl="1" indent="-342900">
              <a:lnSpc>
                <a:spcPct val="90000"/>
              </a:lnSpc>
              <a:buFont typeface="Arial" panose="020B0604020202020204" pitchFamily="34" charset="0"/>
              <a:buChar char="•"/>
            </a:pPr>
            <a:r>
              <a:rPr lang="en-US" sz="2000" dirty="0">
                <a:solidFill>
                  <a:schemeClr val="bg1"/>
                </a:solidFill>
              </a:rPr>
              <a:t>Expression of dependencies </a:t>
            </a:r>
          </a:p>
          <a:p>
            <a:pPr marL="800100" lvl="1" indent="-342900">
              <a:lnSpc>
                <a:spcPct val="90000"/>
              </a:lnSpc>
              <a:buFont typeface="Arial" panose="020B0604020202020204" pitchFamily="34" charset="0"/>
              <a:buChar char="•"/>
            </a:pPr>
            <a:r>
              <a:rPr lang="en-US" sz="2000" dirty="0">
                <a:solidFill>
                  <a:schemeClr val="bg1"/>
                </a:solidFill>
              </a:rPr>
              <a:t>Cost models</a:t>
            </a:r>
          </a:p>
          <a:p>
            <a:pPr marL="342900" indent="-342900">
              <a:lnSpc>
                <a:spcPct val="90000"/>
              </a:lnSpc>
              <a:buFont typeface="Arial" panose="020B0604020202020204" pitchFamily="34" charset="0"/>
              <a:buChar char="•"/>
            </a:pPr>
            <a:r>
              <a:rPr lang="en-US" sz="2000" dirty="0">
                <a:solidFill>
                  <a:schemeClr val="bg1"/>
                </a:solidFill>
              </a:rPr>
              <a:t>Expressing the map</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r>
              <a:rPr lang="en-US" sz="2000" dirty="0">
                <a:solidFill>
                  <a:schemeClr val="bg1"/>
                </a:solidFill>
              </a:rPr>
              <a:t>Moving between devices</a:t>
            </a:r>
          </a:p>
          <a:p>
            <a:pPr marL="800100" lvl="1" indent="-342900">
              <a:lnSpc>
                <a:spcPct val="90000"/>
              </a:lnSpc>
              <a:buFont typeface="Arial" panose="020B0604020202020204" pitchFamily="34" charset="0"/>
              <a:buChar char="•"/>
            </a:pPr>
            <a:r>
              <a:rPr lang="en-US" sz="2000" dirty="0">
                <a:solidFill>
                  <a:schemeClr val="bg1"/>
                </a:solidFill>
              </a:rPr>
              <a:t>Launching work at the destination</a:t>
            </a:r>
          </a:p>
          <a:p>
            <a:pPr marL="800100" lvl="1" indent="-342900">
              <a:lnSpc>
                <a:spcPct val="90000"/>
              </a:lnSpc>
              <a:buFont typeface="Arial" panose="020B0604020202020204" pitchFamily="34" charset="0"/>
              <a:buChar char="•"/>
            </a:pPr>
            <a:r>
              <a:rPr lang="en-US" sz="2000" dirty="0">
                <a:solidFill>
                  <a:schemeClr val="bg1"/>
                </a:solidFill>
              </a:rPr>
              <a:t>Hiding latency of movement</a:t>
            </a:r>
          </a:p>
          <a:p>
            <a:pPr marL="342900" indent="-342900">
              <a:lnSpc>
                <a:spcPct val="90000"/>
              </a:lnSpc>
              <a:buFont typeface="Arial" panose="020B0604020202020204" pitchFamily="34" charset="0"/>
              <a:buChar char="•"/>
            </a:pPr>
            <a:r>
              <a:rPr lang="en-US" sz="2000" dirty="0">
                <a:solidFill>
                  <a:schemeClr val="bg1"/>
                </a:solidFill>
              </a:rPr>
              <a:t>Moving data </a:t>
            </a:r>
            <a:r>
              <a:rPr lang="en-US" sz="2000" dirty="0" err="1">
                <a:solidFill>
                  <a:schemeClr val="bg1"/>
                </a:solidFill>
              </a:rPr>
              <a:t>offnode</a:t>
            </a:r>
            <a:r>
              <a:rPr lang="en-US" sz="2000" dirty="0">
                <a:solidFill>
                  <a:schemeClr val="bg1"/>
                </a:solidFill>
              </a:rPr>
              <a:t>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
        <p:nvSpPr>
          <p:cNvPr id="5" name="TextBox 4">
            <a:extLst>
              <a:ext uri="{FF2B5EF4-FFF2-40B4-BE49-F238E27FC236}">
                <a16:creationId xmlns:a16="http://schemas.microsoft.com/office/drawing/2014/main" id="{98DB4760-90FA-132B-409F-E983E94F182F}"/>
              </a:ext>
            </a:extLst>
          </p:cNvPr>
          <p:cNvSpPr txBox="1"/>
          <p:nvPr/>
        </p:nvSpPr>
        <p:spPr>
          <a:xfrm>
            <a:off x="6702931" y="3736302"/>
            <a:ext cx="4584204" cy="1846659"/>
          </a:xfrm>
          <a:prstGeom prst="rect">
            <a:avLst/>
          </a:prstGeom>
          <a:noFill/>
        </p:spPr>
        <p:txBody>
          <a:bodyPr wrap="none" lIns="118872" tIns="91440" rIns="118872" bIns="91440" rtlCol="0" anchor="ctr" anchorCtr="0">
            <a:spAutoFit/>
          </a:bodyPr>
          <a:lstStyle/>
          <a:p>
            <a:pPr algn="l">
              <a:lnSpc>
                <a:spcPct val="90000"/>
              </a:lnSpc>
            </a:pPr>
            <a:r>
              <a:rPr lang="en-US" sz="2400" dirty="0"/>
              <a:t>So what do we need?</a:t>
            </a:r>
          </a:p>
          <a:p>
            <a:pPr algn="l">
              <a:lnSpc>
                <a:spcPct val="90000"/>
              </a:lnSpc>
            </a:pPr>
            <a:endParaRPr lang="en-US" sz="2400" dirty="0"/>
          </a:p>
          <a:p>
            <a:pPr marL="285750" indent="-285750" algn="l">
              <a:lnSpc>
                <a:spcPct val="90000"/>
              </a:lnSpc>
              <a:buFont typeface="Arial" panose="020B0604020202020204" pitchFamily="34" charset="0"/>
              <a:buChar char="•"/>
            </a:pPr>
            <a:r>
              <a:rPr lang="en-US" sz="2400" dirty="0"/>
              <a:t>Abstractions layers </a:t>
            </a:r>
          </a:p>
          <a:p>
            <a:pPr marL="285750" indent="-285750" algn="l">
              <a:lnSpc>
                <a:spcPct val="90000"/>
              </a:lnSpc>
              <a:buFont typeface="Arial" panose="020B0604020202020204" pitchFamily="34" charset="0"/>
              <a:buChar char="•"/>
            </a:pPr>
            <a:r>
              <a:rPr lang="en-US" sz="2400" dirty="0"/>
              <a:t>Code transformation tools</a:t>
            </a:r>
          </a:p>
          <a:p>
            <a:pPr marL="285750" indent="-285750" algn="l">
              <a:lnSpc>
                <a:spcPct val="90000"/>
              </a:lnSpc>
              <a:buFont typeface="Arial" panose="020B0604020202020204" pitchFamily="34" charset="0"/>
              <a:buChar char="•"/>
            </a:pPr>
            <a:r>
              <a:rPr lang="en-US" sz="2400" dirty="0"/>
              <a:t>Data movement orchestrators</a:t>
            </a:r>
          </a:p>
        </p:txBody>
      </p:sp>
    </p:spTree>
    <p:extLst>
      <p:ext uri="{BB962C8B-B14F-4D97-AF65-F5344CB8AC3E}">
        <p14:creationId xmlns:p14="http://schemas.microsoft.com/office/powerpoint/2010/main" val="1821418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FD111B62-9139-BD45-973A-64F08EA0ADA8}"/>
              </a:ext>
            </a:extLst>
          </p:cNvPr>
          <p:cNvSpPr/>
          <p:nvPr/>
        </p:nvSpPr>
        <p:spPr>
          <a:xfrm>
            <a:off x="743983" y="1609343"/>
            <a:ext cx="10700856" cy="2133601"/>
          </a:xfrm>
          <a:prstGeom prst="roundRect">
            <a:avLst/>
          </a:prstGeom>
          <a:solidFill>
            <a:schemeClr val="accent4">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endParaRPr lang="en-US" sz="2000" b="1" dirty="0"/>
          </a:p>
          <a:p>
            <a:r>
              <a:rPr lang="en-US" b="1" dirty="0">
                <a:solidFill>
                  <a:schemeClr val="accent1">
                    <a:lumMod val="50000"/>
                  </a:schemeClr>
                </a:solidFill>
              </a:rPr>
              <a:t>Same algorithm different data layouts or operation sequence:</a:t>
            </a:r>
            <a:endParaRPr lang="en-US" b="1"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marL="742950" lvl="1" indent="-285750">
              <a:buFont typeface="Arial" panose="020B0604020202020204" pitchFamily="34" charset="0"/>
              <a:buChar char="•"/>
            </a:pPr>
            <a:r>
              <a:rPr lang="en-US" dirty="0"/>
              <a:t>Often done with template meta-programming</a:t>
            </a:r>
          </a:p>
          <a:p>
            <a:pPr marL="742950" lvl="1" indent="-285750">
              <a:buFont typeface="Arial" panose="020B0604020202020204" pitchFamily="34" charset="0"/>
              <a:buChar char="•"/>
            </a:pPr>
            <a:endParaRPr lang="en-US" dirty="0"/>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 Unification of Computational Expressions</a:t>
            </a:r>
          </a:p>
        </p:txBody>
      </p:sp>
      <p:sp>
        <p:nvSpPr>
          <p:cNvPr id="3" name="Rounded Rectangle 2">
            <a:extLst>
              <a:ext uri="{FF2B5EF4-FFF2-40B4-BE49-F238E27FC236}">
                <a16:creationId xmlns:a16="http://schemas.microsoft.com/office/drawing/2014/main" id="{FA5AC1FE-958A-777B-BE12-70917764B9EB}"/>
              </a:ext>
            </a:extLst>
          </p:cNvPr>
          <p:cNvSpPr/>
          <p:nvPr/>
        </p:nvSpPr>
        <p:spPr>
          <a:xfrm>
            <a:off x="743984" y="4059935"/>
            <a:ext cx="10700856" cy="1450849"/>
          </a:xfrm>
          <a:prstGeom prst="roundRect">
            <a:avLst/>
          </a:prstGeom>
          <a:solidFill>
            <a:schemeClr val="accent4">
              <a:lumMod val="40000"/>
              <a:lumOff val="6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742950" lvl="1" indent="-285750">
              <a:buFont typeface="Arial" panose="020B0604020202020204" pitchFamily="34" charset="0"/>
              <a:buChar char="•"/>
            </a:pPr>
            <a:endParaRPr lang="en-US" dirty="0"/>
          </a:p>
          <a:p>
            <a:r>
              <a:rPr lang="en-US" b="1" dirty="0">
                <a:solidFill>
                  <a:schemeClr val="accent1">
                    <a:lumMod val="50000"/>
                  </a:schemeClr>
                </a:solidFill>
              </a:rPr>
              <a:t>More challenging if algorithms need to be fundamentally different</a:t>
            </a:r>
          </a:p>
          <a:p>
            <a:pPr marL="742950" lvl="1" indent="-285750">
              <a:buFont typeface="Arial" panose="020B0604020202020204" pitchFamily="34" charset="0"/>
              <a:buChar char="•"/>
            </a:pPr>
            <a:r>
              <a:rPr lang="en-US" dirty="0"/>
              <a:t>Support for alternatives</a:t>
            </a:r>
          </a:p>
        </p:txBody>
      </p:sp>
      <p:sp>
        <p:nvSpPr>
          <p:cNvPr id="4" name="TextBox 3">
            <a:extLst>
              <a:ext uri="{FF2B5EF4-FFF2-40B4-BE49-F238E27FC236}">
                <a16:creationId xmlns:a16="http://schemas.microsoft.com/office/drawing/2014/main" id="{4AD94BBA-B419-381E-1B10-23CBCA34DE94}"/>
              </a:ext>
            </a:extLst>
          </p:cNvPr>
          <p:cNvSpPr txBox="1"/>
          <p:nvPr/>
        </p:nvSpPr>
        <p:spPr>
          <a:xfrm>
            <a:off x="2928562" y="977350"/>
            <a:ext cx="5331203" cy="683264"/>
          </a:xfrm>
          <a:prstGeom prst="rect">
            <a:avLst/>
          </a:prstGeom>
          <a:noFill/>
        </p:spPr>
        <p:txBody>
          <a:bodyPr wrap="none" lIns="118872" tIns="91440" rIns="118872" bIns="91440" rtlCol="0" anchor="ctr" anchorCtr="0">
            <a:spAutoFit/>
          </a:bodyPr>
          <a:lstStyle/>
          <a:p>
            <a:pPr>
              <a:lnSpc>
                <a:spcPct val="90000"/>
              </a:lnSpc>
            </a:pPr>
            <a:r>
              <a:rPr lang="en-US" b="1" dirty="0"/>
              <a:t>Make the same code work on different devices</a:t>
            </a:r>
          </a:p>
          <a:p>
            <a:pPr algn="l">
              <a:lnSpc>
                <a:spcPct val="90000"/>
              </a:lnSpc>
            </a:pPr>
            <a:endParaRPr lang="en-US" dirty="0"/>
          </a:p>
        </p:txBody>
      </p:sp>
    </p:spTree>
    <p:extLst>
      <p:ext uri="{BB962C8B-B14F-4D97-AF65-F5344CB8AC3E}">
        <p14:creationId xmlns:p14="http://schemas.microsoft.com/office/powerpoint/2010/main" val="3776958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 Moving Work and Data to the Target</a:t>
            </a:r>
          </a:p>
        </p:txBody>
      </p:sp>
      <p:sp>
        <p:nvSpPr>
          <p:cNvPr id="3" name="Rounded Rectangle 2">
            <a:extLst>
              <a:ext uri="{FF2B5EF4-FFF2-40B4-BE49-F238E27FC236}">
                <a16:creationId xmlns:a16="http://schemas.microsoft.com/office/drawing/2014/main" id="{FA5AC1FE-958A-777B-BE12-70917764B9EB}"/>
              </a:ext>
            </a:extLst>
          </p:cNvPr>
          <p:cNvSpPr/>
          <p:nvPr/>
        </p:nvSpPr>
        <p:spPr>
          <a:xfrm>
            <a:off x="597680" y="1660614"/>
            <a:ext cx="10700856" cy="1450849"/>
          </a:xfrm>
          <a:prstGeom prst="roundRect">
            <a:avLst/>
          </a:prstGeom>
          <a:solidFill>
            <a:srgbClr val="A952EE">
              <a:alpha val="62966"/>
            </a:srgb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742950" lvl="1" indent="-285750">
              <a:buFont typeface="Arial" panose="020B0604020202020204" pitchFamily="34" charset="0"/>
              <a:buChar char="•"/>
            </a:pPr>
            <a:endParaRPr lang="en-US" dirty="0"/>
          </a:p>
          <a:p>
            <a:r>
              <a:rPr lang="en-US" sz="2000" b="1" dirty="0"/>
              <a:t>Hierarchy in domain decomposition</a:t>
            </a:r>
          </a:p>
          <a:p>
            <a:endParaRPr lang="en-US" b="1" dirty="0">
              <a:solidFill>
                <a:schemeClr val="accent1">
                  <a:lumMod val="50000"/>
                </a:schemeClr>
              </a:solidFill>
            </a:endParaRPr>
          </a:p>
          <a:p>
            <a:pPr marL="742950" lvl="1" indent="-285750">
              <a:buFont typeface="Arial" panose="020B0604020202020204" pitchFamily="34" charset="0"/>
              <a:buChar char="•"/>
            </a:pPr>
            <a:r>
              <a:rPr lang="en-US" dirty="0"/>
              <a:t>Distributed memory model at node level – still very prevalent, likely to remain so for a while</a:t>
            </a:r>
          </a:p>
          <a:p>
            <a:pPr marL="742950" lvl="1" indent="-285750">
              <a:buFont typeface="Arial" panose="020B0604020202020204" pitchFamily="34" charset="0"/>
              <a:buChar char="•"/>
            </a:pPr>
            <a:r>
              <a:rPr lang="en-US" dirty="0"/>
              <a:t>Also done with PGAS models – shared with locality being important</a:t>
            </a:r>
          </a:p>
          <a:p>
            <a:pPr marL="742950" lvl="1"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4AD94BBA-B419-381E-1B10-23CBCA34DE94}"/>
              </a:ext>
            </a:extLst>
          </p:cNvPr>
          <p:cNvSpPr txBox="1"/>
          <p:nvPr/>
        </p:nvSpPr>
        <p:spPr>
          <a:xfrm>
            <a:off x="2928562" y="977350"/>
            <a:ext cx="2650982" cy="683264"/>
          </a:xfrm>
          <a:prstGeom prst="rect">
            <a:avLst/>
          </a:prstGeom>
          <a:noFill/>
        </p:spPr>
        <p:txBody>
          <a:bodyPr wrap="none" lIns="118872" tIns="91440" rIns="118872" bIns="91440" rtlCol="0" anchor="ctr" anchorCtr="0">
            <a:spAutoFit/>
          </a:bodyPr>
          <a:lstStyle/>
          <a:p>
            <a:pPr>
              <a:lnSpc>
                <a:spcPct val="90000"/>
              </a:lnSpc>
            </a:pPr>
            <a:r>
              <a:rPr lang="en-US" b="1" dirty="0"/>
              <a:t>Parallelization Models</a:t>
            </a:r>
          </a:p>
          <a:p>
            <a:pPr algn="l">
              <a:lnSpc>
                <a:spcPct val="90000"/>
              </a:lnSpc>
            </a:pPr>
            <a:endParaRPr lang="en-US" dirty="0"/>
          </a:p>
        </p:txBody>
      </p:sp>
      <p:sp>
        <p:nvSpPr>
          <p:cNvPr id="2" name="Rounded Rectangle 1">
            <a:extLst>
              <a:ext uri="{FF2B5EF4-FFF2-40B4-BE49-F238E27FC236}">
                <a16:creationId xmlns:a16="http://schemas.microsoft.com/office/drawing/2014/main" id="{AF718C10-22F9-DE1F-1A8C-F236C60F9659}"/>
              </a:ext>
            </a:extLst>
          </p:cNvPr>
          <p:cNvSpPr/>
          <p:nvPr/>
        </p:nvSpPr>
        <p:spPr>
          <a:xfrm>
            <a:off x="597680" y="3257480"/>
            <a:ext cx="10700856" cy="2623170"/>
          </a:xfrm>
          <a:prstGeom prst="roundRect">
            <a:avLst/>
          </a:prstGeom>
          <a:solidFill>
            <a:srgbClr val="EEC8FA"/>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endParaRPr lang="en-US" sz="2000" b="1" dirty="0"/>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a:p>
            <a:endParaRPr lang="en-US" b="1" dirty="0">
              <a:solidFill>
                <a:schemeClr val="accent1">
                  <a:lumMod val="50000"/>
                </a:schemeClr>
              </a:solidFill>
            </a:endParaRPr>
          </a:p>
          <a:p>
            <a:pPr marL="285750" indent="-285750">
              <a:buFont typeface="Arial" panose="020B0604020202020204" pitchFamily="34" charset="0"/>
              <a:buChar char="•"/>
            </a:pPr>
            <a:r>
              <a:rPr lang="en-US" dirty="0"/>
              <a:t>Task based work distribution</a:t>
            </a:r>
          </a:p>
        </p:txBody>
      </p:sp>
    </p:spTree>
    <p:extLst>
      <p:ext uri="{BB962C8B-B14F-4D97-AF65-F5344CB8AC3E}">
        <p14:creationId xmlns:p14="http://schemas.microsoft.com/office/powerpoint/2010/main" val="50824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 Mapping Work to Targets</a:t>
            </a:r>
          </a:p>
        </p:txBody>
      </p:sp>
      <p:sp>
        <p:nvSpPr>
          <p:cNvPr id="2" name="Rounded Rectangle 1">
            <a:extLst>
              <a:ext uri="{FF2B5EF4-FFF2-40B4-BE49-F238E27FC236}">
                <a16:creationId xmlns:a16="http://schemas.microsoft.com/office/drawing/2014/main" id="{AF718C10-22F9-DE1F-1A8C-F236C60F9659}"/>
              </a:ext>
            </a:extLst>
          </p:cNvPr>
          <p:cNvSpPr/>
          <p:nvPr/>
        </p:nvSpPr>
        <p:spPr>
          <a:xfrm>
            <a:off x="579392" y="959137"/>
            <a:ext cx="10700856" cy="3320919"/>
          </a:xfrm>
          <a:prstGeom prst="roundRect">
            <a:avLst/>
          </a:prstGeom>
          <a:solidFill>
            <a:srgbClr val="0070C0">
              <a:alpha val="42147"/>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This is how many abstraction layers work</a:t>
            </a:r>
          </a:p>
          <a:p>
            <a:endParaRPr lang="en-US" sz="2000" dirty="0"/>
          </a:p>
          <a:p>
            <a:pPr marL="342900" indent="-342900">
              <a:buFont typeface="Arial" panose="020B0604020202020204" pitchFamily="34" charset="0"/>
              <a:buChar char="•"/>
            </a:pPr>
            <a:r>
              <a:rPr lang="en-US" sz="2000" dirty="0"/>
              <a:t>Infer the structure of the code</a:t>
            </a:r>
          </a:p>
          <a:p>
            <a:pPr marL="342900" indent="-342900">
              <a:buFont typeface="Arial" panose="020B0604020202020204" pitchFamily="34" charset="0"/>
              <a:buChar char="•"/>
            </a:pPr>
            <a:r>
              <a:rPr lang="en-US" sz="2000" dirty="0"/>
              <a:t>Infer the map between algorithms and devices</a:t>
            </a:r>
          </a:p>
          <a:p>
            <a:pPr marL="342900" indent="-342900">
              <a:buFont typeface="Arial" panose="020B0604020202020204" pitchFamily="34" charset="0"/>
              <a:buChar char="•"/>
            </a:pPr>
            <a:r>
              <a:rPr lang="en-US" sz="2000" dirty="0"/>
              <a:t>Infer the data movements</a:t>
            </a:r>
          </a:p>
          <a:p>
            <a:pPr marL="342900" indent="-342900">
              <a:buFont typeface="Arial" panose="020B0604020202020204" pitchFamily="34" charset="0"/>
              <a:buChar char="•"/>
            </a:pPr>
            <a:r>
              <a:rPr lang="en-US" sz="2000" dirty="0"/>
              <a:t>Map computations to devices</a:t>
            </a:r>
          </a:p>
          <a:p>
            <a:pPr marL="342900" indent="-342900">
              <a:buFont typeface="Arial" panose="020B0604020202020204" pitchFamily="34" charset="0"/>
              <a:buChar char="•"/>
            </a:pPr>
            <a:r>
              <a:rPr lang="en-US" sz="2000" dirty="0"/>
              <a:t>These are specified either through constructs or pragmas</a:t>
            </a:r>
          </a:p>
          <a:p>
            <a:endParaRPr lang="en-US" sz="2000" dirty="0"/>
          </a:p>
        </p:txBody>
      </p:sp>
      <p:sp>
        <p:nvSpPr>
          <p:cNvPr id="6" name="Rectangle 5">
            <a:extLst>
              <a:ext uri="{FF2B5EF4-FFF2-40B4-BE49-F238E27FC236}">
                <a16:creationId xmlns:a16="http://schemas.microsoft.com/office/drawing/2014/main" id="{56994EF6-4771-DB83-B9DD-4A338ABCF8E4}"/>
              </a:ext>
            </a:extLst>
          </p:cNvPr>
          <p:cNvSpPr/>
          <p:nvPr/>
        </p:nvSpPr>
        <p:spPr>
          <a:xfrm>
            <a:off x="2434780" y="4609699"/>
            <a:ext cx="6092825" cy="369332"/>
          </a:xfrm>
          <a:prstGeom prst="rect">
            <a:avLst/>
          </a:prstGeom>
        </p:spPr>
        <p:txBody>
          <a:bodyPr>
            <a:spAutoFit/>
          </a:bodyPr>
          <a:lstStyle/>
          <a:p>
            <a:r>
              <a:rPr lang="en-US" b="1" dirty="0">
                <a:solidFill>
                  <a:schemeClr val="accent4">
                    <a:lumMod val="50000"/>
                  </a:schemeClr>
                </a:solidFill>
              </a:rPr>
              <a:t>.</a:t>
            </a:r>
          </a:p>
        </p:txBody>
      </p:sp>
      <p:sp>
        <p:nvSpPr>
          <p:cNvPr id="7" name="Rounded Rectangle 6">
            <a:extLst>
              <a:ext uri="{FF2B5EF4-FFF2-40B4-BE49-F238E27FC236}">
                <a16:creationId xmlns:a16="http://schemas.microsoft.com/office/drawing/2014/main" id="{50957D32-6340-7CCA-E204-70855E162224}"/>
              </a:ext>
            </a:extLst>
          </p:cNvPr>
          <p:cNvSpPr/>
          <p:nvPr/>
        </p:nvSpPr>
        <p:spPr>
          <a:xfrm>
            <a:off x="579392" y="4609699"/>
            <a:ext cx="10700856" cy="1035198"/>
          </a:xfrm>
          <a:prstGeom prst="roundRect">
            <a:avLst/>
          </a:prstGeom>
          <a:solidFill>
            <a:srgbClr val="00B0F0">
              <a:alpha val="42147"/>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It can also be the end user who figures out the mapping</a:t>
            </a:r>
          </a:p>
          <a:p>
            <a:r>
              <a:rPr lang="en-US" sz="2000" b="1" dirty="0"/>
              <a:t>In either case performance depends upon how well the mapping is done</a:t>
            </a:r>
            <a:r>
              <a:rPr lang="en-US" sz="2000" dirty="0"/>
              <a:t> </a:t>
            </a:r>
          </a:p>
          <a:p>
            <a:r>
              <a:rPr lang="en-US" sz="2000" b="1" dirty="0"/>
              <a:t> </a:t>
            </a:r>
          </a:p>
        </p:txBody>
      </p:sp>
    </p:spTree>
    <p:extLst>
      <p:ext uri="{BB962C8B-B14F-4D97-AF65-F5344CB8AC3E}">
        <p14:creationId xmlns:p14="http://schemas.microsoft.com/office/powerpoint/2010/main" val="607400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Todd Gamblin, Jared O’Neal, and </a:t>
            </a:r>
            <a:r>
              <a:rPr lang="en-US" sz="1600" b="1" dirty="0" err="1"/>
              <a:t>Boyana</a:t>
            </a:r>
            <a:r>
              <a:rPr lang="en-US" sz="1600" b="1" dirty="0"/>
              <a:t> R. Norris, Software Productivity and Sustainability track, in Argonne Training Program on Extreme-Scale Computing</a:t>
            </a:r>
            <a:r>
              <a:rPr lang="en-US" sz="1600" b="1"/>
              <a:t>, St</a:t>
            </a:r>
            <a:r>
              <a:rPr lang="en-US" sz="1600" b="1" dirty="0"/>
              <a:t>. Charles, Illinois, 2022. DOI: </a:t>
            </a:r>
            <a:r>
              <a:rPr lang="en-US" sz="1600" b="1" dirty="0">
                <a:hlinkClick r:id="rId4"/>
              </a:rPr>
              <a:t>10.6084/m9.figshare.20416215</a:t>
            </a:r>
            <a:r>
              <a:rPr lang="en-US" sz="1600" b="1" dirty="0"/>
              <a:t>.</a:t>
            </a:r>
          </a:p>
          <a:p>
            <a:pPr>
              <a:spcBef>
                <a:spcPts val="400"/>
              </a:spcBef>
            </a:pPr>
            <a:r>
              <a:rPr lang="en-US" sz="1600" dirty="0"/>
              <a:t>Individual modules may be cited as </a:t>
            </a:r>
            <a:r>
              <a:rPr lang="en-US" sz="1600" i="1" dirty="0"/>
              <a:t>Speaker, Module Title</a:t>
            </a:r>
            <a:r>
              <a:rPr lang="en-US" sz="1600" dirty="0"/>
              <a:t>, in Better Scientific Software tutorial, ISC, 2022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a:p>
            <a:pPr>
              <a:spcBef>
                <a:spcPts val="400"/>
              </a:spcBef>
            </a:pPr>
            <a:r>
              <a:rPr lang="en-US" sz="1400" dirty="0"/>
              <a:t>This work was performed in part at University of Oregon through a subcontract with Argonne National Laboratory.</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 Example Flash-X</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Tree>
    <p:extLst>
      <p:ext uri="{BB962C8B-B14F-4D97-AF65-F5344CB8AC3E}">
        <p14:creationId xmlns:p14="http://schemas.microsoft.com/office/powerpoint/2010/main" val="321579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 Example Flash-X</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endParaRPr lang="en-US" sz="2400" dirty="0">
              <a:solidFill>
                <a:schemeClr val="bg1"/>
              </a:solidFill>
            </a:endParaRPr>
          </a:p>
          <a:p>
            <a:pPr algn="ctr">
              <a:lnSpc>
                <a:spcPct val="90000"/>
              </a:lnSpc>
            </a:pPr>
            <a:r>
              <a:rPr lang="en-US" sz="2400" dirty="0">
                <a:solidFill>
                  <a:schemeClr val="bg1"/>
                </a:solidFill>
              </a:rPr>
              <a:t>    Domain specific runtime</a:t>
            </a:r>
            <a:endParaRPr lang="en-US" sz="2000" dirty="0">
              <a:solidFill>
                <a:schemeClr val="bg1"/>
              </a:solidFill>
            </a:endParaRP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Tree>
    <p:extLst>
      <p:ext uri="{BB962C8B-B14F-4D97-AF65-F5344CB8AC3E}">
        <p14:creationId xmlns:p14="http://schemas.microsoft.com/office/powerpoint/2010/main" val="426456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 Example Flash-X</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a:lnSpc>
                <a:spcPct val="90000"/>
              </a:lnSpc>
            </a:pPr>
            <a:endParaRPr lang="en-US" sz="2400" dirty="0">
              <a:solidFill>
                <a:schemeClr val="bg1"/>
              </a:solidFill>
            </a:endParaRPr>
          </a:p>
          <a:p>
            <a:pPr algn="ctr">
              <a:lnSpc>
                <a:spcPct val="90000"/>
              </a:lnSpc>
            </a:pPr>
            <a:r>
              <a:rPr lang="en-US" sz="2400" dirty="0">
                <a:solidFill>
                  <a:schemeClr val="bg1"/>
                </a:solidFill>
              </a:rPr>
              <a:t>DSL for recipes with code generator</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endParaRPr lang="en-US" sz="2400" dirty="0">
              <a:solidFill>
                <a:schemeClr val="bg1"/>
              </a:solidFill>
            </a:endParaRPr>
          </a:p>
          <a:p>
            <a:pPr algn="ctr">
              <a:lnSpc>
                <a:spcPct val="90000"/>
              </a:lnSpc>
            </a:pPr>
            <a:r>
              <a:rPr lang="en-US" sz="2400" dirty="0">
                <a:solidFill>
                  <a:schemeClr val="bg1"/>
                </a:solidFill>
              </a:rPr>
              <a:t>    Domain specific runtime</a:t>
            </a:r>
            <a:endParaRPr lang="en-US" sz="2000" dirty="0">
              <a:solidFill>
                <a:schemeClr val="bg1"/>
              </a:solidFill>
            </a:endParaRP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Tree>
    <p:extLst>
      <p:ext uri="{BB962C8B-B14F-4D97-AF65-F5344CB8AC3E}">
        <p14:creationId xmlns:p14="http://schemas.microsoft.com/office/powerpoint/2010/main" val="330195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 Example Flash-X</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a:lnSpc>
                <a:spcPct val="90000"/>
              </a:lnSpc>
            </a:pPr>
            <a:endParaRPr lang="en-US" sz="2400" dirty="0">
              <a:solidFill>
                <a:schemeClr val="bg1"/>
              </a:solidFill>
            </a:endParaRPr>
          </a:p>
          <a:p>
            <a:pPr algn="ctr">
              <a:lnSpc>
                <a:spcPct val="90000"/>
              </a:lnSpc>
            </a:pPr>
            <a:r>
              <a:rPr lang="en-US" sz="2400" dirty="0">
                <a:solidFill>
                  <a:schemeClr val="bg1"/>
                </a:solidFill>
              </a:rPr>
              <a:t>DSL for recipes with code generator</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endParaRPr lang="en-US" sz="2400" dirty="0">
              <a:solidFill>
                <a:schemeClr val="bg1"/>
              </a:solidFill>
            </a:endParaRPr>
          </a:p>
          <a:p>
            <a:pPr algn="ctr">
              <a:lnSpc>
                <a:spcPct val="90000"/>
              </a:lnSpc>
            </a:pPr>
            <a:r>
              <a:rPr lang="en-US" sz="2400" dirty="0">
                <a:solidFill>
                  <a:schemeClr val="bg1"/>
                </a:solidFill>
              </a:rPr>
              <a:t>    Domain specific runtime</a:t>
            </a:r>
            <a:endParaRPr lang="en-US" sz="2000" dirty="0">
              <a:solidFill>
                <a:schemeClr val="bg1"/>
              </a:solidFill>
            </a:endParaRP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
        <p:nvSpPr>
          <p:cNvPr id="5" name="Rounded Rectangle 4">
            <a:extLst>
              <a:ext uri="{FF2B5EF4-FFF2-40B4-BE49-F238E27FC236}">
                <a16:creationId xmlns:a16="http://schemas.microsoft.com/office/drawing/2014/main" id="{03F4EA3B-2D5D-C05D-E165-FA8F8EF12B71}"/>
              </a:ext>
            </a:extLst>
          </p:cNvPr>
          <p:cNvSpPr/>
          <p:nvPr/>
        </p:nvSpPr>
        <p:spPr>
          <a:xfrm>
            <a:off x="6130988" y="3874008"/>
            <a:ext cx="5266944" cy="2220468"/>
          </a:xfrm>
          <a:prstGeom prst="roundRect">
            <a:avLst/>
          </a:prstGeom>
          <a:solidFill>
            <a:schemeClr val="accent5">
              <a:lumMod val="50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Composability in the source</a:t>
            </a:r>
          </a:p>
          <a:p>
            <a:pPr algn="ctr">
              <a:lnSpc>
                <a:spcPct val="90000"/>
              </a:lnSpc>
            </a:pPr>
            <a:r>
              <a:rPr lang="en-US" sz="2400" dirty="0">
                <a:solidFill>
                  <a:schemeClr val="bg1"/>
                </a:solidFill>
              </a:rPr>
              <a:t>A toolset of each mechanism</a:t>
            </a:r>
          </a:p>
          <a:p>
            <a:pPr algn="ctr">
              <a:lnSpc>
                <a:spcPct val="90000"/>
              </a:lnSpc>
            </a:pPr>
            <a:r>
              <a:rPr lang="en-US" sz="2400" dirty="0">
                <a:solidFill>
                  <a:schemeClr val="bg1"/>
                </a:solidFill>
              </a:rPr>
              <a:t>Independent tool sets</a:t>
            </a:r>
          </a:p>
          <a:p>
            <a:pPr algn="ctr">
              <a:lnSpc>
                <a:spcPct val="90000"/>
              </a:lnSpc>
            </a:pPr>
            <a:endParaRPr lang="en-US" sz="2400" dirty="0">
              <a:solidFill>
                <a:schemeClr val="bg1"/>
              </a:solidFill>
            </a:endParaRPr>
          </a:p>
          <a:p>
            <a:pPr algn="ctr">
              <a:lnSpc>
                <a:spcPct val="90000"/>
              </a:lnSpc>
            </a:pPr>
            <a:r>
              <a:rPr lang="en-US" sz="2400" dirty="0">
                <a:solidFill>
                  <a:schemeClr val="bg1"/>
                </a:solidFill>
              </a:rPr>
              <a:t> </a:t>
            </a:r>
          </a:p>
        </p:txBody>
      </p:sp>
    </p:spTree>
    <p:extLst>
      <p:ext uri="{BB962C8B-B14F-4D97-AF65-F5344CB8AC3E}">
        <p14:creationId xmlns:p14="http://schemas.microsoft.com/office/powerpoint/2010/main" val="3317175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F34345C-9FD3-574F-AE9E-15E8A49D5331}"/>
              </a:ext>
            </a:extLst>
          </p:cNvPr>
          <p:cNvGrpSpPr/>
          <p:nvPr/>
        </p:nvGrpSpPr>
        <p:grpSpPr>
          <a:xfrm>
            <a:off x="1209919" y="1400565"/>
            <a:ext cx="9961676" cy="4695278"/>
            <a:chOff x="-2" y="-1"/>
            <a:chExt cx="11291950" cy="5739950"/>
          </a:xfrm>
        </p:grpSpPr>
        <p:grpSp>
          <p:nvGrpSpPr>
            <p:cNvPr id="5" name="Rectangle 4">
              <a:extLst>
                <a:ext uri="{FF2B5EF4-FFF2-40B4-BE49-F238E27FC236}">
                  <a16:creationId xmlns:a16="http://schemas.microsoft.com/office/drawing/2014/main" id="{5C98D8B6-DEE9-7C43-90D5-D7BF06E64B3B}"/>
                </a:ext>
              </a:extLst>
            </p:cNvPr>
            <p:cNvGrpSpPr/>
            <p:nvPr/>
          </p:nvGrpSpPr>
          <p:grpSpPr>
            <a:xfrm>
              <a:off x="21409" y="3039218"/>
              <a:ext cx="2730535" cy="1171100"/>
              <a:chOff x="0" y="-1"/>
              <a:chExt cx="2730533" cy="1171099"/>
            </a:xfrm>
          </p:grpSpPr>
          <p:sp>
            <p:nvSpPr>
              <p:cNvPr id="68" name="Rectangle">
                <a:extLst>
                  <a:ext uri="{FF2B5EF4-FFF2-40B4-BE49-F238E27FC236}">
                    <a16:creationId xmlns:a16="http://schemas.microsoft.com/office/drawing/2014/main" id="{EADA70C0-658E-CA4A-9CC9-F264BDB96DC4}"/>
                  </a:ext>
                </a:extLst>
              </p:cNvPr>
              <p:cNvSpPr/>
              <p:nvPr/>
            </p:nvSpPr>
            <p:spPr>
              <a:xfrm>
                <a:off x="0" y="-1"/>
                <a:ext cx="273053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9" name="Library of templates for time-stepping">
                <a:extLst>
                  <a:ext uri="{FF2B5EF4-FFF2-40B4-BE49-F238E27FC236}">
                    <a16:creationId xmlns:a16="http://schemas.microsoft.com/office/drawing/2014/main" id="{8C756D37-6ACE-AF40-811E-B965C3780E12}"/>
                  </a:ext>
                </a:extLst>
              </p:cNvPr>
              <p:cNvSpPr txBox="1"/>
              <p:nvPr/>
            </p:nvSpPr>
            <p:spPr>
              <a:xfrm>
                <a:off x="58420" y="289126"/>
                <a:ext cx="2613695" cy="592846"/>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Library of templates for time-stepping </a:t>
                </a:r>
              </a:p>
            </p:txBody>
          </p:sp>
        </p:grpSp>
        <p:grpSp>
          <p:nvGrpSpPr>
            <p:cNvPr id="6" name="Rectangle 5">
              <a:extLst>
                <a:ext uri="{FF2B5EF4-FFF2-40B4-BE49-F238E27FC236}">
                  <a16:creationId xmlns:a16="http://schemas.microsoft.com/office/drawing/2014/main" id="{BE7BD37B-58B7-0841-82B0-45DC89CB5C3F}"/>
                </a:ext>
              </a:extLst>
            </p:cNvPr>
            <p:cNvGrpSpPr/>
            <p:nvPr/>
          </p:nvGrpSpPr>
          <p:grpSpPr>
            <a:xfrm>
              <a:off x="3066198" y="0"/>
              <a:ext cx="568872" cy="2361716"/>
              <a:chOff x="-1" y="0"/>
              <a:chExt cx="568871" cy="2361714"/>
            </a:xfrm>
          </p:grpSpPr>
          <p:sp>
            <p:nvSpPr>
              <p:cNvPr id="66" name="Rectangle">
                <a:extLst>
                  <a:ext uri="{FF2B5EF4-FFF2-40B4-BE49-F238E27FC236}">
                    <a16:creationId xmlns:a16="http://schemas.microsoft.com/office/drawing/2014/main" id="{F8640EEC-9E6A-1A43-B394-26A1F3BB6BD8}"/>
                  </a:ext>
                </a:extLst>
              </p:cNvPr>
              <p:cNvSpPr/>
              <p:nvPr/>
            </p:nvSpPr>
            <p:spPr>
              <a:xfrm>
                <a:off x="-1" y="0"/>
                <a:ext cx="568871"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7" name="Configurator">
                <a:extLst>
                  <a:ext uri="{FF2B5EF4-FFF2-40B4-BE49-F238E27FC236}">
                    <a16:creationId xmlns:a16="http://schemas.microsoft.com/office/drawing/2014/main" id="{B6110DB6-CC56-6947-A4D4-D1D773C4761E}"/>
                  </a:ext>
                </a:extLst>
              </p:cNvPr>
              <p:cNvSpPr txBox="1"/>
              <p:nvPr/>
            </p:nvSpPr>
            <p:spPr>
              <a:xfrm rot="16200000">
                <a:off x="-838003" y="1023789"/>
                <a:ext cx="2244875" cy="3141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lang="en-US" sz="1351" dirty="0"/>
                  <a:t>Optimizer</a:t>
                </a:r>
                <a:r>
                  <a:rPr sz="1351" dirty="0"/>
                  <a:t> </a:t>
                </a:r>
              </a:p>
            </p:txBody>
          </p:sp>
        </p:grpSp>
        <p:grpSp>
          <p:nvGrpSpPr>
            <p:cNvPr id="7" name="Rectangle 6">
              <a:extLst>
                <a:ext uri="{FF2B5EF4-FFF2-40B4-BE49-F238E27FC236}">
                  <a16:creationId xmlns:a16="http://schemas.microsoft.com/office/drawing/2014/main" id="{45E05B79-2FDE-1849-92EA-3187A00C3997}"/>
                </a:ext>
              </a:extLst>
            </p:cNvPr>
            <p:cNvGrpSpPr/>
            <p:nvPr/>
          </p:nvGrpSpPr>
          <p:grpSpPr>
            <a:xfrm>
              <a:off x="3967514" y="0"/>
              <a:ext cx="1179793" cy="2361716"/>
              <a:chOff x="0" y="0"/>
              <a:chExt cx="1179791" cy="2361715"/>
            </a:xfrm>
          </p:grpSpPr>
          <p:sp>
            <p:nvSpPr>
              <p:cNvPr id="64" name="Rectangle">
                <a:extLst>
                  <a:ext uri="{FF2B5EF4-FFF2-40B4-BE49-F238E27FC236}">
                    <a16:creationId xmlns:a16="http://schemas.microsoft.com/office/drawing/2014/main" id="{CC413C79-E08E-1B48-A5E2-7D69138E33A8}"/>
                  </a:ext>
                </a:extLst>
              </p:cNvPr>
              <p:cNvSpPr/>
              <p:nvPr/>
            </p:nvSpPr>
            <p:spPr>
              <a:xfrm>
                <a:off x="0" y="0"/>
                <a:ext cx="1179791"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5" name="Keyed code for target device">
                <a:extLst>
                  <a:ext uri="{FF2B5EF4-FFF2-40B4-BE49-F238E27FC236}">
                    <a16:creationId xmlns:a16="http://schemas.microsoft.com/office/drawing/2014/main" id="{85B68DC9-C89E-8C49-806B-1F9001F26CED}"/>
                  </a:ext>
                </a:extLst>
              </p:cNvPr>
              <p:cNvSpPr txBox="1"/>
              <p:nvPr/>
            </p:nvSpPr>
            <p:spPr>
              <a:xfrm>
                <a:off x="58420" y="757402"/>
                <a:ext cx="1062950" cy="8469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dirty="0"/>
                  <a:t> code for target device</a:t>
                </a:r>
              </a:p>
            </p:txBody>
          </p:sp>
        </p:grpSp>
        <p:grpSp>
          <p:nvGrpSpPr>
            <p:cNvPr id="8" name="Rectangle 7">
              <a:extLst>
                <a:ext uri="{FF2B5EF4-FFF2-40B4-BE49-F238E27FC236}">
                  <a16:creationId xmlns:a16="http://schemas.microsoft.com/office/drawing/2014/main" id="{22053E60-070C-B94B-B7BA-2ACA1F773769}"/>
                </a:ext>
              </a:extLst>
            </p:cNvPr>
            <p:cNvGrpSpPr/>
            <p:nvPr/>
          </p:nvGrpSpPr>
          <p:grpSpPr>
            <a:xfrm>
              <a:off x="21409" y="0"/>
              <a:ext cx="2712347" cy="1306531"/>
              <a:chOff x="-1" y="0"/>
              <a:chExt cx="2712346" cy="1306529"/>
            </a:xfrm>
          </p:grpSpPr>
          <p:sp>
            <p:nvSpPr>
              <p:cNvPr id="62" name="Rectangle">
                <a:extLst>
                  <a:ext uri="{FF2B5EF4-FFF2-40B4-BE49-F238E27FC236}">
                    <a16:creationId xmlns:a16="http://schemas.microsoft.com/office/drawing/2014/main" id="{F137F59A-B912-0943-A693-2AA01F1CD8FF}"/>
                  </a:ext>
                </a:extLst>
              </p:cNvPr>
              <p:cNvSpPr/>
              <p:nvPr/>
            </p:nvSpPr>
            <p:spPr>
              <a:xfrm>
                <a:off x="-1" y="0"/>
                <a:ext cx="2712346" cy="130652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defRPr>
                    <a:solidFill>
                      <a:srgbClr val="FFFFFF"/>
                    </a:solidFill>
                  </a:defRPr>
                </a:pPr>
                <a:endParaRPr sz="1351"/>
              </a:p>
            </p:txBody>
          </p:sp>
          <p:sp>
            <p:nvSpPr>
              <p:cNvPr id="63" name="Static physics code…">
                <a:extLst>
                  <a:ext uri="{FF2B5EF4-FFF2-40B4-BE49-F238E27FC236}">
                    <a16:creationId xmlns:a16="http://schemas.microsoft.com/office/drawing/2014/main" id="{1B0E05CA-B3C2-AE49-AB27-271AAC1BFC90}"/>
                  </a:ext>
                </a:extLst>
              </p:cNvPr>
              <p:cNvSpPr txBox="1"/>
              <p:nvPr/>
            </p:nvSpPr>
            <p:spPr>
              <a:xfrm>
                <a:off x="58419" y="102780"/>
                <a:ext cx="2595507" cy="1100971"/>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defRPr b="1"/>
                </a:pPr>
                <a:r>
                  <a:rPr sz="1351" dirty="0"/>
                  <a:t>Static physics code</a:t>
                </a:r>
                <a:endParaRPr sz="1351" dirty="0">
                  <a:solidFill>
                    <a:srgbClr val="FFFFFF"/>
                  </a:solidFill>
                </a:endParaRPr>
              </a:p>
              <a:p>
                <a:pPr marL="214477" indent="-214477">
                  <a:buSzPct val="100000"/>
                  <a:buFont typeface="Arial"/>
                  <a:buChar char="•"/>
                </a:pPr>
                <a:r>
                  <a:rPr sz="1351" dirty="0"/>
                  <a:t>Encoded with </a:t>
                </a:r>
                <a:r>
                  <a:rPr lang="en-US" sz="1351" dirty="0"/>
                  <a:t>macros</a:t>
                </a:r>
                <a:endParaRPr sz="1351" dirty="0">
                  <a:solidFill>
                    <a:srgbClr val="FFFFFF"/>
                  </a:solidFill>
                </a:endParaRPr>
              </a:p>
              <a:p>
                <a:pPr marL="214477" indent="-214477">
                  <a:buSzPct val="100000"/>
                  <a:buFont typeface="Arial"/>
                  <a:buChar char="•"/>
                </a:pPr>
                <a:r>
                  <a:rPr sz="1351" dirty="0"/>
                  <a:t>Including optimization hints as directives</a:t>
                </a:r>
              </a:p>
            </p:txBody>
          </p:sp>
        </p:grpSp>
        <p:grpSp>
          <p:nvGrpSpPr>
            <p:cNvPr id="9" name="Rectangle 8">
              <a:extLst>
                <a:ext uri="{FF2B5EF4-FFF2-40B4-BE49-F238E27FC236}">
                  <a16:creationId xmlns:a16="http://schemas.microsoft.com/office/drawing/2014/main" id="{E7BF3B62-240B-B349-8CEF-ECCAB60B4405}"/>
                </a:ext>
              </a:extLst>
            </p:cNvPr>
            <p:cNvGrpSpPr/>
            <p:nvPr/>
          </p:nvGrpSpPr>
          <p:grpSpPr>
            <a:xfrm>
              <a:off x="-2" y="1577638"/>
              <a:ext cx="2733756" cy="1190475"/>
              <a:chOff x="-1" y="-1"/>
              <a:chExt cx="2733755" cy="1190474"/>
            </a:xfrm>
          </p:grpSpPr>
          <p:sp>
            <p:nvSpPr>
              <p:cNvPr id="60" name="Rectangle">
                <a:extLst>
                  <a:ext uri="{FF2B5EF4-FFF2-40B4-BE49-F238E27FC236}">
                    <a16:creationId xmlns:a16="http://schemas.microsoft.com/office/drawing/2014/main" id="{7029AB53-5D63-3A47-890D-95EC92993380}"/>
                  </a:ext>
                </a:extLst>
              </p:cNvPr>
              <p:cNvSpPr/>
              <p:nvPr/>
            </p:nvSpPr>
            <p:spPr>
              <a:xfrm>
                <a:off x="-1" y="-1"/>
                <a:ext cx="2733755" cy="1190474"/>
              </a:xfrm>
              <a:prstGeom prst="rect">
                <a:avLst/>
              </a:prstGeom>
              <a:solidFill>
                <a:schemeClr val="accent4">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1" name="Platform specific information">
                <a:extLst>
                  <a:ext uri="{FF2B5EF4-FFF2-40B4-BE49-F238E27FC236}">
                    <a16:creationId xmlns:a16="http://schemas.microsoft.com/office/drawing/2014/main" id="{773B971F-E59D-BF48-8A43-105EF1A90DCA}"/>
                  </a:ext>
                </a:extLst>
              </p:cNvPr>
              <p:cNvSpPr txBox="1"/>
              <p:nvPr/>
            </p:nvSpPr>
            <p:spPr>
              <a:xfrm>
                <a:off x="58419" y="425844"/>
                <a:ext cx="2616916" cy="3387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Platform specific information</a:t>
                </a:r>
              </a:p>
            </p:txBody>
          </p:sp>
        </p:grpSp>
        <p:grpSp>
          <p:nvGrpSpPr>
            <p:cNvPr id="10" name="Rectangle 9">
              <a:extLst>
                <a:ext uri="{FF2B5EF4-FFF2-40B4-BE49-F238E27FC236}">
                  <a16:creationId xmlns:a16="http://schemas.microsoft.com/office/drawing/2014/main" id="{7739EF9C-B482-5945-B2BD-BF42A8FA63EC}"/>
                </a:ext>
              </a:extLst>
            </p:cNvPr>
            <p:cNvGrpSpPr/>
            <p:nvPr/>
          </p:nvGrpSpPr>
          <p:grpSpPr>
            <a:xfrm>
              <a:off x="3899959" y="3231179"/>
              <a:ext cx="1247347" cy="2361717"/>
              <a:chOff x="0" y="0"/>
              <a:chExt cx="1247345" cy="2361715"/>
            </a:xfrm>
          </p:grpSpPr>
          <p:sp>
            <p:nvSpPr>
              <p:cNvPr id="58" name="Rectangle">
                <a:extLst>
                  <a:ext uri="{FF2B5EF4-FFF2-40B4-BE49-F238E27FC236}">
                    <a16:creationId xmlns:a16="http://schemas.microsoft.com/office/drawing/2014/main" id="{32225D52-6F36-E148-9F3D-D78B388890B8}"/>
                  </a:ext>
                </a:extLst>
              </p:cNvPr>
              <p:cNvSpPr/>
              <p:nvPr/>
            </p:nvSpPr>
            <p:spPr>
              <a:xfrm>
                <a:off x="0" y="0"/>
                <a:ext cx="1247345"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9" name="Recipe for control flow in time…">
                <a:extLst>
                  <a:ext uri="{FF2B5EF4-FFF2-40B4-BE49-F238E27FC236}">
                    <a16:creationId xmlns:a16="http://schemas.microsoft.com/office/drawing/2014/main" id="{0D00E2D4-94E3-9A43-82A2-469A1B871BB4}"/>
                  </a:ext>
                </a:extLst>
              </p:cNvPr>
              <p:cNvSpPr txBox="1"/>
              <p:nvPr/>
            </p:nvSpPr>
            <p:spPr>
              <a:xfrm>
                <a:off x="58420" y="630370"/>
                <a:ext cx="1130504"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lgn="ctr"/>
                <a:r>
                  <a:rPr sz="1351" dirty="0"/>
                  <a:t>Recipe for control flow in time</a:t>
                </a:r>
                <a:endParaRPr sz="1351" dirty="0">
                  <a:solidFill>
                    <a:srgbClr val="FFFFFF"/>
                  </a:solidFill>
                </a:endParaRPr>
              </a:p>
              <a:p>
                <a:pPr algn="ctr"/>
                <a:r>
                  <a:rPr sz="1351" dirty="0"/>
                  <a:t>stepping</a:t>
                </a:r>
              </a:p>
            </p:txBody>
          </p:sp>
        </p:grpSp>
        <p:grpSp>
          <p:nvGrpSpPr>
            <p:cNvPr id="11" name="Rectangle 10">
              <a:extLst>
                <a:ext uri="{FF2B5EF4-FFF2-40B4-BE49-F238E27FC236}">
                  <a16:creationId xmlns:a16="http://schemas.microsoft.com/office/drawing/2014/main" id="{0A51348D-7D20-B544-80EE-56D139F46E12}"/>
                </a:ext>
              </a:extLst>
            </p:cNvPr>
            <p:cNvGrpSpPr/>
            <p:nvPr/>
          </p:nvGrpSpPr>
          <p:grpSpPr>
            <a:xfrm>
              <a:off x="5472954" y="3231178"/>
              <a:ext cx="589762" cy="2361719"/>
              <a:chOff x="0" y="-1"/>
              <a:chExt cx="589760" cy="2361718"/>
            </a:xfrm>
          </p:grpSpPr>
          <p:sp>
            <p:nvSpPr>
              <p:cNvPr id="56" name="Rectangle">
                <a:extLst>
                  <a:ext uri="{FF2B5EF4-FFF2-40B4-BE49-F238E27FC236}">
                    <a16:creationId xmlns:a16="http://schemas.microsoft.com/office/drawing/2014/main" id="{11CF896D-2B3C-B745-931D-6974CA49CA64}"/>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7" name="Recipe translator">
                <a:extLst>
                  <a:ext uri="{FF2B5EF4-FFF2-40B4-BE49-F238E27FC236}">
                    <a16:creationId xmlns:a16="http://schemas.microsoft.com/office/drawing/2014/main" id="{9CEF4420-D076-6740-83E4-8046D6EF41C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Recipe translator</a:t>
                </a:r>
              </a:p>
            </p:txBody>
          </p:sp>
        </p:grpSp>
        <p:grpSp>
          <p:nvGrpSpPr>
            <p:cNvPr id="12" name="Rectangle 11">
              <a:extLst>
                <a:ext uri="{FF2B5EF4-FFF2-40B4-BE49-F238E27FC236}">
                  <a16:creationId xmlns:a16="http://schemas.microsoft.com/office/drawing/2014/main" id="{A76CB0B7-A24D-144D-9A35-58889B5CFC77}"/>
                </a:ext>
              </a:extLst>
            </p:cNvPr>
            <p:cNvGrpSpPr/>
            <p:nvPr/>
          </p:nvGrpSpPr>
          <p:grpSpPr>
            <a:xfrm>
              <a:off x="6534944" y="3231178"/>
              <a:ext cx="1179795" cy="2373484"/>
              <a:chOff x="-1" y="-1"/>
              <a:chExt cx="1179794" cy="2373483"/>
            </a:xfrm>
          </p:grpSpPr>
          <p:sp>
            <p:nvSpPr>
              <p:cNvPr id="54" name="Rectangle">
                <a:extLst>
                  <a:ext uri="{FF2B5EF4-FFF2-40B4-BE49-F238E27FC236}">
                    <a16:creationId xmlns:a16="http://schemas.microsoft.com/office/drawing/2014/main" id="{5FF6621B-0DAF-9C40-91A1-361487573AE8}"/>
                  </a:ext>
                </a:extLst>
              </p:cNvPr>
              <p:cNvSpPr/>
              <p:nvPr/>
            </p:nvSpPr>
            <p:spPr>
              <a:xfrm>
                <a:off x="-1" y="-1"/>
                <a:ext cx="1179794" cy="2373483"/>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5" name="Source code for time…">
                <a:extLst>
                  <a:ext uri="{FF2B5EF4-FFF2-40B4-BE49-F238E27FC236}">
                    <a16:creationId xmlns:a16="http://schemas.microsoft.com/office/drawing/2014/main" id="{E03E5F16-F717-8C49-83F0-2F4D6FE43D3C}"/>
                  </a:ext>
                </a:extLst>
              </p:cNvPr>
              <p:cNvSpPr txBox="1"/>
              <p:nvPr/>
            </p:nvSpPr>
            <p:spPr>
              <a:xfrm>
                <a:off x="58419" y="255160"/>
                <a:ext cx="1062956" cy="1863160"/>
              </a:xfrm>
              <a:prstGeom prst="rect">
                <a:avLst/>
              </a:prstGeom>
              <a:solidFill>
                <a:schemeClr val="accent1">
                  <a:lumMod val="75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lgn="ctr">
                  <a:defRPr>
                    <a:solidFill>
                      <a:srgbClr val="FFFFFF"/>
                    </a:solidFill>
                  </a:defRPr>
                </a:pPr>
                <a:r>
                  <a:rPr sz="1351"/>
                  <a:t>Source code for time</a:t>
                </a:r>
              </a:p>
              <a:p>
                <a:pPr algn="ctr">
                  <a:defRPr>
                    <a:solidFill>
                      <a:srgbClr val="FFFFFF"/>
                    </a:solidFill>
                  </a:defRPr>
                </a:pPr>
                <a:r>
                  <a:rPr sz="1351"/>
                  <a:t>stepping</a:t>
                </a:r>
              </a:p>
              <a:p>
                <a:pPr algn="ctr">
                  <a:defRPr>
                    <a:solidFill>
                      <a:srgbClr val="FFFFFF"/>
                    </a:solidFill>
                  </a:defRPr>
                </a:pPr>
                <a:r>
                  <a:rPr sz="1351"/>
                  <a:t>And </a:t>
                </a:r>
              </a:p>
              <a:p>
                <a:pPr algn="ctr">
                  <a:defRPr>
                    <a:solidFill>
                      <a:srgbClr val="FFFFFF"/>
                    </a:solidFill>
                  </a:defRPr>
                </a:pPr>
                <a:r>
                  <a:rPr sz="1351"/>
                  <a:t>Runtime pipeline</a:t>
                </a:r>
              </a:p>
            </p:txBody>
          </p:sp>
        </p:grpSp>
        <p:grpSp>
          <p:nvGrpSpPr>
            <p:cNvPr id="13" name="Rectangle 12">
              <a:extLst>
                <a:ext uri="{FF2B5EF4-FFF2-40B4-BE49-F238E27FC236}">
                  <a16:creationId xmlns:a16="http://schemas.microsoft.com/office/drawing/2014/main" id="{0FAB36EC-C3C2-894D-80DB-19BD6A4A829F}"/>
                </a:ext>
              </a:extLst>
            </p:cNvPr>
            <p:cNvGrpSpPr/>
            <p:nvPr/>
          </p:nvGrpSpPr>
          <p:grpSpPr>
            <a:xfrm>
              <a:off x="21409" y="4470184"/>
              <a:ext cx="2712345" cy="1171100"/>
              <a:chOff x="0" y="-1"/>
              <a:chExt cx="2712343" cy="1171099"/>
            </a:xfrm>
          </p:grpSpPr>
          <p:sp>
            <p:nvSpPr>
              <p:cNvPr id="52" name="Rectangle">
                <a:extLst>
                  <a:ext uri="{FF2B5EF4-FFF2-40B4-BE49-F238E27FC236}">
                    <a16:creationId xmlns:a16="http://schemas.microsoft.com/office/drawing/2014/main" id="{72635198-8F5D-504C-B591-1D3027D68478}"/>
                  </a:ext>
                </a:extLst>
              </p:cNvPr>
              <p:cNvSpPr/>
              <p:nvPr/>
            </p:nvSpPr>
            <p:spPr>
              <a:xfrm>
                <a:off x="0" y="-1"/>
                <a:ext cx="271234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3" name="Library of runtime configurations">
                <a:extLst>
                  <a:ext uri="{FF2B5EF4-FFF2-40B4-BE49-F238E27FC236}">
                    <a16:creationId xmlns:a16="http://schemas.microsoft.com/office/drawing/2014/main" id="{A84E478A-9800-B949-A595-E08022910DBC}"/>
                  </a:ext>
                </a:extLst>
              </p:cNvPr>
              <p:cNvSpPr txBox="1"/>
              <p:nvPr/>
            </p:nvSpPr>
            <p:spPr>
              <a:xfrm>
                <a:off x="58420" y="289124"/>
                <a:ext cx="2595504" cy="592846"/>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Library of runtime configurations</a:t>
                </a:r>
              </a:p>
            </p:txBody>
          </p:sp>
        </p:grpSp>
        <p:grpSp>
          <p:nvGrpSpPr>
            <p:cNvPr id="14" name="Rectangle 13">
              <a:extLst>
                <a:ext uri="{FF2B5EF4-FFF2-40B4-BE49-F238E27FC236}">
                  <a16:creationId xmlns:a16="http://schemas.microsoft.com/office/drawing/2014/main" id="{DFE8AD76-2E0E-9D4A-A46F-20789D67F248}"/>
                </a:ext>
              </a:extLst>
            </p:cNvPr>
            <p:cNvGrpSpPr/>
            <p:nvPr/>
          </p:nvGrpSpPr>
          <p:grpSpPr>
            <a:xfrm>
              <a:off x="5479750" y="11764"/>
              <a:ext cx="589762" cy="2361719"/>
              <a:chOff x="0" y="-1"/>
              <a:chExt cx="589760" cy="2361718"/>
            </a:xfrm>
          </p:grpSpPr>
          <p:sp>
            <p:nvSpPr>
              <p:cNvPr id="50" name="Rectangle">
                <a:extLst>
                  <a:ext uri="{FF2B5EF4-FFF2-40B4-BE49-F238E27FC236}">
                    <a16:creationId xmlns:a16="http://schemas.microsoft.com/office/drawing/2014/main" id="{5CB3395B-0899-A748-8E64-9F4E3FC38880}"/>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1" name="translator">
                <a:extLst>
                  <a:ext uri="{FF2B5EF4-FFF2-40B4-BE49-F238E27FC236}">
                    <a16:creationId xmlns:a16="http://schemas.microsoft.com/office/drawing/2014/main" id="{A0896222-9EC6-9842-A630-F02FA564F0B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translator</a:t>
                </a:r>
              </a:p>
            </p:txBody>
          </p:sp>
        </p:grpSp>
        <p:grpSp>
          <p:nvGrpSpPr>
            <p:cNvPr id="15" name="Rectangle 14">
              <a:extLst>
                <a:ext uri="{FF2B5EF4-FFF2-40B4-BE49-F238E27FC236}">
                  <a16:creationId xmlns:a16="http://schemas.microsoft.com/office/drawing/2014/main" id="{BF5014D2-F011-0849-979E-80C61980620A}"/>
                </a:ext>
              </a:extLst>
            </p:cNvPr>
            <p:cNvGrpSpPr/>
            <p:nvPr/>
          </p:nvGrpSpPr>
          <p:grpSpPr>
            <a:xfrm>
              <a:off x="6534947" y="-1"/>
              <a:ext cx="1179793" cy="2373483"/>
              <a:chOff x="0" y="-1"/>
              <a:chExt cx="1179791" cy="2373482"/>
            </a:xfrm>
          </p:grpSpPr>
          <p:sp>
            <p:nvSpPr>
              <p:cNvPr id="48" name="Rectangle">
                <a:extLst>
                  <a:ext uri="{FF2B5EF4-FFF2-40B4-BE49-F238E27FC236}">
                    <a16:creationId xmlns:a16="http://schemas.microsoft.com/office/drawing/2014/main" id="{95DB6F89-71BD-2948-9773-A5DDBEF871E3}"/>
                  </a:ext>
                </a:extLst>
              </p:cNvPr>
              <p:cNvSpPr/>
              <p:nvPr/>
            </p:nvSpPr>
            <p:spPr>
              <a:xfrm>
                <a:off x="0" y="-1"/>
                <a:ext cx="1179791" cy="2373482"/>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9" name="Source code for physics operators">
                <a:extLst>
                  <a:ext uri="{FF2B5EF4-FFF2-40B4-BE49-F238E27FC236}">
                    <a16:creationId xmlns:a16="http://schemas.microsoft.com/office/drawing/2014/main" id="{3A692CEB-474F-CC4D-B6DF-AEE53F33174B}"/>
                  </a:ext>
                </a:extLst>
              </p:cNvPr>
              <p:cNvSpPr txBox="1"/>
              <p:nvPr/>
            </p:nvSpPr>
            <p:spPr>
              <a:xfrm>
                <a:off x="58420" y="636254"/>
                <a:ext cx="1062950"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Source code for physics operators</a:t>
                </a:r>
              </a:p>
            </p:txBody>
          </p:sp>
        </p:grpSp>
        <p:grpSp>
          <p:nvGrpSpPr>
            <p:cNvPr id="16" name="Rectangle 15">
              <a:extLst>
                <a:ext uri="{FF2B5EF4-FFF2-40B4-BE49-F238E27FC236}">
                  <a16:creationId xmlns:a16="http://schemas.microsoft.com/office/drawing/2014/main" id="{ABC54C09-2984-5940-AACE-0662A634CC3F}"/>
                </a:ext>
              </a:extLst>
            </p:cNvPr>
            <p:cNvGrpSpPr/>
            <p:nvPr/>
          </p:nvGrpSpPr>
          <p:grpSpPr>
            <a:xfrm>
              <a:off x="3041516" y="3231179"/>
              <a:ext cx="593554" cy="2361716"/>
              <a:chOff x="0" y="0"/>
              <a:chExt cx="593552" cy="2361714"/>
            </a:xfrm>
          </p:grpSpPr>
          <p:sp>
            <p:nvSpPr>
              <p:cNvPr id="46" name="Rectangle">
                <a:extLst>
                  <a:ext uri="{FF2B5EF4-FFF2-40B4-BE49-F238E27FC236}">
                    <a16:creationId xmlns:a16="http://schemas.microsoft.com/office/drawing/2014/main" id="{A1CCF214-2225-9749-AE73-8A08ECA8B4B0}"/>
                  </a:ext>
                </a:extLst>
              </p:cNvPr>
              <p:cNvSpPr/>
              <p:nvPr/>
            </p:nvSpPr>
            <p:spPr>
              <a:xfrm>
                <a:off x="0" y="0"/>
                <a:ext cx="593552"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7" name="Human in the loop">
                <a:extLst>
                  <a:ext uri="{FF2B5EF4-FFF2-40B4-BE49-F238E27FC236}">
                    <a16:creationId xmlns:a16="http://schemas.microsoft.com/office/drawing/2014/main" id="{9F0A97E1-1C39-C547-BA44-8AB2F4B5FE2D}"/>
                  </a:ext>
                </a:extLst>
              </p:cNvPr>
              <p:cNvSpPr txBox="1"/>
              <p:nvPr/>
            </p:nvSpPr>
            <p:spPr>
              <a:xfrm rot="16200000">
                <a:off x="-825661" y="1023791"/>
                <a:ext cx="2244875"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Human in the loop</a:t>
                </a:r>
              </a:p>
            </p:txBody>
          </p:sp>
        </p:grpSp>
        <p:sp>
          <p:nvSpPr>
            <p:cNvPr id="17" name="Straight Arrow Connector 16">
              <a:extLst>
                <a:ext uri="{FF2B5EF4-FFF2-40B4-BE49-F238E27FC236}">
                  <a16:creationId xmlns:a16="http://schemas.microsoft.com/office/drawing/2014/main" id="{27587CEB-C0A5-594E-8510-160B1CA67CD6}"/>
                </a:ext>
              </a:extLst>
            </p:cNvPr>
            <p:cNvSpPr/>
            <p:nvPr/>
          </p:nvSpPr>
          <p:spPr>
            <a:xfrm>
              <a:off x="2733755" y="653266"/>
              <a:ext cx="332445"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8" name="Straight Arrow Connector 17">
              <a:extLst>
                <a:ext uri="{FF2B5EF4-FFF2-40B4-BE49-F238E27FC236}">
                  <a16:creationId xmlns:a16="http://schemas.microsoft.com/office/drawing/2014/main" id="{14DCD9D0-78BA-A442-887E-6D36A6E92DE0}"/>
                </a:ext>
              </a:extLst>
            </p:cNvPr>
            <p:cNvSpPr/>
            <p:nvPr/>
          </p:nvSpPr>
          <p:spPr>
            <a:xfrm>
              <a:off x="2733753" y="2160918"/>
              <a:ext cx="307763"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9" name="Elbow Connector 18">
              <a:extLst>
                <a:ext uri="{FF2B5EF4-FFF2-40B4-BE49-F238E27FC236}">
                  <a16:creationId xmlns:a16="http://schemas.microsoft.com/office/drawing/2014/main" id="{8CE47963-1F86-A94F-A9BC-92F57D212F8A}"/>
                </a:ext>
              </a:extLst>
            </p:cNvPr>
            <p:cNvSpPr/>
            <p:nvPr/>
          </p:nvSpPr>
          <p:spPr>
            <a:xfrm rot="16200000" flipH="1">
              <a:off x="2648009" y="2540896"/>
              <a:ext cx="776027" cy="6045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15" y="0"/>
                  </a:lnTo>
                  <a:lnTo>
                    <a:pt x="815" y="21600"/>
                  </a:lnTo>
                  <a:lnTo>
                    <a:pt x="21600" y="21600"/>
                  </a:lnTo>
                </a:path>
              </a:pathLst>
            </a:custGeom>
            <a:noFill/>
            <a:ln w="38100" cap="flat">
              <a:solidFill>
                <a:srgbClr val="000000"/>
              </a:solidFill>
              <a:prstDash val="solid"/>
              <a:round/>
              <a:tailEnd type="triangle" w="med" len="med"/>
            </a:ln>
            <a:effectLst/>
          </p:spPr>
          <p:txBody>
            <a:bodyPr wrap="square" lIns="34316" tIns="34316" rIns="34316" bIns="34316" numCol="1" anchor="ctr">
              <a:noAutofit/>
            </a:bodyPr>
            <a:lstStyle/>
            <a:p>
              <a:endParaRPr sz="1351"/>
            </a:p>
          </p:txBody>
        </p:sp>
        <p:sp>
          <p:nvSpPr>
            <p:cNvPr id="20" name="Straight Arrow Connector 19">
              <a:extLst>
                <a:ext uri="{FF2B5EF4-FFF2-40B4-BE49-F238E27FC236}">
                  <a16:creationId xmlns:a16="http://schemas.microsoft.com/office/drawing/2014/main" id="{95BCA8FA-9C73-9845-9AEA-149879AA4D32}"/>
                </a:ext>
              </a:extLst>
            </p:cNvPr>
            <p:cNvSpPr/>
            <p:nvPr/>
          </p:nvSpPr>
          <p:spPr>
            <a:xfrm flipV="1">
              <a:off x="2751943" y="3623414"/>
              <a:ext cx="314257" cy="135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1" name="Straight Arrow Connector 20">
              <a:extLst>
                <a:ext uri="{FF2B5EF4-FFF2-40B4-BE49-F238E27FC236}">
                  <a16:creationId xmlns:a16="http://schemas.microsoft.com/office/drawing/2014/main" id="{41CBEFA0-A5D7-0D4C-93B8-5316CF5BD445}"/>
                </a:ext>
              </a:extLst>
            </p:cNvPr>
            <p:cNvSpPr/>
            <p:nvPr/>
          </p:nvSpPr>
          <p:spPr>
            <a:xfrm>
              <a:off x="2733753" y="5055734"/>
              <a:ext cx="278410" cy="24048"/>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2" name="Straight Arrow Connector 21">
              <a:extLst>
                <a:ext uri="{FF2B5EF4-FFF2-40B4-BE49-F238E27FC236}">
                  <a16:creationId xmlns:a16="http://schemas.microsoft.com/office/drawing/2014/main" id="{D034F452-E295-194B-8E3E-3721BC18EE21}"/>
                </a:ext>
              </a:extLst>
            </p:cNvPr>
            <p:cNvSpPr/>
            <p:nvPr/>
          </p:nvSpPr>
          <p:spPr>
            <a:xfrm>
              <a:off x="3635068" y="4412036"/>
              <a:ext cx="264892"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3" name="Straight Arrow Connector 22">
              <a:extLst>
                <a:ext uri="{FF2B5EF4-FFF2-40B4-BE49-F238E27FC236}">
                  <a16:creationId xmlns:a16="http://schemas.microsoft.com/office/drawing/2014/main" id="{72890BED-4187-6841-99E9-8EC9F5BD901D}"/>
                </a:ext>
              </a:extLst>
            </p:cNvPr>
            <p:cNvSpPr/>
            <p:nvPr/>
          </p:nvSpPr>
          <p:spPr>
            <a:xfrm>
              <a:off x="5147305" y="1180858"/>
              <a:ext cx="332446" cy="1176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4" name="Straight Arrow Connector 23">
              <a:extLst>
                <a:ext uri="{FF2B5EF4-FFF2-40B4-BE49-F238E27FC236}">
                  <a16:creationId xmlns:a16="http://schemas.microsoft.com/office/drawing/2014/main" id="{8CF8F909-CCF5-4446-9C94-1FB8C7E44A96}"/>
                </a:ext>
              </a:extLst>
            </p:cNvPr>
            <p:cNvSpPr/>
            <p:nvPr/>
          </p:nvSpPr>
          <p:spPr>
            <a:xfrm>
              <a:off x="3635069" y="1180858"/>
              <a:ext cx="33244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5" name="Straight Arrow Connector 24">
              <a:extLst>
                <a:ext uri="{FF2B5EF4-FFF2-40B4-BE49-F238E27FC236}">
                  <a16:creationId xmlns:a16="http://schemas.microsoft.com/office/drawing/2014/main" id="{DBF80A7B-B179-0F46-896D-D0B99A257FBB}"/>
                </a:ext>
              </a:extLst>
            </p:cNvPr>
            <p:cNvSpPr/>
            <p:nvPr/>
          </p:nvSpPr>
          <p:spPr>
            <a:xfrm flipV="1">
              <a:off x="6069511" y="1186741"/>
              <a:ext cx="465437"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6" name="Straight Arrow Connector 25">
              <a:extLst>
                <a:ext uri="{FF2B5EF4-FFF2-40B4-BE49-F238E27FC236}">
                  <a16:creationId xmlns:a16="http://schemas.microsoft.com/office/drawing/2014/main" id="{3C5D20E9-7F16-4D4F-8051-0432DDD1658C}"/>
                </a:ext>
              </a:extLst>
            </p:cNvPr>
            <p:cNvSpPr/>
            <p:nvPr/>
          </p:nvSpPr>
          <p:spPr>
            <a:xfrm>
              <a:off x="5147305" y="4412037"/>
              <a:ext cx="325649"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7" name="Straight Arrow Connector 26">
              <a:extLst>
                <a:ext uri="{FF2B5EF4-FFF2-40B4-BE49-F238E27FC236}">
                  <a16:creationId xmlns:a16="http://schemas.microsoft.com/office/drawing/2014/main" id="{E54C3D3A-9A30-A247-BAA8-A458055D291D}"/>
                </a:ext>
              </a:extLst>
            </p:cNvPr>
            <p:cNvSpPr/>
            <p:nvPr/>
          </p:nvSpPr>
          <p:spPr>
            <a:xfrm>
              <a:off x="6062714" y="4412037"/>
              <a:ext cx="472232" cy="5884"/>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grpSp>
          <p:nvGrpSpPr>
            <p:cNvPr id="28" name="Rectangle 27">
              <a:extLst>
                <a:ext uri="{FF2B5EF4-FFF2-40B4-BE49-F238E27FC236}">
                  <a16:creationId xmlns:a16="http://schemas.microsoft.com/office/drawing/2014/main" id="{BAC1F6A3-518D-0741-BFD5-BD79DC78F26A}"/>
                </a:ext>
              </a:extLst>
            </p:cNvPr>
            <p:cNvGrpSpPr/>
            <p:nvPr/>
          </p:nvGrpSpPr>
          <p:grpSpPr>
            <a:xfrm>
              <a:off x="8047183" y="605568"/>
              <a:ext cx="589762" cy="4668026"/>
              <a:chOff x="0" y="-1"/>
              <a:chExt cx="589760" cy="4668025"/>
            </a:xfrm>
          </p:grpSpPr>
          <p:sp>
            <p:nvSpPr>
              <p:cNvPr id="44" name="Rectangle">
                <a:extLst>
                  <a:ext uri="{FF2B5EF4-FFF2-40B4-BE49-F238E27FC236}">
                    <a16:creationId xmlns:a16="http://schemas.microsoft.com/office/drawing/2014/main" id="{A5E7082A-A652-2041-B12A-EC392B08A9FC}"/>
                  </a:ext>
                </a:extLst>
              </p:cNvPr>
              <p:cNvSpPr/>
              <p:nvPr/>
            </p:nvSpPr>
            <p:spPr>
              <a:xfrm>
                <a:off x="0" y="-1"/>
                <a:ext cx="589760" cy="4668025"/>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5" name="Code Assembler">
                <a:extLst>
                  <a:ext uri="{FF2B5EF4-FFF2-40B4-BE49-F238E27FC236}">
                    <a16:creationId xmlns:a16="http://schemas.microsoft.com/office/drawing/2014/main" id="{F3E2D1A0-8C2D-BE43-8F2C-F6CC690C9A67}"/>
                  </a:ext>
                </a:extLst>
              </p:cNvPr>
              <p:cNvSpPr txBox="1"/>
              <p:nvPr/>
            </p:nvSpPr>
            <p:spPr>
              <a:xfrm rot="16200000">
                <a:off x="-1980712" y="2176946"/>
                <a:ext cx="4551184"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Code Assembler</a:t>
                </a:r>
              </a:p>
            </p:txBody>
          </p:sp>
        </p:grpSp>
        <p:grpSp>
          <p:nvGrpSpPr>
            <p:cNvPr id="29" name="Rectangle 28">
              <a:extLst>
                <a:ext uri="{FF2B5EF4-FFF2-40B4-BE49-F238E27FC236}">
                  <a16:creationId xmlns:a16="http://schemas.microsoft.com/office/drawing/2014/main" id="{5A03E08E-EEF8-174D-86DE-870CB696E17D}"/>
                </a:ext>
              </a:extLst>
            </p:cNvPr>
            <p:cNvGrpSpPr/>
            <p:nvPr/>
          </p:nvGrpSpPr>
          <p:grpSpPr>
            <a:xfrm>
              <a:off x="9386707" y="307916"/>
              <a:ext cx="1560353" cy="2808802"/>
              <a:chOff x="0" y="-291023"/>
              <a:chExt cx="1560351" cy="2808801"/>
            </a:xfrm>
          </p:grpSpPr>
          <p:sp>
            <p:nvSpPr>
              <p:cNvPr id="42" name="Rectangle">
                <a:extLst>
                  <a:ext uri="{FF2B5EF4-FFF2-40B4-BE49-F238E27FC236}">
                    <a16:creationId xmlns:a16="http://schemas.microsoft.com/office/drawing/2014/main" id="{E06CE736-E957-734B-B46F-5E6917A6CF05}"/>
                  </a:ext>
                </a:extLst>
              </p:cNvPr>
              <p:cNvSpPr/>
              <p:nvPr/>
            </p:nvSpPr>
            <p:spPr>
              <a:xfrm>
                <a:off x="0" y="-291023"/>
                <a:ext cx="1560351" cy="2808801"/>
              </a:xfrm>
              <a:prstGeom prst="rect">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dirty="0"/>
              </a:p>
            </p:txBody>
          </p:sp>
          <p:sp>
            <p:nvSpPr>
              <p:cNvPr id="43" name="Fully assembled and configured source code">
                <a:extLst>
                  <a:ext uri="{FF2B5EF4-FFF2-40B4-BE49-F238E27FC236}">
                    <a16:creationId xmlns:a16="http://schemas.microsoft.com/office/drawing/2014/main" id="{32FEE793-F7B6-3147-8917-CB5DEA013B56}"/>
                  </a:ext>
                </a:extLst>
              </p:cNvPr>
              <p:cNvSpPr txBox="1"/>
              <p:nvPr/>
            </p:nvSpPr>
            <p:spPr>
              <a:xfrm>
                <a:off x="58420" y="824381"/>
                <a:ext cx="1443511"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dirty="0"/>
                  <a:t>Fully assembled and configured source code</a:t>
                </a:r>
              </a:p>
            </p:txBody>
          </p:sp>
        </p:grpSp>
        <p:grpSp>
          <p:nvGrpSpPr>
            <p:cNvPr id="30" name="Oval 29">
              <a:extLst>
                <a:ext uri="{FF2B5EF4-FFF2-40B4-BE49-F238E27FC236}">
                  <a16:creationId xmlns:a16="http://schemas.microsoft.com/office/drawing/2014/main" id="{0930237A-F798-4D4E-8618-3067BD91F537}"/>
                </a:ext>
              </a:extLst>
            </p:cNvPr>
            <p:cNvGrpSpPr/>
            <p:nvPr/>
          </p:nvGrpSpPr>
          <p:grpSpPr>
            <a:xfrm>
              <a:off x="9357522" y="3525516"/>
              <a:ext cx="1648531" cy="956629"/>
              <a:chOff x="-1" y="-1"/>
              <a:chExt cx="1648530" cy="956628"/>
            </a:xfrm>
          </p:grpSpPr>
          <p:sp>
            <p:nvSpPr>
              <p:cNvPr id="40" name="Oval">
                <a:extLst>
                  <a:ext uri="{FF2B5EF4-FFF2-40B4-BE49-F238E27FC236}">
                    <a16:creationId xmlns:a16="http://schemas.microsoft.com/office/drawing/2014/main" id="{2A5A6621-F110-3C41-9F9A-B7FDD6E7D2DE}"/>
                  </a:ext>
                </a:extLst>
              </p:cNvPr>
              <p:cNvSpPr/>
              <p:nvPr/>
            </p:nvSpPr>
            <p:spPr>
              <a:xfrm>
                <a:off x="-1" y="-1"/>
                <a:ext cx="1648530" cy="956628"/>
              </a:xfrm>
              <a:prstGeom prst="ellipse">
                <a:avLst/>
              </a:prstGeom>
              <a:solidFill>
                <a:srgbClr val="1B8DC3"/>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1" name="Compiler">
                <a:extLst>
                  <a:ext uri="{FF2B5EF4-FFF2-40B4-BE49-F238E27FC236}">
                    <a16:creationId xmlns:a16="http://schemas.microsoft.com/office/drawing/2014/main" id="{F6166567-DD73-1949-AB2F-ED83BB6DD45D}"/>
                  </a:ext>
                </a:extLst>
              </p:cNvPr>
              <p:cNvSpPr txBox="1"/>
              <p:nvPr/>
            </p:nvSpPr>
            <p:spPr>
              <a:xfrm>
                <a:off x="299839" y="308921"/>
                <a:ext cx="1048847" cy="3387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dirty="0"/>
                  <a:t>Compiler</a:t>
                </a:r>
              </a:p>
            </p:txBody>
          </p:sp>
        </p:grpSp>
        <p:grpSp>
          <p:nvGrpSpPr>
            <p:cNvPr id="31" name="Rounded Rectangle 30">
              <a:extLst>
                <a:ext uri="{FF2B5EF4-FFF2-40B4-BE49-F238E27FC236}">
                  <a16:creationId xmlns:a16="http://schemas.microsoft.com/office/drawing/2014/main" id="{DFDD298A-A375-4749-863D-3251E4C7F93D}"/>
                </a:ext>
              </a:extLst>
            </p:cNvPr>
            <p:cNvGrpSpPr/>
            <p:nvPr/>
          </p:nvGrpSpPr>
          <p:grpSpPr>
            <a:xfrm>
              <a:off x="9178577" y="4890943"/>
              <a:ext cx="1869853" cy="585935"/>
              <a:chOff x="0" y="0"/>
              <a:chExt cx="1869851" cy="585934"/>
            </a:xfrm>
          </p:grpSpPr>
          <p:sp>
            <p:nvSpPr>
              <p:cNvPr id="38" name="Rounded Rectangle">
                <a:extLst>
                  <a:ext uri="{FF2B5EF4-FFF2-40B4-BE49-F238E27FC236}">
                    <a16:creationId xmlns:a16="http://schemas.microsoft.com/office/drawing/2014/main" id="{2FB42381-450A-6F4B-9A3F-301A22BD4BD5}"/>
                  </a:ext>
                </a:extLst>
              </p:cNvPr>
              <p:cNvSpPr/>
              <p:nvPr/>
            </p:nvSpPr>
            <p:spPr>
              <a:xfrm>
                <a:off x="0" y="0"/>
                <a:ext cx="1869851" cy="585934"/>
              </a:xfrm>
              <a:prstGeom prst="roundRect">
                <a:avLst>
                  <a:gd name="adj" fmla="val 16667"/>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39" name="Executable">
                <a:extLst>
                  <a:ext uri="{FF2B5EF4-FFF2-40B4-BE49-F238E27FC236}">
                    <a16:creationId xmlns:a16="http://schemas.microsoft.com/office/drawing/2014/main" id="{3A6525DC-4C19-5843-97ED-873B881147F0}"/>
                  </a:ext>
                </a:extLst>
              </p:cNvPr>
              <p:cNvSpPr txBox="1"/>
              <p:nvPr/>
            </p:nvSpPr>
            <p:spPr>
              <a:xfrm>
                <a:off x="87023" y="123575"/>
                <a:ext cx="1695806" cy="338784"/>
              </a:xfrm>
              <a:prstGeom prst="rect">
                <a:avLst/>
              </a:prstGeom>
              <a:solidFill>
                <a:schemeClr val="accent2">
                  <a:lumMod val="40000"/>
                  <a:lumOff val="6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Executable</a:t>
                </a:r>
              </a:p>
            </p:txBody>
          </p:sp>
        </p:grpSp>
        <p:sp>
          <p:nvSpPr>
            <p:cNvPr id="32" name="Straight Arrow Connector 31">
              <a:extLst>
                <a:ext uri="{FF2B5EF4-FFF2-40B4-BE49-F238E27FC236}">
                  <a16:creationId xmlns:a16="http://schemas.microsoft.com/office/drawing/2014/main" id="{56FF4EBC-F170-E141-A7D1-618954DB0595}"/>
                </a:ext>
              </a:extLst>
            </p:cNvPr>
            <p:cNvSpPr/>
            <p:nvPr/>
          </p:nvSpPr>
          <p:spPr>
            <a:xfrm>
              <a:off x="7714738" y="1186741"/>
              <a:ext cx="332445"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3" name="Straight Arrow Connector 32">
              <a:extLst>
                <a:ext uri="{FF2B5EF4-FFF2-40B4-BE49-F238E27FC236}">
                  <a16:creationId xmlns:a16="http://schemas.microsoft.com/office/drawing/2014/main" id="{715B6486-358B-6C42-9CFB-54E1505775EF}"/>
                </a:ext>
              </a:extLst>
            </p:cNvPr>
            <p:cNvSpPr/>
            <p:nvPr/>
          </p:nvSpPr>
          <p:spPr>
            <a:xfrm>
              <a:off x="7714737" y="4417920"/>
              <a:ext cx="343434"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4" name="Straight Arrow Connector 33">
              <a:extLst>
                <a:ext uri="{FF2B5EF4-FFF2-40B4-BE49-F238E27FC236}">
                  <a16:creationId xmlns:a16="http://schemas.microsoft.com/office/drawing/2014/main" id="{AB340F16-C34E-6B49-AED3-B36BFCFC15EB}"/>
                </a:ext>
              </a:extLst>
            </p:cNvPr>
            <p:cNvSpPr/>
            <p:nvPr/>
          </p:nvSpPr>
          <p:spPr>
            <a:xfrm>
              <a:off x="8636943" y="1973804"/>
              <a:ext cx="74976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5" name="Straight Arrow Connector 34">
              <a:extLst>
                <a:ext uri="{FF2B5EF4-FFF2-40B4-BE49-F238E27FC236}">
                  <a16:creationId xmlns:a16="http://schemas.microsoft.com/office/drawing/2014/main" id="{19257A86-9C32-054F-8F92-E76DEC6CF3A7}"/>
                </a:ext>
              </a:extLst>
            </p:cNvPr>
            <p:cNvSpPr/>
            <p:nvPr/>
          </p:nvSpPr>
          <p:spPr>
            <a:xfrm flipH="1">
              <a:off x="10181786" y="3116717"/>
              <a:ext cx="1"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6" name="Straight Arrow Connector 35">
              <a:extLst>
                <a:ext uri="{FF2B5EF4-FFF2-40B4-BE49-F238E27FC236}">
                  <a16:creationId xmlns:a16="http://schemas.microsoft.com/office/drawing/2014/main" id="{1B13153A-EE5E-5A49-8189-E9410B42A4C6}"/>
                </a:ext>
              </a:extLst>
            </p:cNvPr>
            <p:cNvSpPr/>
            <p:nvPr/>
          </p:nvSpPr>
          <p:spPr>
            <a:xfrm>
              <a:off x="10181787" y="4482143"/>
              <a:ext cx="5927"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7" name="Rectangle 36">
              <a:extLst>
                <a:ext uri="{FF2B5EF4-FFF2-40B4-BE49-F238E27FC236}">
                  <a16:creationId xmlns:a16="http://schemas.microsoft.com/office/drawing/2014/main" id="{0A92DF2D-2792-3444-95FA-0E8BC4F3D770}"/>
                </a:ext>
              </a:extLst>
            </p:cNvPr>
            <p:cNvSpPr/>
            <p:nvPr/>
          </p:nvSpPr>
          <p:spPr>
            <a:xfrm>
              <a:off x="8936482" y="70182"/>
              <a:ext cx="2355466" cy="5669767"/>
            </a:xfrm>
            <a:prstGeom prst="rect">
              <a:avLst/>
            </a:prstGeom>
            <a:no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grpSp>
      <p:sp>
        <p:nvSpPr>
          <p:cNvPr id="70" name="Title 1">
            <a:extLst>
              <a:ext uri="{FF2B5EF4-FFF2-40B4-BE49-F238E27FC236}">
                <a16:creationId xmlns:a16="http://schemas.microsoft.com/office/drawing/2014/main" id="{3A01DC83-43F1-244F-9429-8F2B874B3E47}"/>
              </a:ext>
            </a:extLst>
          </p:cNvPr>
          <p:cNvSpPr>
            <a:spLocks noGrp="1"/>
          </p:cNvSpPr>
          <p:nvPr>
            <p:ph type="title"/>
          </p:nvPr>
        </p:nvSpPr>
        <p:spPr>
          <a:xfrm>
            <a:off x="335862" y="71985"/>
            <a:ext cx="10512862" cy="1325218"/>
          </a:xfrm>
        </p:spPr>
        <p:txBody>
          <a:bodyPr/>
          <a:lstStyle/>
          <a:p>
            <a:r>
              <a:rPr lang="en-US" dirty="0"/>
              <a:t>Overview of Flash-X Design Approach with Separation of Concerns in tools</a:t>
            </a:r>
          </a:p>
        </p:txBody>
      </p:sp>
      <p:sp>
        <p:nvSpPr>
          <p:cNvPr id="2" name="Rectangle 1">
            <a:extLst>
              <a:ext uri="{FF2B5EF4-FFF2-40B4-BE49-F238E27FC236}">
                <a16:creationId xmlns:a16="http://schemas.microsoft.com/office/drawing/2014/main" id="{3461973C-5E07-744D-ACC2-94780D76AABE}"/>
              </a:ext>
            </a:extLst>
          </p:cNvPr>
          <p:cNvSpPr/>
          <p:nvPr/>
        </p:nvSpPr>
        <p:spPr>
          <a:xfrm>
            <a:off x="1209918" y="1362279"/>
            <a:ext cx="7748868" cy="46378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199" dirty="0"/>
              <a:t>Design Philosophy</a:t>
            </a:r>
          </a:p>
          <a:p>
            <a:pPr algn="ctr"/>
            <a:endParaRPr lang="en-US" sz="2399" dirty="0"/>
          </a:p>
          <a:p>
            <a:pPr marL="285664" indent="-285664">
              <a:buFont typeface="Arial" panose="020B0604020202020204" pitchFamily="34" charset="0"/>
              <a:buChar char="•"/>
            </a:pPr>
            <a:r>
              <a:rPr lang="en-US" sz="2399" dirty="0"/>
              <a:t>Constrain semantics  to enable simple tools to accomplish the needed transformations</a:t>
            </a:r>
          </a:p>
          <a:p>
            <a:pPr marL="285664" indent="-285664">
              <a:buFont typeface="Arial" panose="020B0604020202020204" pitchFamily="34" charset="0"/>
              <a:buChar char="•"/>
            </a:pPr>
            <a:r>
              <a:rPr lang="en-US" sz="2399" dirty="0"/>
              <a:t>Each individual tool can be maintained by non-experts</a:t>
            </a:r>
          </a:p>
          <a:p>
            <a:pPr marL="285664" indent="-285664">
              <a:buFont typeface="Arial" panose="020B0604020202020204" pitchFamily="34" charset="0"/>
              <a:buChar char="•"/>
            </a:pPr>
            <a:r>
              <a:rPr lang="en-US" sz="2399" dirty="0"/>
              <a:t>Utilize the domain knowledge of the “human-in-the-loop”</a:t>
            </a:r>
          </a:p>
          <a:p>
            <a:pPr marL="285664" indent="-285664">
              <a:buFont typeface="Arial" panose="020B0604020202020204" pitchFamily="34" charset="0"/>
              <a:buChar char="•"/>
            </a:pPr>
            <a:r>
              <a:rPr lang="en-US" sz="2399" dirty="0"/>
              <a:t>Minimize modifications needed to the tools to port to a new platform</a:t>
            </a:r>
          </a:p>
          <a:p>
            <a:pPr algn="ctr"/>
            <a:endParaRPr lang="en-US" dirty="0"/>
          </a:p>
        </p:txBody>
      </p:sp>
    </p:spTree>
    <p:extLst>
      <p:ext uri="{BB962C8B-B14F-4D97-AF65-F5344CB8AC3E}">
        <p14:creationId xmlns:p14="http://schemas.microsoft.com/office/powerpoint/2010/main" val="3603554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F34345C-9FD3-574F-AE9E-15E8A49D5331}"/>
              </a:ext>
            </a:extLst>
          </p:cNvPr>
          <p:cNvGrpSpPr/>
          <p:nvPr/>
        </p:nvGrpSpPr>
        <p:grpSpPr>
          <a:xfrm>
            <a:off x="1209919" y="1385579"/>
            <a:ext cx="9961676" cy="4695278"/>
            <a:chOff x="-2" y="-1"/>
            <a:chExt cx="11291950" cy="5739950"/>
          </a:xfrm>
        </p:grpSpPr>
        <p:grpSp>
          <p:nvGrpSpPr>
            <p:cNvPr id="5" name="Rectangle 4">
              <a:extLst>
                <a:ext uri="{FF2B5EF4-FFF2-40B4-BE49-F238E27FC236}">
                  <a16:creationId xmlns:a16="http://schemas.microsoft.com/office/drawing/2014/main" id="{5C98D8B6-DEE9-7C43-90D5-D7BF06E64B3B}"/>
                </a:ext>
              </a:extLst>
            </p:cNvPr>
            <p:cNvGrpSpPr/>
            <p:nvPr/>
          </p:nvGrpSpPr>
          <p:grpSpPr>
            <a:xfrm>
              <a:off x="21409" y="3039218"/>
              <a:ext cx="2730535" cy="1171100"/>
              <a:chOff x="0" y="-1"/>
              <a:chExt cx="2730533" cy="1171099"/>
            </a:xfrm>
          </p:grpSpPr>
          <p:sp>
            <p:nvSpPr>
              <p:cNvPr id="68" name="Rectangle">
                <a:extLst>
                  <a:ext uri="{FF2B5EF4-FFF2-40B4-BE49-F238E27FC236}">
                    <a16:creationId xmlns:a16="http://schemas.microsoft.com/office/drawing/2014/main" id="{EADA70C0-658E-CA4A-9CC9-F264BDB96DC4}"/>
                  </a:ext>
                </a:extLst>
              </p:cNvPr>
              <p:cNvSpPr/>
              <p:nvPr/>
            </p:nvSpPr>
            <p:spPr>
              <a:xfrm>
                <a:off x="0" y="-1"/>
                <a:ext cx="273053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9" name="Library of templates for time-stepping">
                <a:extLst>
                  <a:ext uri="{FF2B5EF4-FFF2-40B4-BE49-F238E27FC236}">
                    <a16:creationId xmlns:a16="http://schemas.microsoft.com/office/drawing/2014/main" id="{8C756D37-6ACE-AF40-811E-B965C3780E12}"/>
                  </a:ext>
                </a:extLst>
              </p:cNvPr>
              <p:cNvSpPr txBox="1"/>
              <p:nvPr/>
            </p:nvSpPr>
            <p:spPr>
              <a:xfrm>
                <a:off x="58420" y="289126"/>
                <a:ext cx="2613695" cy="592846"/>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Library of templates for time-stepping </a:t>
                </a:r>
              </a:p>
            </p:txBody>
          </p:sp>
        </p:grpSp>
        <p:grpSp>
          <p:nvGrpSpPr>
            <p:cNvPr id="6" name="Rectangle 5">
              <a:extLst>
                <a:ext uri="{FF2B5EF4-FFF2-40B4-BE49-F238E27FC236}">
                  <a16:creationId xmlns:a16="http://schemas.microsoft.com/office/drawing/2014/main" id="{BE7BD37B-58B7-0841-82B0-45DC89CB5C3F}"/>
                </a:ext>
              </a:extLst>
            </p:cNvPr>
            <p:cNvGrpSpPr/>
            <p:nvPr/>
          </p:nvGrpSpPr>
          <p:grpSpPr>
            <a:xfrm>
              <a:off x="3066198" y="0"/>
              <a:ext cx="568872" cy="2361716"/>
              <a:chOff x="-1" y="0"/>
              <a:chExt cx="568871" cy="2361714"/>
            </a:xfrm>
          </p:grpSpPr>
          <p:sp>
            <p:nvSpPr>
              <p:cNvPr id="66" name="Rectangle">
                <a:extLst>
                  <a:ext uri="{FF2B5EF4-FFF2-40B4-BE49-F238E27FC236}">
                    <a16:creationId xmlns:a16="http://schemas.microsoft.com/office/drawing/2014/main" id="{F8640EEC-9E6A-1A43-B394-26A1F3BB6BD8}"/>
                  </a:ext>
                </a:extLst>
              </p:cNvPr>
              <p:cNvSpPr/>
              <p:nvPr/>
            </p:nvSpPr>
            <p:spPr>
              <a:xfrm>
                <a:off x="-1" y="0"/>
                <a:ext cx="568871"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7" name="Configurator">
                <a:extLst>
                  <a:ext uri="{FF2B5EF4-FFF2-40B4-BE49-F238E27FC236}">
                    <a16:creationId xmlns:a16="http://schemas.microsoft.com/office/drawing/2014/main" id="{B6110DB6-CC56-6947-A4D4-D1D773C4761E}"/>
                  </a:ext>
                </a:extLst>
              </p:cNvPr>
              <p:cNvSpPr txBox="1"/>
              <p:nvPr/>
            </p:nvSpPr>
            <p:spPr>
              <a:xfrm rot="16200000">
                <a:off x="-838003" y="1023789"/>
                <a:ext cx="2244875" cy="3141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lang="en-US" sz="1351" dirty="0"/>
                  <a:t>Optimizer</a:t>
                </a:r>
                <a:r>
                  <a:rPr sz="1351" dirty="0"/>
                  <a:t> </a:t>
                </a:r>
              </a:p>
            </p:txBody>
          </p:sp>
        </p:grpSp>
        <p:grpSp>
          <p:nvGrpSpPr>
            <p:cNvPr id="7" name="Rectangle 6">
              <a:extLst>
                <a:ext uri="{FF2B5EF4-FFF2-40B4-BE49-F238E27FC236}">
                  <a16:creationId xmlns:a16="http://schemas.microsoft.com/office/drawing/2014/main" id="{45E05B79-2FDE-1849-92EA-3187A00C3997}"/>
                </a:ext>
              </a:extLst>
            </p:cNvPr>
            <p:cNvGrpSpPr/>
            <p:nvPr/>
          </p:nvGrpSpPr>
          <p:grpSpPr>
            <a:xfrm>
              <a:off x="3967514" y="0"/>
              <a:ext cx="1179793" cy="2361716"/>
              <a:chOff x="0" y="0"/>
              <a:chExt cx="1179791" cy="2361715"/>
            </a:xfrm>
          </p:grpSpPr>
          <p:sp>
            <p:nvSpPr>
              <p:cNvPr id="64" name="Rectangle">
                <a:extLst>
                  <a:ext uri="{FF2B5EF4-FFF2-40B4-BE49-F238E27FC236}">
                    <a16:creationId xmlns:a16="http://schemas.microsoft.com/office/drawing/2014/main" id="{CC413C79-E08E-1B48-A5E2-7D69138E33A8}"/>
                  </a:ext>
                </a:extLst>
              </p:cNvPr>
              <p:cNvSpPr/>
              <p:nvPr/>
            </p:nvSpPr>
            <p:spPr>
              <a:xfrm>
                <a:off x="0" y="0"/>
                <a:ext cx="1179791"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5" name="Keyed code for target device">
                <a:extLst>
                  <a:ext uri="{FF2B5EF4-FFF2-40B4-BE49-F238E27FC236}">
                    <a16:creationId xmlns:a16="http://schemas.microsoft.com/office/drawing/2014/main" id="{85B68DC9-C89E-8C49-806B-1F9001F26CED}"/>
                  </a:ext>
                </a:extLst>
              </p:cNvPr>
              <p:cNvSpPr txBox="1"/>
              <p:nvPr/>
            </p:nvSpPr>
            <p:spPr>
              <a:xfrm>
                <a:off x="58420" y="757402"/>
                <a:ext cx="1062950" cy="8469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dirty="0"/>
                  <a:t> code for target device</a:t>
                </a:r>
              </a:p>
            </p:txBody>
          </p:sp>
        </p:grpSp>
        <p:grpSp>
          <p:nvGrpSpPr>
            <p:cNvPr id="8" name="Rectangle 7">
              <a:extLst>
                <a:ext uri="{FF2B5EF4-FFF2-40B4-BE49-F238E27FC236}">
                  <a16:creationId xmlns:a16="http://schemas.microsoft.com/office/drawing/2014/main" id="{22053E60-070C-B94B-B7BA-2ACA1F773769}"/>
                </a:ext>
              </a:extLst>
            </p:cNvPr>
            <p:cNvGrpSpPr/>
            <p:nvPr/>
          </p:nvGrpSpPr>
          <p:grpSpPr>
            <a:xfrm>
              <a:off x="21409" y="0"/>
              <a:ext cx="2712347" cy="1306531"/>
              <a:chOff x="-1" y="0"/>
              <a:chExt cx="2712346" cy="1306529"/>
            </a:xfrm>
          </p:grpSpPr>
          <p:sp>
            <p:nvSpPr>
              <p:cNvPr id="62" name="Rectangle">
                <a:extLst>
                  <a:ext uri="{FF2B5EF4-FFF2-40B4-BE49-F238E27FC236}">
                    <a16:creationId xmlns:a16="http://schemas.microsoft.com/office/drawing/2014/main" id="{F137F59A-B912-0943-A693-2AA01F1CD8FF}"/>
                  </a:ext>
                </a:extLst>
              </p:cNvPr>
              <p:cNvSpPr/>
              <p:nvPr/>
            </p:nvSpPr>
            <p:spPr>
              <a:xfrm>
                <a:off x="-1" y="0"/>
                <a:ext cx="2712346" cy="130652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defRPr>
                    <a:solidFill>
                      <a:srgbClr val="FFFFFF"/>
                    </a:solidFill>
                  </a:defRPr>
                </a:pPr>
                <a:endParaRPr sz="1351"/>
              </a:p>
            </p:txBody>
          </p:sp>
          <p:sp>
            <p:nvSpPr>
              <p:cNvPr id="63" name="Static physics code…">
                <a:extLst>
                  <a:ext uri="{FF2B5EF4-FFF2-40B4-BE49-F238E27FC236}">
                    <a16:creationId xmlns:a16="http://schemas.microsoft.com/office/drawing/2014/main" id="{1B0E05CA-B3C2-AE49-AB27-271AAC1BFC90}"/>
                  </a:ext>
                </a:extLst>
              </p:cNvPr>
              <p:cNvSpPr txBox="1"/>
              <p:nvPr/>
            </p:nvSpPr>
            <p:spPr>
              <a:xfrm>
                <a:off x="58419" y="102780"/>
                <a:ext cx="2595507" cy="1100971"/>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defRPr b="1"/>
                </a:pPr>
                <a:r>
                  <a:rPr sz="1351" dirty="0"/>
                  <a:t>Static physics code</a:t>
                </a:r>
                <a:endParaRPr sz="1351" dirty="0">
                  <a:solidFill>
                    <a:srgbClr val="FFFFFF"/>
                  </a:solidFill>
                </a:endParaRPr>
              </a:p>
              <a:p>
                <a:pPr marL="214477" indent="-214477">
                  <a:buSzPct val="100000"/>
                  <a:buFont typeface="Arial"/>
                  <a:buChar char="•"/>
                </a:pPr>
                <a:r>
                  <a:rPr sz="1351" dirty="0"/>
                  <a:t>Encoded with </a:t>
                </a:r>
                <a:r>
                  <a:rPr lang="en-US" sz="1351" dirty="0"/>
                  <a:t>macros</a:t>
                </a:r>
                <a:endParaRPr sz="1351" dirty="0">
                  <a:solidFill>
                    <a:srgbClr val="FFFFFF"/>
                  </a:solidFill>
                </a:endParaRPr>
              </a:p>
              <a:p>
                <a:pPr marL="214477" indent="-214477">
                  <a:buSzPct val="100000"/>
                  <a:buFont typeface="Arial"/>
                  <a:buChar char="•"/>
                </a:pPr>
                <a:r>
                  <a:rPr sz="1351" dirty="0"/>
                  <a:t>Including optimization hints as directives</a:t>
                </a:r>
              </a:p>
            </p:txBody>
          </p:sp>
        </p:grpSp>
        <p:grpSp>
          <p:nvGrpSpPr>
            <p:cNvPr id="9" name="Rectangle 8">
              <a:extLst>
                <a:ext uri="{FF2B5EF4-FFF2-40B4-BE49-F238E27FC236}">
                  <a16:creationId xmlns:a16="http://schemas.microsoft.com/office/drawing/2014/main" id="{E7BF3B62-240B-B349-8CEF-ECCAB60B4405}"/>
                </a:ext>
              </a:extLst>
            </p:cNvPr>
            <p:cNvGrpSpPr/>
            <p:nvPr/>
          </p:nvGrpSpPr>
          <p:grpSpPr>
            <a:xfrm>
              <a:off x="-2" y="1577638"/>
              <a:ext cx="2733756" cy="1190475"/>
              <a:chOff x="-1" y="-1"/>
              <a:chExt cx="2733755" cy="1190474"/>
            </a:xfrm>
          </p:grpSpPr>
          <p:sp>
            <p:nvSpPr>
              <p:cNvPr id="60" name="Rectangle">
                <a:extLst>
                  <a:ext uri="{FF2B5EF4-FFF2-40B4-BE49-F238E27FC236}">
                    <a16:creationId xmlns:a16="http://schemas.microsoft.com/office/drawing/2014/main" id="{7029AB53-5D63-3A47-890D-95EC92993380}"/>
                  </a:ext>
                </a:extLst>
              </p:cNvPr>
              <p:cNvSpPr/>
              <p:nvPr/>
            </p:nvSpPr>
            <p:spPr>
              <a:xfrm>
                <a:off x="-1" y="-1"/>
                <a:ext cx="2733755" cy="1190474"/>
              </a:xfrm>
              <a:prstGeom prst="rect">
                <a:avLst/>
              </a:prstGeom>
              <a:solidFill>
                <a:schemeClr val="accent4">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1" name="Platform specific information">
                <a:extLst>
                  <a:ext uri="{FF2B5EF4-FFF2-40B4-BE49-F238E27FC236}">
                    <a16:creationId xmlns:a16="http://schemas.microsoft.com/office/drawing/2014/main" id="{773B971F-E59D-BF48-8A43-105EF1A90DCA}"/>
                  </a:ext>
                </a:extLst>
              </p:cNvPr>
              <p:cNvSpPr txBox="1"/>
              <p:nvPr/>
            </p:nvSpPr>
            <p:spPr>
              <a:xfrm>
                <a:off x="58419" y="425844"/>
                <a:ext cx="2616916" cy="3387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Platform specific information</a:t>
                </a:r>
              </a:p>
            </p:txBody>
          </p:sp>
        </p:grpSp>
        <p:grpSp>
          <p:nvGrpSpPr>
            <p:cNvPr id="10" name="Rectangle 9">
              <a:extLst>
                <a:ext uri="{FF2B5EF4-FFF2-40B4-BE49-F238E27FC236}">
                  <a16:creationId xmlns:a16="http://schemas.microsoft.com/office/drawing/2014/main" id="{7739EF9C-B482-5945-B2BD-BF42A8FA63EC}"/>
                </a:ext>
              </a:extLst>
            </p:cNvPr>
            <p:cNvGrpSpPr/>
            <p:nvPr/>
          </p:nvGrpSpPr>
          <p:grpSpPr>
            <a:xfrm>
              <a:off x="3899959" y="3231179"/>
              <a:ext cx="1247347" cy="2361717"/>
              <a:chOff x="0" y="0"/>
              <a:chExt cx="1247345" cy="2361715"/>
            </a:xfrm>
          </p:grpSpPr>
          <p:sp>
            <p:nvSpPr>
              <p:cNvPr id="58" name="Rectangle">
                <a:extLst>
                  <a:ext uri="{FF2B5EF4-FFF2-40B4-BE49-F238E27FC236}">
                    <a16:creationId xmlns:a16="http://schemas.microsoft.com/office/drawing/2014/main" id="{32225D52-6F36-E148-9F3D-D78B388890B8}"/>
                  </a:ext>
                </a:extLst>
              </p:cNvPr>
              <p:cNvSpPr/>
              <p:nvPr/>
            </p:nvSpPr>
            <p:spPr>
              <a:xfrm>
                <a:off x="0" y="0"/>
                <a:ext cx="1247345"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9" name="Recipe for control flow in time…">
                <a:extLst>
                  <a:ext uri="{FF2B5EF4-FFF2-40B4-BE49-F238E27FC236}">
                    <a16:creationId xmlns:a16="http://schemas.microsoft.com/office/drawing/2014/main" id="{0D00E2D4-94E3-9A43-82A2-469A1B871BB4}"/>
                  </a:ext>
                </a:extLst>
              </p:cNvPr>
              <p:cNvSpPr txBox="1"/>
              <p:nvPr/>
            </p:nvSpPr>
            <p:spPr>
              <a:xfrm>
                <a:off x="58420" y="630370"/>
                <a:ext cx="1130504"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lgn="ctr"/>
                <a:r>
                  <a:rPr sz="1351" dirty="0"/>
                  <a:t>Recipe for control flow in time</a:t>
                </a:r>
                <a:endParaRPr sz="1351" dirty="0">
                  <a:solidFill>
                    <a:srgbClr val="FFFFFF"/>
                  </a:solidFill>
                </a:endParaRPr>
              </a:p>
              <a:p>
                <a:pPr algn="ctr"/>
                <a:r>
                  <a:rPr sz="1351" dirty="0"/>
                  <a:t>stepping</a:t>
                </a:r>
              </a:p>
            </p:txBody>
          </p:sp>
        </p:grpSp>
        <p:grpSp>
          <p:nvGrpSpPr>
            <p:cNvPr id="11" name="Rectangle 10">
              <a:extLst>
                <a:ext uri="{FF2B5EF4-FFF2-40B4-BE49-F238E27FC236}">
                  <a16:creationId xmlns:a16="http://schemas.microsoft.com/office/drawing/2014/main" id="{0A51348D-7D20-B544-80EE-56D139F46E12}"/>
                </a:ext>
              </a:extLst>
            </p:cNvPr>
            <p:cNvGrpSpPr/>
            <p:nvPr/>
          </p:nvGrpSpPr>
          <p:grpSpPr>
            <a:xfrm>
              <a:off x="5472954" y="3231178"/>
              <a:ext cx="589762" cy="2361719"/>
              <a:chOff x="0" y="-1"/>
              <a:chExt cx="589760" cy="2361718"/>
            </a:xfrm>
          </p:grpSpPr>
          <p:sp>
            <p:nvSpPr>
              <p:cNvPr id="56" name="Rectangle">
                <a:extLst>
                  <a:ext uri="{FF2B5EF4-FFF2-40B4-BE49-F238E27FC236}">
                    <a16:creationId xmlns:a16="http://schemas.microsoft.com/office/drawing/2014/main" id="{11CF896D-2B3C-B745-931D-6974CA49CA64}"/>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7" name="Recipe translator">
                <a:extLst>
                  <a:ext uri="{FF2B5EF4-FFF2-40B4-BE49-F238E27FC236}">
                    <a16:creationId xmlns:a16="http://schemas.microsoft.com/office/drawing/2014/main" id="{9CEF4420-D076-6740-83E4-8046D6EF41C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Recipe translator</a:t>
                </a:r>
              </a:p>
            </p:txBody>
          </p:sp>
        </p:grpSp>
        <p:grpSp>
          <p:nvGrpSpPr>
            <p:cNvPr id="12" name="Rectangle 11">
              <a:extLst>
                <a:ext uri="{FF2B5EF4-FFF2-40B4-BE49-F238E27FC236}">
                  <a16:creationId xmlns:a16="http://schemas.microsoft.com/office/drawing/2014/main" id="{A76CB0B7-A24D-144D-9A35-58889B5CFC77}"/>
                </a:ext>
              </a:extLst>
            </p:cNvPr>
            <p:cNvGrpSpPr/>
            <p:nvPr/>
          </p:nvGrpSpPr>
          <p:grpSpPr>
            <a:xfrm>
              <a:off x="6534944" y="3231178"/>
              <a:ext cx="1179795" cy="2373484"/>
              <a:chOff x="-1" y="-1"/>
              <a:chExt cx="1179794" cy="2373483"/>
            </a:xfrm>
          </p:grpSpPr>
          <p:sp>
            <p:nvSpPr>
              <p:cNvPr id="54" name="Rectangle">
                <a:extLst>
                  <a:ext uri="{FF2B5EF4-FFF2-40B4-BE49-F238E27FC236}">
                    <a16:creationId xmlns:a16="http://schemas.microsoft.com/office/drawing/2014/main" id="{5FF6621B-0DAF-9C40-91A1-361487573AE8}"/>
                  </a:ext>
                </a:extLst>
              </p:cNvPr>
              <p:cNvSpPr/>
              <p:nvPr/>
            </p:nvSpPr>
            <p:spPr>
              <a:xfrm>
                <a:off x="-1" y="-1"/>
                <a:ext cx="1179794" cy="2373483"/>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5" name="Source code for time…">
                <a:extLst>
                  <a:ext uri="{FF2B5EF4-FFF2-40B4-BE49-F238E27FC236}">
                    <a16:creationId xmlns:a16="http://schemas.microsoft.com/office/drawing/2014/main" id="{E03E5F16-F717-8C49-83F0-2F4D6FE43D3C}"/>
                  </a:ext>
                </a:extLst>
              </p:cNvPr>
              <p:cNvSpPr txBox="1"/>
              <p:nvPr/>
            </p:nvSpPr>
            <p:spPr>
              <a:xfrm>
                <a:off x="58419" y="255160"/>
                <a:ext cx="1062956" cy="1863160"/>
              </a:xfrm>
              <a:prstGeom prst="rect">
                <a:avLst/>
              </a:prstGeom>
              <a:solidFill>
                <a:schemeClr val="accent1">
                  <a:lumMod val="75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lgn="ctr">
                  <a:defRPr>
                    <a:solidFill>
                      <a:srgbClr val="FFFFFF"/>
                    </a:solidFill>
                  </a:defRPr>
                </a:pPr>
                <a:r>
                  <a:rPr sz="1351"/>
                  <a:t>Source code for time</a:t>
                </a:r>
              </a:p>
              <a:p>
                <a:pPr algn="ctr">
                  <a:defRPr>
                    <a:solidFill>
                      <a:srgbClr val="FFFFFF"/>
                    </a:solidFill>
                  </a:defRPr>
                </a:pPr>
                <a:r>
                  <a:rPr sz="1351"/>
                  <a:t>stepping</a:t>
                </a:r>
              </a:p>
              <a:p>
                <a:pPr algn="ctr">
                  <a:defRPr>
                    <a:solidFill>
                      <a:srgbClr val="FFFFFF"/>
                    </a:solidFill>
                  </a:defRPr>
                </a:pPr>
                <a:r>
                  <a:rPr sz="1351"/>
                  <a:t>And </a:t>
                </a:r>
              </a:p>
              <a:p>
                <a:pPr algn="ctr">
                  <a:defRPr>
                    <a:solidFill>
                      <a:srgbClr val="FFFFFF"/>
                    </a:solidFill>
                  </a:defRPr>
                </a:pPr>
                <a:r>
                  <a:rPr sz="1351"/>
                  <a:t>Runtime pipeline</a:t>
                </a:r>
              </a:p>
            </p:txBody>
          </p:sp>
        </p:grpSp>
        <p:grpSp>
          <p:nvGrpSpPr>
            <p:cNvPr id="13" name="Rectangle 12">
              <a:extLst>
                <a:ext uri="{FF2B5EF4-FFF2-40B4-BE49-F238E27FC236}">
                  <a16:creationId xmlns:a16="http://schemas.microsoft.com/office/drawing/2014/main" id="{0FAB36EC-C3C2-894D-80DB-19BD6A4A829F}"/>
                </a:ext>
              </a:extLst>
            </p:cNvPr>
            <p:cNvGrpSpPr/>
            <p:nvPr/>
          </p:nvGrpSpPr>
          <p:grpSpPr>
            <a:xfrm>
              <a:off x="21409" y="4470184"/>
              <a:ext cx="2712345" cy="1171100"/>
              <a:chOff x="0" y="-1"/>
              <a:chExt cx="2712343" cy="1171099"/>
            </a:xfrm>
          </p:grpSpPr>
          <p:sp>
            <p:nvSpPr>
              <p:cNvPr id="52" name="Rectangle">
                <a:extLst>
                  <a:ext uri="{FF2B5EF4-FFF2-40B4-BE49-F238E27FC236}">
                    <a16:creationId xmlns:a16="http://schemas.microsoft.com/office/drawing/2014/main" id="{72635198-8F5D-504C-B591-1D3027D68478}"/>
                  </a:ext>
                </a:extLst>
              </p:cNvPr>
              <p:cNvSpPr/>
              <p:nvPr/>
            </p:nvSpPr>
            <p:spPr>
              <a:xfrm>
                <a:off x="0" y="-1"/>
                <a:ext cx="271234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3" name="Library of runtime configurations">
                <a:extLst>
                  <a:ext uri="{FF2B5EF4-FFF2-40B4-BE49-F238E27FC236}">
                    <a16:creationId xmlns:a16="http://schemas.microsoft.com/office/drawing/2014/main" id="{A84E478A-9800-B949-A595-E08022910DBC}"/>
                  </a:ext>
                </a:extLst>
              </p:cNvPr>
              <p:cNvSpPr txBox="1"/>
              <p:nvPr/>
            </p:nvSpPr>
            <p:spPr>
              <a:xfrm>
                <a:off x="58420" y="289124"/>
                <a:ext cx="2595504" cy="592846"/>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Library of runtime configurations</a:t>
                </a:r>
              </a:p>
            </p:txBody>
          </p:sp>
        </p:grpSp>
        <p:grpSp>
          <p:nvGrpSpPr>
            <p:cNvPr id="14" name="Rectangle 13">
              <a:extLst>
                <a:ext uri="{FF2B5EF4-FFF2-40B4-BE49-F238E27FC236}">
                  <a16:creationId xmlns:a16="http://schemas.microsoft.com/office/drawing/2014/main" id="{DFE8AD76-2E0E-9D4A-A46F-20789D67F248}"/>
                </a:ext>
              </a:extLst>
            </p:cNvPr>
            <p:cNvGrpSpPr/>
            <p:nvPr/>
          </p:nvGrpSpPr>
          <p:grpSpPr>
            <a:xfrm>
              <a:off x="5479750" y="11764"/>
              <a:ext cx="589762" cy="2361719"/>
              <a:chOff x="0" y="-1"/>
              <a:chExt cx="589760" cy="2361718"/>
            </a:xfrm>
          </p:grpSpPr>
          <p:sp>
            <p:nvSpPr>
              <p:cNvPr id="50" name="Rectangle">
                <a:extLst>
                  <a:ext uri="{FF2B5EF4-FFF2-40B4-BE49-F238E27FC236}">
                    <a16:creationId xmlns:a16="http://schemas.microsoft.com/office/drawing/2014/main" id="{5CB3395B-0899-A748-8E64-9F4E3FC38880}"/>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1" name="translator">
                <a:extLst>
                  <a:ext uri="{FF2B5EF4-FFF2-40B4-BE49-F238E27FC236}">
                    <a16:creationId xmlns:a16="http://schemas.microsoft.com/office/drawing/2014/main" id="{A0896222-9EC6-9842-A630-F02FA564F0B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translator</a:t>
                </a:r>
              </a:p>
            </p:txBody>
          </p:sp>
        </p:grpSp>
        <p:grpSp>
          <p:nvGrpSpPr>
            <p:cNvPr id="15" name="Rectangle 14">
              <a:extLst>
                <a:ext uri="{FF2B5EF4-FFF2-40B4-BE49-F238E27FC236}">
                  <a16:creationId xmlns:a16="http://schemas.microsoft.com/office/drawing/2014/main" id="{BF5014D2-F011-0849-979E-80C61980620A}"/>
                </a:ext>
              </a:extLst>
            </p:cNvPr>
            <p:cNvGrpSpPr/>
            <p:nvPr/>
          </p:nvGrpSpPr>
          <p:grpSpPr>
            <a:xfrm>
              <a:off x="6534947" y="-1"/>
              <a:ext cx="1179793" cy="2373483"/>
              <a:chOff x="0" y="-1"/>
              <a:chExt cx="1179791" cy="2373482"/>
            </a:xfrm>
          </p:grpSpPr>
          <p:sp>
            <p:nvSpPr>
              <p:cNvPr id="48" name="Rectangle">
                <a:extLst>
                  <a:ext uri="{FF2B5EF4-FFF2-40B4-BE49-F238E27FC236}">
                    <a16:creationId xmlns:a16="http://schemas.microsoft.com/office/drawing/2014/main" id="{95DB6F89-71BD-2948-9773-A5DDBEF871E3}"/>
                  </a:ext>
                </a:extLst>
              </p:cNvPr>
              <p:cNvSpPr/>
              <p:nvPr/>
            </p:nvSpPr>
            <p:spPr>
              <a:xfrm>
                <a:off x="0" y="-1"/>
                <a:ext cx="1179791" cy="2373482"/>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9" name="Source code for physics operators">
                <a:extLst>
                  <a:ext uri="{FF2B5EF4-FFF2-40B4-BE49-F238E27FC236}">
                    <a16:creationId xmlns:a16="http://schemas.microsoft.com/office/drawing/2014/main" id="{3A692CEB-474F-CC4D-B6DF-AEE53F33174B}"/>
                  </a:ext>
                </a:extLst>
              </p:cNvPr>
              <p:cNvSpPr txBox="1"/>
              <p:nvPr/>
            </p:nvSpPr>
            <p:spPr>
              <a:xfrm>
                <a:off x="58420" y="636254"/>
                <a:ext cx="1062950"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Source code for physics operators</a:t>
                </a:r>
              </a:p>
            </p:txBody>
          </p:sp>
        </p:grpSp>
        <p:grpSp>
          <p:nvGrpSpPr>
            <p:cNvPr id="16" name="Rectangle 15">
              <a:extLst>
                <a:ext uri="{FF2B5EF4-FFF2-40B4-BE49-F238E27FC236}">
                  <a16:creationId xmlns:a16="http://schemas.microsoft.com/office/drawing/2014/main" id="{ABC54C09-2984-5940-AACE-0662A634CC3F}"/>
                </a:ext>
              </a:extLst>
            </p:cNvPr>
            <p:cNvGrpSpPr/>
            <p:nvPr/>
          </p:nvGrpSpPr>
          <p:grpSpPr>
            <a:xfrm>
              <a:off x="3041516" y="3231179"/>
              <a:ext cx="593554" cy="2361716"/>
              <a:chOff x="0" y="0"/>
              <a:chExt cx="593552" cy="2361714"/>
            </a:xfrm>
          </p:grpSpPr>
          <p:sp>
            <p:nvSpPr>
              <p:cNvPr id="46" name="Rectangle">
                <a:extLst>
                  <a:ext uri="{FF2B5EF4-FFF2-40B4-BE49-F238E27FC236}">
                    <a16:creationId xmlns:a16="http://schemas.microsoft.com/office/drawing/2014/main" id="{A1CCF214-2225-9749-AE73-8A08ECA8B4B0}"/>
                  </a:ext>
                </a:extLst>
              </p:cNvPr>
              <p:cNvSpPr/>
              <p:nvPr/>
            </p:nvSpPr>
            <p:spPr>
              <a:xfrm>
                <a:off x="0" y="0"/>
                <a:ext cx="593552"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7" name="Human in the loop">
                <a:extLst>
                  <a:ext uri="{FF2B5EF4-FFF2-40B4-BE49-F238E27FC236}">
                    <a16:creationId xmlns:a16="http://schemas.microsoft.com/office/drawing/2014/main" id="{9F0A97E1-1C39-C547-BA44-8AB2F4B5FE2D}"/>
                  </a:ext>
                </a:extLst>
              </p:cNvPr>
              <p:cNvSpPr txBox="1"/>
              <p:nvPr/>
            </p:nvSpPr>
            <p:spPr>
              <a:xfrm rot="16200000">
                <a:off x="-825661" y="1023791"/>
                <a:ext cx="2244875"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Human in the loop</a:t>
                </a:r>
              </a:p>
            </p:txBody>
          </p:sp>
        </p:grpSp>
        <p:sp>
          <p:nvSpPr>
            <p:cNvPr id="17" name="Straight Arrow Connector 16">
              <a:extLst>
                <a:ext uri="{FF2B5EF4-FFF2-40B4-BE49-F238E27FC236}">
                  <a16:creationId xmlns:a16="http://schemas.microsoft.com/office/drawing/2014/main" id="{27587CEB-C0A5-594E-8510-160B1CA67CD6}"/>
                </a:ext>
              </a:extLst>
            </p:cNvPr>
            <p:cNvSpPr/>
            <p:nvPr/>
          </p:nvSpPr>
          <p:spPr>
            <a:xfrm>
              <a:off x="2733755" y="653266"/>
              <a:ext cx="332445"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8" name="Straight Arrow Connector 17">
              <a:extLst>
                <a:ext uri="{FF2B5EF4-FFF2-40B4-BE49-F238E27FC236}">
                  <a16:creationId xmlns:a16="http://schemas.microsoft.com/office/drawing/2014/main" id="{14DCD9D0-78BA-A442-887E-6D36A6E92DE0}"/>
                </a:ext>
              </a:extLst>
            </p:cNvPr>
            <p:cNvSpPr/>
            <p:nvPr/>
          </p:nvSpPr>
          <p:spPr>
            <a:xfrm>
              <a:off x="2733753" y="2160918"/>
              <a:ext cx="307763"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9" name="Elbow Connector 18">
              <a:extLst>
                <a:ext uri="{FF2B5EF4-FFF2-40B4-BE49-F238E27FC236}">
                  <a16:creationId xmlns:a16="http://schemas.microsoft.com/office/drawing/2014/main" id="{8CE47963-1F86-A94F-A9BC-92F57D212F8A}"/>
                </a:ext>
              </a:extLst>
            </p:cNvPr>
            <p:cNvSpPr/>
            <p:nvPr/>
          </p:nvSpPr>
          <p:spPr>
            <a:xfrm rot="16200000" flipH="1">
              <a:off x="2648009" y="2540896"/>
              <a:ext cx="776027" cy="6045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15" y="0"/>
                  </a:lnTo>
                  <a:lnTo>
                    <a:pt x="815" y="21600"/>
                  </a:lnTo>
                  <a:lnTo>
                    <a:pt x="21600" y="21600"/>
                  </a:lnTo>
                </a:path>
              </a:pathLst>
            </a:custGeom>
            <a:noFill/>
            <a:ln w="38100" cap="flat">
              <a:solidFill>
                <a:srgbClr val="000000"/>
              </a:solidFill>
              <a:prstDash val="solid"/>
              <a:round/>
              <a:tailEnd type="triangle" w="med" len="med"/>
            </a:ln>
            <a:effectLst/>
          </p:spPr>
          <p:txBody>
            <a:bodyPr wrap="square" lIns="34316" tIns="34316" rIns="34316" bIns="34316" numCol="1" anchor="ctr">
              <a:noAutofit/>
            </a:bodyPr>
            <a:lstStyle/>
            <a:p>
              <a:endParaRPr sz="1351"/>
            </a:p>
          </p:txBody>
        </p:sp>
        <p:sp>
          <p:nvSpPr>
            <p:cNvPr id="20" name="Straight Arrow Connector 19">
              <a:extLst>
                <a:ext uri="{FF2B5EF4-FFF2-40B4-BE49-F238E27FC236}">
                  <a16:creationId xmlns:a16="http://schemas.microsoft.com/office/drawing/2014/main" id="{95BCA8FA-9C73-9845-9AEA-149879AA4D32}"/>
                </a:ext>
              </a:extLst>
            </p:cNvPr>
            <p:cNvSpPr/>
            <p:nvPr/>
          </p:nvSpPr>
          <p:spPr>
            <a:xfrm flipV="1">
              <a:off x="2751943" y="3623414"/>
              <a:ext cx="314257" cy="135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1" name="Straight Arrow Connector 20">
              <a:extLst>
                <a:ext uri="{FF2B5EF4-FFF2-40B4-BE49-F238E27FC236}">
                  <a16:creationId xmlns:a16="http://schemas.microsoft.com/office/drawing/2014/main" id="{41CBEFA0-A5D7-0D4C-93B8-5316CF5BD445}"/>
                </a:ext>
              </a:extLst>
            </p:cNvPr>
            <p:cNvSpPr/>
            <p:nvPr/>
          </p:nvSpPr>
          <p:spPr>
            <a:xfrm>
              <a:off x="2733753" y="5055734"/>
              <a:ext cx="278410" cy="24048"/>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2" name="Straight Arrow Connector 21">
              <a:extLst>
                <a:ext uri="{FF2B5EF4-FFF2-40B4-BE49-F238E27FC236}">
                  <a16:creationId xmlns:a16="http://schemas.microsoft.com/office/drawing/2014/main" id="{D034F452-E295-194B-8E3E-3721BC18EE21}"/>
                </a:ext>
              </a:extLst>
            </p:cNvPr>
            <p:cNvSpPr/>
            <p:nvPr/>
          </p:nvSpPr>
          <p:spPr>
            <a:xfrm>
              <a:off x="3635068" y="4412036"/>
              <a:ext cx="264892"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3" name="Straight Arrow Connector 22">
              <a:extLst>
                <a:ext uri="{FF2B5EF4-FFF2-40B4-BE49-F238E27FC236}">
                  <a16:creationId xmlns:a16="http://schemas.microsoft.com/office/drawing/2014/main" id="{72890BED-4187-6841-99E9-8EC9F5BD901D}"/>
                </a:ext>
              </a:extLst>
            </p:cNvPr>
            <p:cNvSpPr/>
            <p:nvPr/>
          </p:nvSpPr>
          <p:spPr>
            <a:xfrm>
              <a:off x="5147305" y="1180858"/>
              <a:ext cx="332446" cy="1176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4" name="Straight Arrow Connector 23">
              <a:extLst>
                <a:ext uri="{FF2B5EF4-FFF2-40B4-BE49-F238E27FC236}">
                  <a16:creationId xmlns:a16="http://schemas.microsoft.com/office/drawing/2014/main" id="{8CF8F909-CCF5-4446-9C94-1FB8C7E44A96}"/>
                </a:ext>
              </a:extLst>
            </p:cNvPr>
            <p:cNvSpPr/>
            <p:nvPr/>
          </p:nvSpPr>
          <p:spPr>
            <a:xfrm>
              <a:off x="3635069" y="1180858"/>
              <a:ext cx="33244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5" name="Straight Arrow Connector 24">
              <a:extLst>
                <a:ext uri="{FF2B5EF4-FFF2-40B4-BE49-F238E27FC236}">
                  <a16:creationId xmlns:a16="http://schemas.microsoft.com/office/drawing/2014/main" id="{DBF80A7B-B179-0F46-896D-D0B99A257FBB}"/>
                </a:ext>
              </a:extLst>
            </p:cNvPr>
            <p:cNvSpPr/>
            <p:nvPr/>
          </p:nvSpPr>
          <p:spPr>
            <a:xfrm flipV="1">
              <a:off x="6069511" y="1186741"/>
              <a:ext cx="465437"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6" name="Straight Arrow Connector 25">
              <a:extLst>
                <a:ext uri="{FF2B5EF4-FFF2-40B4-BE49-F238E27FC236}">
                  <a16:creationId xmlns:a16="http://schemas.microsoft.com/office/drawing/2014/main" id="{3C5D20E9-7F16-4D4F-8051-0432DDD1658C}"/>
                </a:ext>
              </a:extLst>
            </p:cNvPr>
            <p:cNvSpPr/>
            <p:nvPr/>
          </p:nvSpPr>
          <p:spPr>
            <a:xfrm>
              <a:off x="5147305" y="4412037"/>
              <a:ext cx="325649"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7" name="Straight Arrow Connector 26">
              <a:extLst>
                <a:ext uri="{FF2B5EF4-FFF2-40B4-BE49-F238E27FC236}">
                  <a16:creationId xmlns:a16="http://schemas.microsoft.com/office/drawing/2014/main" id="{E54C3D3A-9A30-A247-BAA8-A458055D291D}"/>
                </a:ext>
              </a:extLst>
            </p:cNvPr>
            <p:cNvSpPr/>
            <p:nvPr/>
          </p:nvSpPr>
          <p:spPr>
            <a:xfrm>
              <a:off x="6062714" y="4412037"/>
              <a:ext cx="472232" cy="5884"/>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grpSp>
          <p:nvGrpSpPr>
            <p:cNvPr id="28" name="Rectangle 27">
              <a:extLst>
                <a:ext uri="{FF2B5EF4-FFF2-40B4-BE49-F238E27FC236}">
                  <a16:creationId xmlns:a16="http://schemas.microsoft.com/office/drawing/2014/main" id="{BAC1F6A3-518D-0741-BFD5-BD79DC78F26A}"/>
                </a:ext>
              </a:extLst>
            </p:cNvPr>
            <p:cNvGrpSpPr/>
            <p:nvPr/>
          </p:nvGrpSpPr>
          <p:grpSpPr>
            <a:xfrm>
              <a:off x="8047183" y="605568"/>
              <a:ext cx="589762" cy="4668026"/>
              <a:chOff x="0" y="-1"/>
              <a:chExt cx="589760" cy="4668025"/>
            </a:xfrm>
          </p:grpSpPr>
          <p:sp>
            <p:nvSpPr>
              <p:cNvPr id="44" name="Rectangle">
                <a:extLst>
                  <a:ext uri="{FF2B5EF4-FFF2-40B4-BE49-F238E27FC236}">
                    <a16:creationId xmlns:a16="http://schemas.microsoft.com/office/drawing/2014/main" id="{A5E7082A-A652-2041-B12A-EC392B08A9FC}"/>
                  </a:ext>
                </a:extLst>
              </p:cNvPr>
              <p:cNvSpPr/>
              <p:nvPr/>
            </p:nvSpPr>
            <p:spPr>
              <a:xfrm>
                <a:off x="0" y="-1"/>
                <a:ext cx="589760" cy="4668025"/>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5" name="Code Assembler">
                <a:extLst>
                  <a:ext uri="{FF2B5EF4-FFF2-40B4-BE49-F238E27FC236}">
                    <a16:creationId xmlns:a16="http://schemas.microsoft.com/office/drawing/2014/main" id="{F3E2D1A0-8C2D-BE43-8F2C-F6CC690C9A67}"/>
                  </a:ext>
                </a:extLst>
              </p:cNvPr>
              <p:cNvSpPr txBox="1"/>
              <p:nvPr/>
            </p:nvSpPr>
            <p:spPr>
              <a:xfrm rot="16200000">
                <a:off x="-1980712" y="2176946"/>
                <a:ext cx="4551184"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Code Assembler</a:t>
                </a:r>
              </a:p>
            </p:txBody>
          </p:sp>
        </p:grpSp>
        <p:grpSp>
          <p:nvGrpSpPr>
            <p:cNvPr id="29" name="Rectangle 28">
              <a:extLst>
                <a:ext uri="{FF2B5EF4-FFF2-40B4-BE49-F238E27FC236}">
                  <a16:creationId xmlns:a16="http://schemas.microsoft.com/office/drawing/2014/main" id="{5A03E08E-EEF8-174D-86DE-870CB696E17D}"/>
                </a:ext>
              </a:extLst>
            </p:cNvPr>
            <p:cNvGrpSpPr/>
            <p:nvPr/>
          </p:nvGrpSpPr>
          <p:grpSpPr>
            <a:xfrm>
              <a:off x="9386707" y="307916"/>
              <a:ext cx="1560353" cy="2808802"/>
              <a:chOff x="0" y="-291023"/>
              <a:chExt cx="1560351" cy="2808801"/>
            </a:xfrm>
          </p:grpSpPr>
          <p:sp>
            <p:nvSpPr>
              <p:cNvPr id="42" name="Rectangle">
                <a:extLst>
                  <a:ext uri="{FF2B5EF4-FFF2-40B4-BE49-F238E27FC236}">
                    <a16:creationId xmlns:a16="http://schemas.microsoft.com/office/drawing/2014/main" id="{E06CE736-E957-734B-B46F-5E6917A6CF05}"/>
                  </a:ext>
                </a:extLst>
              </p:cNvPr>
              <p:cNvSpPr/>
              <p:nvPr/>
            </p:nvSpPr>
            <p:spPr>
              <a:xfrm>
                <a:off x="0" y="-291023"/>
                <a:ext cx="1560351" cy="2808801"/>
              </a:xfrm>
              <a:prstGeom prst="rect">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dirty="0"/>
              </a:p>
            </p:txBody>
          </p:sp>
          <p:sp>
            <p:nvSpPr>
              <p:cNvPr id="43" name="Fully assembled and configured source code">
                <a:extLst>
                  <a:ext uri="{FF2B5EF4-FFF2-40B4-BE49-F238E27FC236}">
                    <a16:creationId xmlns:a16="http://schemas.microsoft.com/office/drawing/2014/main" id="{32FEE793-F7B6-3147-8917-CB5DEA013B56}"/>
                  </a:ext>
                </a:extLst>
              </p:cNvPr>
              <p:cNvSpPr txBox="1"/>
              <p:nvPr/>
            </p:nvSpPr>
            <p:spPr>
              <a:xfrm>
                <a:off x="58420" y="824381"/>
                <a:ext cx="1443511"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dirty="0"/>
                  <a:t>Fully assembled and configured source code</a:t>
                </a:r>
              </a:p>
            </p:txBody>
          </p:sp>
        </p:grpSp>
        <p:grpSp>
          <p:nvGrpSpPr>
            <p:cNvPr id="30" name="Oval 29">
              <a:extLst>
                <a:ext uri="{FF2B5EF4-FFF2-40B4-BE49-F238E27FC236}">
                  <a16:creationId xmlns:a16="http://schemas.microsoft.com/office/drawing/2014/main" id="{0930237A-F798-4D4E-8618-3067BD91F537}"/>
                </a:ext>
              </a:extLst>
            </p:cNvPr>
            <p:cNvGrpSpPr/>
            <p:nvPr/>
          </p:nvGrpSpPr>
          <p:grpSpPr>
            <a:xfrm>
              <a:off x="9357522" y="3525516"/>
              <a:ext cx="1648531" cy="956629"/>
              <a:chOff x="-1" y="-1"/>
              <a:chExt cx="1648530" cy="956628"/>
            </a:xfrm>
          </p:grpSpPr>
          <p:sp>
            <p:nvSpPr>
              <p:cNvPr id="40" name="Oval">
                <a:extLst>
                  <a:ext uri="{FF2B5EF4-FFF2-40B4-BE49-F238E27FC236}">
                    <a16:creationId xmlns:a16="http://schemas.microsoft.com/office/drawing/2014/main" id="{2A5A6621-F110-3C41-9F9A-B7FDD6E7D2DE}"/>
                  </a:ext>
                </a:extLst>
              </p:cNvPr>
              <p:cNvSpPr/>
              <p:nvPr/>
            </p:nvSpPr>
            <p:spPr>
              <a:xfrm>
                <a:off x="-1" y="-1"/>
                <a:ext cx="1648530" cy="956628"/>
              </a:xfrm>
              <a:prstGeom prst="ellipse">
                <a:avLst/>
              </a:prstGeom>
              <a:solidFill>
                <a:srgbClr val="1B8DC3"/>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1" name="Compiler">
                <a:extLst>
                  <a:ext uri="{FF2B5EF4-FFF2-40B4-BE49-F238E27FC236}">
                    <a16:creationId xmlns:a16="http://schemas.microsoft.com/office/drawing/2014/main" id="{F6166567-DD73-1949-AB2F-ED83BB6DD45D}"/>
                  </a:ext>
                </a:extLst>
              </p:cNvPr>
              <p:cNvSpPr txBox="1"/>
              <p:nvPr/>
            </p:nvSpPr>
            <p:spPr>
              <a:xfrm>
                <a:off x="299839" y="308921"/>
                <a:ext cx="1048847" cy="3387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dirty="0"/>
                  <a:t>Compiler</a:t>
                </a:r>
              </a:p>
            </p:txBody>
          </p:sp>
        </p:grpSp>
        <p:grpSp>
          <p:nvGrpSpPr>
            <p:cNvPr id="31" name="Rounded Rectangle 30">
              <a:extLst>
                <a:ext uri="{FF2B5EF4-FFF2-40B4-BE49-F238E27FC236}">
                  <a16:creationId xmlns:a16="http://schemas.microsoft.com/office/drawing/2014/main" id="{DFDD298A-A375-4749-863D-3251E4C7F93D}"/>
                </a:ext>
              </a:extLst>
            </p:cNvPr>
            <p:cNvGrpSpPr/>
            <p:nvPr/>
          </p:nvGrpSpPr>
          <p:grpSpPr>
            <a:xfrm>
              <a:off x="9178577" y="4890943"/>
              <a:ext cx="1869853" cy="585935"/>
              <a:chOff x="0" y="0"/>
              <a:chExt cx="1869851" cy="585934"/>
            </a:xfrm>
          </p:grpSpPr>
          <p:sp>
            <p:nvSpPr>
              <p:cNvPr id="38" name="Rounded Rectangle">
                <a:extLst>
                  <a:ext uri="{FF2B5EF4-FFF2-40B4-BE49-F238E27FC236}">
                    <a16:creationId xmlns:a16="http://schemas.microsoft.com/office/drawing/2014/main" id="{2FB42381-450A-6F4B-9A3F-301A22BD4BD5}"/>
                  </a:ext>
                </a:extLst>
              </p:cNvPr>
              <p:cNvSpPr/>
              <p:nvPr/>
            </p:nvSpPr>
            <p:spPr>
              <a:xfrm>
                <a:off x="0" y="0"/>
                <a:ext cx="1869851" cy="585934"/>
              </a:xfrm>
              <a:prstGeom prst="roundRect">
                <a:avLst>
                  <a:gd name="adj" fmla="val 16667"/>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39" name="Executable">
                <a:extLst>
                  <a:ext uri="{FF2B5EF4-FFF2-40B4-BE49-F238E27FC236}">
                    <a16:creationId xmlns:a16="http://schemas.microsoft.com/office/drawing/2014/main" id="{3A6525DC-4C19-5843-97ED-873B881147F0}"/>
                  </a:ext>
                </a:extLst>
              </p:cNvPr>
              <p:cNvSpPr txBox="1"/>
              <p:nvPr/>
            </p:nvSpPr>
            <p:spPr>
              <a:xfrm>
                <a:off x="87023" y="123575"/>
                <a:ext cx="1695806" cy="338784"/>
              </a:xfrm>
              <a:prstGeom prst="rect">
                <a:avLst/>
              </a:prstGeom>
              <a:solidFill>
                <a:schemeClr val="accent2">
                  <a:lumMod val="40000"/>
                  <a:lumOff val="6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Executable</a:t>
                </a:r>
              </a:p>
            </p:txBody>
          </p:sp>
        </p:grpSp>
        <p:sp>
          <p:nvSpPr>
            <p:cNvPr id="32" name="Straight Arrow Connector 31">
              <a:extLst>
                <a:ext uri="{FF2B5EF4-FFF2-40B4-BE49-F238E27FC236}">
                  <a16:creationId xmlns:a16="http://schemas.microsoft.com/office/drawing/2014/main" id="{56FF4EBC-F170-E141-A7D1-618954DB0595}"/>
                </a:ext>
              </a:extLst>
            </p:cNvPr>
            <p:cNvSpPr/>
            <p:nvPr/>
          </p:nvSpPr>
          <p:spPr>
            <a:xfrm>
              <a:off x="7714738" y="1186741"/>
              <a:ext cx="332445"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3" name="Straight Arrow Connector 32">
              <a:extLst>
                <a:ext uri="{FF2B5EF4-FFF2-40B4-BE49-F238E27FC236}">
                  <a16:creationId xmlns:a16="http://schemas.microsoft.com/office/drawing/2014/main" id="{715B6486-358B-6C42-9CFB-54E1505775EF}"/>
                </a:ext>
              </a:extLst>
            </p:cNvPr>
            <p:cNvSpPr/>
            <p:nvPr/>
          </p:nvSpPr>
          <p:spPr>
            <a:xfrm>
              <a:off x="7714737" y="4417920"/>
              <a:ext cx="343434"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4" name="Straight Arrow Connector 33">
              <a:extLst>
                <a:ext uri="{FF2B5EF4-FFF2-40B4-BE49-F238E27FC236}">
                  <a16:creationId xmlns:a16="http://schemas.microsoft.com/office/drawing/2014/main" id="{AB340F16-C34E-6B49-AED3-B36BFCFC15EB}"/>
                </a:ext>
              </a:extLst>
            </p:cNvPr>
            <p:cNvSpPr/>
            <p:nvPr/>
          </p:nvSpPr>
          <p:spPr>
            <a:xfrm>
              <a:off x="8636943" y="1973804"/>
              <a:ext cx="74976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5" name="Straight Arrow Connector 34">
              <a:extLst>
                <a:ext uri="{FF2B5EF4-FFF2-40B4-BE49-F238E27FC236}">
                  <a16:creationId xmlns:a16="http://schemas.microsoft.com/office/drawing/2014/main" id="{19257A86-9C32-054F-8F92-E76DEC6CF3A7}"/>
                </a:ext>
              </a:extLst>
            </p:cNvPr>
            <p:cNvSpPr/>
            <p:nvPr/>
          </p:nvSpPr>
          <p:spPr>
            <a:xfrm flipH="1">
              <a:off x="10181786" y="3116717"/>
              <a:ext cx="1"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6" name="Straight Arrow Connector 35">
              <a:extLst>
                <a:ext uri="{FF2B5EF4-FFF2-40B4-BE49-F238E27FC236}">
                  <a16:creationId xmlns:a16="http://schemas.microsoft.com/office/drawing/2014/main" id="{1B13153A-EE5E-5A49-8189-E9410B42A4C6}"/>
                </a:ext>
              </a:extLst>
            </p:cNvPr>
            <p:cNvSpPr/>
            <p:nvPr/>
          </p:nvSpPr>
          <p:spPr>
            <a:xfrm>
              <a:off x="10181787" y="4482143"/>
              <a:ext cx="5927"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7" name="Rectangle 36">
              <a:extLst>
                <a:ext uri="{FF2B5EF4-FFF2-40B4-BE49-F238E27FC236}">
                  <a16:creationId xmlns:a16="http://schemas.microsoft.com/office/drawing/2014/main" id="{0A92DF2D-2792-3444-95FA-0E8BC4F3D770}"/>
                </a:ext>
              </a:extLst>
            </p:cNvPr>
            <p:cNvSpPr/>
            <p:nvPr/>
          </p:nvSpPr>
          <p:spPr>
            <a:xfrm>
              <a:off x="8936482" y="70182"/>
              <a:ext cx="2355466" cy="5669767"/>
            </a:xfrm>
            <a:prstGeom prst="rect">
              <a:avLst/>
            </a:prstGeom>
            <a:no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grpSp>
      <p:sp>
        <p:nvSpPr>
          <p:cNvPr id="2" name="Rectangle 1">
            <a:extLst>
              <a:ext uri="{FF2B5EF4-FFF2-40B4-BE49-F238E27FC236}">
                <a16:creationId xmlns:a16="http://schemas.microsoft.com/office/drawing/2014/main" id="{3461973C-5E07-744D-ACC2-94780D76AABE}"/>
              </a:ext>
            </a:extLst>
          </p:cNvPr>
          <p:cNvSpPr/>
          <p:nvPr/>
        </p:nvSpPr>
        <p:spPr>
          <a:xfrm>
            <a:off x="3783656" y="1362279"/>
            <a:ext cx="5175130" cy="46378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199" dirty="0"/>
              <a:t>Design Philosophy</a:t>
            </a:r>
          </a:p>
          <a:p>
            <a:pPr algn="ctr"/>
            <a:endParaRPr lang="en-US" sz="2399" dirty="0"/>
          </a:p>
          <a:p>
            <a:pPr marL="285664" indent="-285664">
              <a:buFont typeface="Arial" panose="020B0604020202020204" pitchFamily="34" charset="0"/>
              <a:buChar char="•"/>
            </a:pPr>
            <a:r>
              <a:rPr lang="en-US" sz="2399" dirty="0"/>
              <a:t>Constrain semantics  to enable simple tools to accomplish the needed transformations</a:t>
            </a:r>
          </a:p>
          <a:p>
            <a:pPr marL="285664" indent="-285664">
              <a:buFont typeface="Arial" panose="020B0604020202020204" pitchFamily="34" charset="0"/>
              <a:buChar char="•"/>
            </a:pPr>
            <a:r>
              <a:rPr lang="en-US" sz="2399" dirty="0"/>
              <a:t>Each individual tool can be maintained by non-experts</a:t>
            </a:r>
          </a:p>
          <a:p>
            <a:pPr marL="285664" indent="-285664">
              <a:buFont typeface="Arial" panose="020B0604020202020204" pitchFamily="34" charset="0"/>
              <a:buChar char="•"/>
            </a:pPr>
            <a:r>
              <a:rPr lang="en-US" sz="2399" dirty="0"/>
              <a:t>Utilize the domain knowledge of the “human-in-the-loop”</a:t>
            </a:r>
          </a:p>
          <a:p>
            <a:pPr marL="285664" indent="-285664">
              <a:buFont typeface="Arial" panose="020B0604020202020204" pitchFamily="34" charset="0"/>
              <a:buChar char="•"/>
            </a:pPr>
            <a:r>
              <a:rPr lang="en-US" sz="2399" dirty="0"/>
              <a:t>Minimize modifications needed to the tools to port to a new platform</a:t>
            </a:r>
          </a:p>
          <a:p>
            <a:pPr algn="ctr"/>
            <a:endParaRPr lang="en-US" dirty="0"/>
          </a:p>
        </p:txBody>
      </p:sp>
      <p:sp>
        <p:nvSpPr>
          <p:cNvPr id="74" name="Title 1">
            <a:extLst>
              <a:ext uri="{FF2B5EF4-FFF2-40B4-BE49-F238E27FC236}">
                <a16:creationId xmlns:a16="http://schemas.microsoft.com/office/drawing/2014/main" id="{35B1A0F7-3D62-89D7-9C85-1CFC596CADF4}"/>
              </a:ext>
            </a:extLst>
          </p:cNvPr>
          <p:cNvSpPr txBox="1">
            <a:spLocks/>
          </p:cNvSpPr>
          <p:nvPr/>
        </p:nvSpPr>
        <p:spPr bwMode="auto">
          <a:xfrm>
            <a:off x="335862" y="71985"/>
            <a:ext cx="10512862" cy="13252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a:t>Overview of Flash-X Design Approach with Separation of Concerns in tools</a:t>
            </a:r>
            <a:endParaRPr lang="en-US" dirty="0"/>
          </a:p>
        </p:txBody>
      </p:sp>
    </p:spTree>
    <p:extLst>
      <p:ext uri="{BB962C8B-B14F-4D97-AF65-F5344CB8AC3E}">
        <p14:creationId xmlns:p14="http://schemas.microsoft.com/office/powerpoint/2010/main" val="3742716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F34345C-9FD3-574F-AE9E-15E8A49D5331}"/>
              </a:ext>
            </a:extLst>
          </p:cNvPr>
          <p:cNvGrpSpPr/>
          <p:nvPr/>
        </p:nvGrpSpPr>
        <p:grpSpPr>
          <a:xfrm>
            <a:off x="1209919" y="1385579"/>
            <a:ext cx="9961676" cy="4695278"/>
            <a:chOff x="-2" y="-1"/>
            <a:chExt cx="11291950" cy="5739950"/>
          </a:xfrm>
        </p:grpSpPr>
        <p:grpSp>
          <p:nvGrpSpPr>
            <p:cNvPr id="5" name="Rectangle 4">
              <a:extLst>
                <a:ext uri="{FF2B5EF4-FFF2-40B4-BE49-F238E27FC236}">
                  <a16:creationId xmlns:a16="http://schemas.microsoft.com/office/drawing/2014/main" id="{5C98D8B6-DEE9-7C43-90D5-D7BF06E64B3B}"/>
                </a:ext>
              </a:extLst>
            </p:cNvPr>
            <p:cNvGrpSpPr/>
            <p:nvPr/>
          </p:nvGrpSpPr>
          <p:grpSpPr>
            <a:xfrm>
              <a:off x="21409" y="3039218"/>
              <a:ext cx="2730535" cy="1171100"/>
              <a:chOff x="0" y="-1"/>
              <a:chExt cx="2730533" cy="1171099"/>
            </a:xfrm>
          </p:grpSpPr>
          <p:sp>
            <p:nvSpPr>
              <p:cNvPr id="68" name="Rectangle">
                <a:extLst>
                  <a:ext uri="{FF2B5EF4-FFF2-40B4-BE49-F238E27FC236}">
                    <a16:creationId xmlns:a16="http://schemas.microsoft.com/office/drawing/2014/main" id="{EADA70C0-658E-CA4A-9CC9-F264BDB96DC4}"/>
                  </a:ext>
                </a:extLst>
              </p:cNvPr>
              <p:cNvSpPr/>
              <p:nvPr/>
            </p:nvSpPr>
            <p:spPr>
              <a:xfrm>
                <a:off x="0" y="-1"/>
                <a:ext cx="273053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9" name="Library of templates for time-stepping">
                <a:extLst>
                  <a:ext uri="{FF2B5EF4-FFF2-40B4-BE49-F238E27FC236}">
                    <a16:creationId xmlns:a16="http://schemas.microsoft.com/office/drawing/2014/main" id="{8C756D37-6ACE-AF40-811E-B965C3780E12}"/>
                  </a:ext>
                </a:extLst>
              </p:cNvPr>
              <p:cNvSpPr txBox="1"/>
              <p:nvPr/>
            </p:nvSpPr>
            <p:spPr>
              <a:xfrm>
                <a:off x="58420" y="289126"/>
                <a:ext cx="2613695" cy="592846"/>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Library of templates for time-stepping </a:t>
                </a:r>
              </a:p>
            </p:txBody>
          </p:sp>
        </p:grpSp>
        <p:grpSp>
          <p:nvGrpSpPr>
            <p:cNvPr id="6" name="Rectangle 5">
              <a:extLst>
                <a:ext uri="{FF2B5EF4-FFF2-40B4-BE49-F238E27FC236}">
                  <a16:creationId xmlns:a16="http://schemas.microsoft.com/office/drawing/2014/main" id="{BE7BD37B-58B7-0841-82B0-45DC89CB5C3F}"/>
                </a:ext>
              </a:extLst>
            </p:cNvPr>
            <p:cNvGrpSpPr/>
            <p:nvPr/>
          </p:nvGrpSpPr>
          <p:grpSpPr>
            <a:xfrm>
              <a:off x="3066198" y="0"/>
              <a:ext cx="568872" cy="2361716"/>
              <a:chOff x="-1" y="0"/>
              <a:chExt cx="568871" cy="2361714"/>
            </a:xfrm>
          </p:grpSpPr>
          <p:sp>
            <p:nvSpPr>
              <p:cNvPr id="66" name="Rectangle">
                <a:extLst>
                  <a:ext uri="{FF2B5EF4-FFF2-40B4-BE49-F238E27FC236}">
                    <a16:creationId xmlns:a16="http://schemas.microsoft.com/office/drawing/2014/main" id="{F8640EEC-9E6A-1A43-B394-26A1F3BB6BD8}"/>
                  </a:ext>
                </a:extLst>
              </p:cNvPr>
              <p:cNvSpPr/>
              <p:nvPr/>
            </p:nvSpPr>
            <p:spPr>
              <a:xfrm>
                <a:off x="-1" y="0"/>
                <a:ext cx="568871"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7" name="Configurator">
                <a:extLst>
                  <a:ext uri="{FF2B5EF4-FFF2-40B4-BE49-F238E27FC236}">
                    <a16:creationId xmlns:a16="http://schemas.microsoft.com/office/drawing/2014/main" id="{B6110DB6-CC56-6947-A4D4-D1D773C4761E}"/>
                  </a:ext>
                </a:extLst>
              </p:cNvPr>
              <p:cNvSpPr txBox="1"/>
              <p:nvPr/>
            </p:nvSpPr>
            <p:spPr>
              <a:xfrm rot="16200000">
                <a:off x="-838003" y="1023789"/>
                <a:ext cx="2244875" cy="3141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lang="en-US" sz="1351" dirty="0"/>
                  <a:t>Optimizer</a:t>
                </a:r>
                <a:r>
                  <a:rPr sz="1351" dirty="0"/>
                  <a:t> </a:t>
                </a:r>
              </a:p>
            </p:txBody>
          </p:sp>
        </p:grpSp>
        <p:grpSp>
          <p:nvGrpSpPr>
            <p:cNvPr id="7" name="Rectangle 6">
              <a:extLst>
                <a:ext uri="{FF2B5EF4-FFF2-40B4-BE49-F238E27FC236}">
                  <a16:creationId xmlns:a16="http://schemas.microsoft.com/office/drawing/2014/main" id="{45E05B79-2FDE-1849-92EA-3187A00C3997}"/>
                </a:ext>
              </a:extLst>
            </p:cNvPr>
            <p:cNvGrpSpPr/>
            <p:nvPr/>
          </p:nvGrpSpPr>
          <p:grpSpPr>
            <a:xfrm>
              <a:off x="3967514" y="0"/>
              <a:ext cx="1179793" cy="2361716"/>
              <a:chOff x="0" y="0"/>
              <a:chExt cx="1179791" cy="2361715"/>
            </a:xfrm>
          </p:grpSpPr>
          <p:sp>
            <p:nvSpPr>
              <p:cNvPr id="64" name="Rectangle">
                <a:extLst>
                  <a:ext uri="{FF2B5EF4-FFF2-40B4-BE49-F238E27FC236}">
                    <a16:creationId xmlns:a16="http://schemas.microsoft.com/office/drawing/2014/main" id="{CC413C79-E08E-1B48-A5E2-7D69138E33A8}"/>
                  </a:ext>
                </a:extLst>
              </p:cNvPr>
              <p:cNvSpPr/>
              <p:nvPr/>
            </p:nvSpPr>
            <p:spPr>
              <a:xfrm>
                <a:off x="0" y="0"/>
                <a:ext cx="1179791"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5" name="Keyed code for target device">
                <a:extLst>
                  <a:ext uri="{FF2B5EF4-FFF2-40B4-BE49-F238E27FC236}">
                    <a16:creationId xmlns:a16="http://schemas.microsoft.com/office/drawing/2014/main" id="{85B68DC9-C89E-8C49-806B-1F9001F26CED}"/>
                  </a:ext>
                </a:extLst>
              </p:cNvPr>
              <p:cNvSpPr txBox="1"/>
              <p:nvPr/>
            </p:nvSpPr>
            <p:spPr>
              <a:xfrm>
                <a:off x="58420" y="757402"/>
                <a:ext cx="1062950" cy="8469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dirty="0"/>
                  <a:t> code for target device</a:t>
                </a:r>
              </a:p>
            </p:txBody>
          </p:sp>
        </p:grpSp>
        <p:grpSp>
          <p:nvGrpSpPr>
            <p:cNvPr id="8" name="Rectangle 7">
              <a:extLst>
                <a:ext uri="{FF2B5EF4-FFF2-40B4-BE49-F238E27FC236}">
                  <a16:creationId xmlns:a16="http://schemas.microsoft.com/office/drawing/2014/main" id="{22053E60-070C-B94B-B7BA-2ACA1F773769}"/>
                </a:ext>
              </a:extLst>
            </p:cNvPr>
            <p:cNvGrpSpPr/>
            <p:nvPr/>
          </p:nvGrpSpPr>
          <p:grpSpPr>
            <a:xfrm>
              <a:off x="21409" y="0"/>
              <a:ext cx="2712347" cy="1306531"/>
              <a:chOff x="-1" y="0"/>
              <a:chExt cx="2712346" cy="1306529"/>
            </a:xfrm>
          </p:grpSpPr>
          <p:sp>
            <p:nvSpPr>
              <p:cNvPr id="62" name="Rectangle">
                <a:extLst>
                  <a:ext uri="{FF2B5EF4-FFF2-40B4-BE49-F238E27FC236}">
                    <a16:creationId xmlns:a16="http://schemas.microsoft.com/office/drawing/2014/main" id="{F137F59A-B912-0943-A693-2AA01F1CD8FF}"/>
                  </a:ext>
                </a:extLst>
              </p:cNvPr>
              <p:cNvSpPr/>
              <p:nvPr/>
            </p:nvSpPr>
            <p:spPr>
              <a:xfrm>
                <a:off x="-1" y="0"/>
                <a:ext cx="2712346" cy="130652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defRPr>
                    <a:solidFill>
                      <a:srgbClr val="FFFFFF"/>
                    </a:solidFill>
                  </a:defRPr>
                </a:pPr>
                <a:endParaRPr sz="1351"/>
              </a:p>
            </p:txBody>
          </p:sp>
          <p:sp>
            <p:nvSpPr>
              <p:cNvPr id="63" name="Static physics code…">
                <a:extLst>
                  <a:ext uri="{FF2B5EF4-FFF2-40B4-BE49-F238E27FC236}">
                    <a16:creationId xmlns:a16="http://schemas.microsoft.com/office/drawing/2014/main" id="{1B0E05CA-B3C2-AE49-AB27-271AAC1BFC90}"/>
                  </a:ext>
                </a:extLst>
              </p:cNvPr>
              <p:cNvSpPr txBox="1"/>
              <p:nvPr/>
            </p:nvSpPr>
            <p:spPr>
              <a:xfrm>
                <a:off x="58419" y="102780"/>
                <a:ext cx="2595507" cy="1100971"/>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defRPr b="1"/>
                </a:pPr>
                <a:r>
                  <a:rPr sz="1351" dirty="0"/>
                  <a:t>Static physics code</a:t>
                </a:r>
                <a:endParaRPr sz="1351" dirty="0">
                  <a:solidFill>
                    <a:srgbClr val="FFFFFF"/>
                  </a:solidFill>
                </a:endParaRPr>
              </a:p>
              <a:p>
                <a:pPr marL="214477" indent="-214477">
                  <a:buSzPct val="100000"/>
                  <a:buFont typeface="Arial"/>
                  <a:buChar char="•"/>
                </a:pPr>
                <a:r>
                  <a:rPr sz="1351" dirty="0"/>
                  <a:t>Encoded with </a:t>
                </a:r>
                <a:r>
                  <a:rPr lang="en-US" sz="1351" dirty="0"/>
                  <a:t>macros</a:t>
                </a:r>
                <a:endParaRPr sz="1351" dirty="0">
                  <a:solidFill>
                    <a:srgbClr val="FFFFFF"/>
                  </a:solidFill>
                </a:endParaRPr>
              </a:p>
              <a:p>
                <a:pPr marL="214477" indent="-214477">
                  <a:buSzPct val="100000"/>
                  <a:buFont typeface="Arial"/>
                  <a:buChar char="•"/>
                </a:pPr>
                <a:r>
                  <a:rPr sz="1351" dirty="0"/>
                  <a:t>Including optimization hints as directives</a:t>
                </a:r>
              </a:p>
            </p:txBody>
          </p:sp>
        </p:grpSp>
        <p:grpSp>
          <p:nvGrpSpPr>
            <p:cNvPr id="9" name="Rectangle 8">
              <a:extLst>
                <a:ext uri="{FF2B5EF4-FFF2-40B4-BE49-F238E27FC236}">
                  <a16:creationId xmlns:a16="http://schemas.microsoft.com/office/drawing/2014/main" id="{E7BF3B62-240B-B349-8CEF-ECCAB60B4405}"/>
                </a:ext>
              </a:extLst>
            </p:cNvPr>
            <p:cNvGrpSpPr/>
            <p:nvPr/>
          </p:nvGrpSpPr>
          <p:grpSpPr>
            <a:xfrm>
              <a:off x="-2" y="1577638"/>
              <a:ext cx="2733756" cy="1190475"/>
              <a:chOff x="-1" y="-1"/>
              <a:chExt cx="2733755" cy="1190474"/>
            </a:xfrm>
          </p:grpSpPr>
          <p:sp>
            <p:nvSpPr>
              <p:cNvPr id="60" name="Rectangle">
                <a:extLst>
                  <a:ext uri="{FF2B5EF4-FFF2-40B4-BE49-F238E27FC236}">
                    <a16:creationId xmlns:a16="http://schemas.microsoft.com/office/drawing/2014/main" id="{7029AB53-5D63-3A47-890D-95EC92993380}"/>
                  </a:ext>
                </a:extLst>
              </p:cNvPr>
              <p:cNvSpPr/>
              <p:nvPr/>
            </p:nvSpPr>
            <p:spPr>
              <a:xfrm>
                <a:off x="-1" y="-1"/>
                <a:ext cx="2733755" cy="1190474"/>
              </a:xfrm>
              <a:prstGeom prst="rect">
                <a:avLst/>
              </a:prstGeom>
              <a:solidFill>
                <a:schemeClr val="accent4">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1" name="Platform specific information">
                <a:extLst>
                  <a:ext uri="{FF2B5EF4-FFF2-40B4-BE49-F238E27FC236}">
                    <a16:creationId xmlns:a16="http://schemas.microsoft.com/office/drawing/2014/main" id="{773B971F-E59D-BF48-8A43-105EF1A90DCA}"/>
                  </a:ext>
                </a:extLst>
              </p:cNvPr>
              <p:cNvSpPr txBox="1"/>
              <p:nvPr/>
            </p:nvSpPr>
            <p:spPr>
              <a:xfrm>
                <a:off x="58419" y="425844"/>
                <a:ext cx="2616916" cy="3387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Platform specific information</a:t>
                </a:r>
              </a:p>
            </p:txBody>
          </p:sp>
        </p:grpSp>
        <p:grpSp>
          <p:nvGrpSpPr>
            <p:cNvPr id="10" name="Rectangle 9">
              <a:extLst>
                <a:ext uri="{FF2B5EF4-FFF2-40B4-BE49-F238E27FC236}">
                  <a16:creationId xmlns:a16="http://schemas.microsoft.com/office/drawing/2014/main" id="{7739EF9C-B482-5945-B2BD-BF42A8FA63EC}"/>
                </a:ext>
              </a:extLst>
            </p:cNvPr>
            <p:cNvGrpSpPr/>
            <p:nvPr/>
          </p:nvGrpSpPr>
          <p:grpSpPr>
            <a:xfrm>
              <a:off x="3899959" y="3231179"/>
              <a:ext cx="1247347" cy="2361717"/>
              <a:chOff x="0" y="0"/>
              <a:chExt cx="1247345" cy="2361715"/>
            </a:xfrm>
          </p:grpSpPr>
          <p:sp>
            <p:nvSpPr>
              <p:cNvPr id="58" name="Rectangle">
                <a:extLst>
                  <a:ext uri="{FF2B5EF4-FFF2-40B4-BE49-F238E27FC236}">
                    <a16:creationId xmlns:a16="http://schemas.microsoft.com/office/drawing/2014/main" id="{32225D52-6F36-E148-9F3D-D78B388890B8}"/>
                  </a:ext>
                </a:extLst>
              </p:cNvPr>
              <p:cNvSpPr/>
              <p:nvPr/>
            </p:nvSpPr>
            <p:spPr>
              <a:xfrm>
                <a:off x="0" y="0"/>
                <a:ext cx="1247345"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9" name="Recipe for control flow in time…">
                <a:extLst>
                  <a:ext uri="{FF2B5EF4-FFF2-40B4-BE49-F238E27FC236}">
                    <a16:creationId xmlns:a16="http://schemas.microsoft.com/office/drawing/2014/main" id="{0D00E2D4-94E3-9A43-82A2-469A1B871BB4}"/>
                  </a:ext>
                </a:extLst>
              </p:cNvPr>
              <p:cNvSpPr txBox="1"/>
              <p:nvPr/>
            </p:nvSpPr>
            <p:spPr>
              <a:xfrm>
                <a:off x="58420" y="630370"/>
                <a:ext cx="1130504"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lgn="ctr"/>
                <a:r>
                  <a:rPr sz="1351" dirty="0"/>
                  <a:t>Recipe for control flow in time</a:t>
                </a:r>
                <a:endParaRPr sz="1351" dirty="0">
                  <a:solidFill>
                    <a:srgbClr val="FFFFFF"/>
                  </a:solidFill>
                </a:endParaRPr>
              </a:p>
              <a:p>
                <a:pPr algn="ctr"/>
                <a:r>
                  <a:rPr sz="1351" dirty="0"/>
                  <a:t>stepping</a:t>
                </a:r>
              </a:p>
            </p:txBody>
          </p:sp>
        </p:grpSp>
        <p:grpSp>
          <p:nvGrpSpPr>
            <p:cNvPr id="11" name="Rectangle 10">
              <a:extLst>
                <a:ext uri="{FF2B5EF4-FFF2-40B4-BE49-F238E27FC236}">
                  <a16:creationId xmlns:a16="http://schemas.microsoft.com/office/drawing/2014/main" id="{0A51348D-7D20-B544-80EE-56D139F46E12}"/>
                </a:ext>
              </a:extLst>
            </p:cNvPr>
            <p:cNvGrpSpPr/>
            <p:nvPr/>
          </p:nvGrpSpPr>
          <p:grpSpPr>
            <a:xfrm>
              <a:off x="5472954" y="3231178"/>
              <a:ext cx="589762" cy="2361719"/>
              <a:chOff x="0" y="-1"/>
              <a:chExt cx="589760" cy="2361718"/>
            </a:xfrm>
          </p:grpSpPr>
          <p:sp>
            <p:nvSpPr>
              <p:cNvPr id="56" name="Rectangle">
                <a:extLst>
                  <a:ext uri="{FF2B5EF4-FFF2-40B4-BE49-F238E27FC236}">
                    <a16:creationId xmlns:a16="http://schemas.microsoft.com/office/drawing/2014/main" id="{11CF896D-2B3C-B745-931D-6974CA49CA64}"/>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7" name="Recipe translator">
                <a:extLst>
                  <a:ext uri="{FF2B5EF4-FFF2-40B4-BE49-F238E27FC236}">
                    <a16:creationId xmlns:a16="http://schemas.microsoft.com/office/drawing/2014/main" id="{9CEF4420-D076-6740-83E4-8046D6EF41C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Recipe translator</a:t>
                </a:r>
              </a:p>
            </p:txBody>
          </p:sp>
        </p:grpSp>
        <p:grpSp>
          <p:nvGrpSpPr>
            <p:cNvPr id="12" name="Rectangle 11">
              <a:extLst>
                <a:ext uri="{FF2B5EF4-FFF2-40B4-BE49-F238E27FC236}">
                  <a16:creationId xmlns:a16="http://schemas.microsoft.com/office/drawing/2014/main" id="{A76CB0B7-A24D-144D-9A35-58889B5CFC77}"/>
                </a:ext>
              </a:extLst>
            </p:cNvPr>
            <p:cNvGrpSpPr/>
            <p:nvPr/>
          </p:nvGrpSpPr>
          <p:grpSpPr>
            <a:xfrm>
              <a:off x="6534944" y="3231178"/>
              <a:ext cx="1179795" cy="2373484"/>
              <a:chOff x="-1" y="-1"/>
              <a:chExt cx="1179794" cy="2373483"/>
            </a:xfrm>
          </p:grpSpPr>
          <p:sp>
            <p:nvSpPr>
              <p:cNvPr id="54" name="Rectangle">
                <a:extLst>
                  <a:ext uri="{FF2B5EF4-FFF2-40B4-BE49-F238E27FC236}">
                    <a16:creationId xmlns:a16="http://schemas.microsoft.com/office/drawing/2014/main" id="{5FF6621B-0DAF-9C40-91A1-361487573AE8}"/>
                  </a:ext>
                </a:extLst>
              </p:cNvPr>
              <p:cNvSpPr/>
              <p:nvPr/>
            </p:nvSpPr>
            <p:spPr>
              <a:xfrm>
                <a:off x="-1" y="-1"/>
                <a:ext cx="1179794" cy="2373483"/>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5" name="Source code for time…">
                <a:extLst>
                  <a:ext uri="{FF2B5EF4-FFF2-40B4-BE49-F238E27FC236}">
                    <a16:creationId xmlns:a16="http://schemas.microsoft.com/office/drawing/2014/main" id="{E03E5F16-F717-8C49-83F0-2F4D6FE43D3C}"/>
                  </a:ext>
                </a:extLst>
              </p:cNvPr>
              <p:cNvSpPr txBox="1"/>
              <p:nvPr/>
            </p:nvSpPr>
            <p:spPr>
              <a:xfrm>
                <a:off x="58419" y="255160"/>
                <a:ext cx="1062956" cy="1863160"/>
              </a:xfrm>
              <a:prstGeom prst="rect">
                <a:avLst/>
              </a:prstGeom>
              <a:solidFill>
                <a:schemeClr val="accent1">
                  <a:lumMod val="75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lgn="ctr">
                  <a:defRPr>
                    <a:solidFill>
                      <a:srgbClr val="FFFFFF"/>
                    </a:solidFill>
                  </a:defRPr>
                </a:pPr>
                <a:r>
                  <a:rPr sz="1351"/>
                  <a:t>Source code for time</a:t>
                </a:r>
              </a:p>
              <a:p>
                <a:pPr algn="ctr">
                  <a:defRPr>
                    <a:solidFill>
                      <a:srgbClr val="FFFFFF"/>
                    </a:solidFill>
                  </a:defRPr>
                </a:pPr>
                <a:r>
                  <a:rPr sz="1351"/>
                  <a:t>stepping</a:t>
                </a:r>
              </a:p>
              <a:p>
                <a:pPr algn="ctr">
                  <a:defRPr>
                    <a:solidFill>
                      <a:srgbClr val="FFFFFF"/>
                    </a:solidFill>
                  </a:defRPr>
                </a:pPr>
                <a:r>
                  <a:rPr sz="1351"/>
                  <a:t>And </a:t>
                </a:r>
              </a:p>
              <a:p>
                <a:pPr algn="ctr">
                  <a:defRPr>
                    <a:solidFill>
                      <a:srgbClr val="FFFFFF"/>
                    </a:solidFill>
                  </a:defRPr>
                </a:pPr>
                <a:r>
                  <a:rPr sz="1351"/>
                  <a:t>Runtime pipeline</a:t>
                </a:r>
              </a:p>
            </p:txBody>
          </p:sp>
        </p:grpSp>
        <p:grpSp>
          <p:nvGrpSpPr>
            <p:cNvPr id="13" name="Rectangle 12">
              <a:extLst>
                <a:ext uri="{FF2B5EF4-FFF2-40B4-BE49-F238E27FC236}">
                  <a16:creationId xmlns:a16="http://schemas.microsoft.com/office/drawing/2014/main" id="{0FAB36EC-C3C2-894D-80DB-19BD6A4A829F}"/>
                </a:ext>
              </a:extLst>
            </p:cNvPr>
            <p:cNvGrpSpPr/>
            <p:nvPr/>
          </p:nvGrpSpPr>
          <p:grpSpPr>
            <a:xfrm>
              <a:off x="21409" y="4470184"/>
              <a:ext cx="2712345" cy="1171100"/>
              <a:chOff x="0" y="-1"/>
              <a:chExt cx="2712343" cy="1171099"/>
            </a:xfrm>
          </p:grpSpPr>
          <p:sp>
            <p:nvSpPr>
              <p:cNvPr id="52" name="Rectangle">
                <a:extLst>
                  <a:ext uri="{FF2B5EF4-FFF2-40B4-BE49-F238E27FC236}">
                    <a16:creationId xmlns:a16="http://schemas.microsoft.com/office/drawing/2014/main" id="{72635198-8F5D-504C-B591-1D3027D68478}"/>
                  </a:ext>
                </a:extLst>
              </p:cNvPr>
              <p:cNvSpPr/>
              <p:nvPr/>
            </p:nvSpPr>
            <p:spPr>
              <a:xfrm>
                <a:off x="0" y="-1"/>
                <a:ext cx="271234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3" name="Library of runtime configurations">
                <a:extLst>
                  <a:ext uri="{FF2B5EF4-FFF2-40B4-BE49-F238E27FC236}">
                    <a16:creationId xmlns:a16="http://schemas.microsoft.com/office/drawing/2014/main" id="{A84E478A-9800-B949-A595-E08022910DBC}"/>
                  </a:ext>
                </a:extLst>
              </p:cNvPr>
              <p:cNvSpPr txBox="1"/>
              <p:nvPr/>
            </p:nvSpPr>
            <p:spPr>
              <a:xfrm>
                <a:off x="58420" y="289124"/>
                <a:ext cx="2595504" cy="592846"/>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Library of runtime configurations</a:t>
                </a:r>
              </a:p>
            </p:txBody>
          </p:sp>
        </p:grpSp>
        <p:grpSp>
          <p:nvGrpSpPr>
            <p:cNvPr id="14" name="Rectangle 13">
              <a:extLst>
                <a:ext uri="{FF2B5EF4-FFF2-40B4-BE49-F238E27FC236}">
                  <a16:creationId xmlns:a16="http://schemas.microsoft.com/office/drawing/2014/main" id="{DFE8AD76-2E0E-9D4A-A46F-20789D67F248}"/>
                </a:ext>
              </a:extLst>
            </p:cNvPr>
            <p:cNvGrpSpPr/>
            <p:nvPr/>
          </p:nvGrpSpPr>
          <p:grpSpPr>
            <a:xfrm>
              <a:off x="5479750" y="11764"/>
              <a:ext cx="589762" cy="2361719"/>
              <a:chOff x="0" y="-1"/>
              <a:chExt cx="589760" cy="2361718"/>
            </a:xfrm>
          </p:grpSpPr>
          <p:sp>
            <p:nvSpPr>
              <p:cNvPr id="50" name="Rectangle">
                <a:extLst>
                  <a:ext uri="{FF2B5EF4-FFF2-40B4-BE49-F238E27FC236}">
                    <a16:creationId xmlns:a16="http://schemas.microsoft.com/office/drawing/2014/main" id="{5CB3395B-0899-A748-8E64-9F4E3FC38880}"/>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1" name="translator">
                <a:extLst>
                  <a:ext uri="{FF2B5EF4-FFF2-40B4-BE49-F238E27FC236}">
                    <a16:creationId xmlns:a16="http://schemas.microsoft.com/office/drawing/2014/main" id="{A0896222-9EC6-9842-A630-F02FA564F0B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translator</a:t>
                </a:r>
              </a:p>
            </p:txBody>
          </p:sp>
        </p:grpSp>
        <p:grpSp>
          <p:nvGrpSpPr>
            <p:cNvPr id="15" name="Rectangle 14">
              <a:extLst>
                <a:ext uri="{FF2B5EF4-FFF2-40B4-BE49-F238E27FC236}">
                  <a16:creationId xmlns:a16="http://schemas.microsoft.com/office/drawing/2014/main" id="{BF5014D2-F011-0849-979E-80C61980620A}"/>
                </a:ext>
              </a:extLst>
            </p:cNvPr>
            <p:cNvGrpSpPr/>
            <p:nvPr/>
          </p:nvGrpSpPr>
          <p:grpSpPr>
            <a:xfrm>
              <a:off x="6534947" y="-1"/>
              <a:ext cx="1179793" cy="2373483"/>
              <a:chOff x="0" y="-1"/>
              <a:chExt cx="1179791" cy="2373482"/>
            </a:xfrm>
          </p:grpSpPr>
          <p:sp>
            <p:nvSpPr>
              <p:cNvPr id="48" name="Rectangle">
                <a:extLst>
                  <a:ext uri="{FF2B5EF4-FFF2-40B4-BE49-F238E27FC236}">
                    <a16:creationId xmlns:a16="http://schemas.microsoft.com/office/drawing/2014/main" id="{95DB6F89-71BD-2948-9773-A5DDBEF871E3}"/>
                  </a:ext>
                </a:extLst>
              </p:cNvPr>
              <p:cNvSpPr/>
              <p:nvPr/>
            </p:nvSpPr>
            <p:spPr>
              <a:xfrm>
                <a:off x="0" y="-1"/>
                <a:ext cx="1179791" cy="2373482"/>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9" name="Source code for physics operators">
                <a:extLst>
                  <a:ext uri="{FF2B5EF4-FFF2-40B4-BE49-F238E27FC236}">
                    <a16:creationId xmlns:a16="http://schemas.microsoft.com/office/drawing/2014/main" id="{3A692CEB-474F-CC4D-B6DF-AEE53F33174B}"/>
                  </a:ext>
                </a:extLst>
              </p:cNvPr>
              <p:cNvSpPr txBox="1"/>
              <p:nvPr/>
            </p:nvSpPr>
            <p:spPr>
              <a:xfrm>
                <a:off x="58420" y="636254"/>
                <a:ext cx="1062950"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Source code for physics operators</a:t>
                </a:r>
              </a:p>
            </p:txBody>
          </p:sp>
        </p:grpSp>
        <p:grpSp>
          <p:nvGrpSpPr>
            <p:cNvPr id="16" name="Rectangle 15">
              <a:extLst>
                <a:ext uri="{FF2B5EF4-FFF2-40B4-BE49-F238E27FC236}">
                  <a16:creationId xmlns:a16="http://schemas.microsoft.com/office/drawing/2014/main" id="{ABC54C09-2984-5940-AACE-0662A634CC3F}"/>
                </a:ext>
              </a:extLst>
            </p:cNvPr>
            <p:cNvGrpSpPr/>
            <p:nvPr/>
          </p:nvGrpSpPr>
          <p:grpSpPr>
            <a:xfrm>
              <a:off x="3041516" y="3231179"/>
              <a:ext cx="593554" cy="2361716"/>
              <a:chOff x="0" y="0"/>
              <a:chExt cx="593552" cy="2361714"/>
            </a:xfrm>
          </p:grpSpPr>
          <p:sp>
            <p:nvSpPr>
              <p:cNvPr id="46" name="Rectangle">
                <a:extLst>
                  <a:ext uri="{FF2B5EF4-FFF2-40B4-BE49-F238E27FC236}">
                    <a16:creationId xmlns:a16="http://schemas.microsoft.com/office/drawing/2014/main" id="{A1CCF214-2225-9749-AE73-8A08ECA8B4B0}"/>
                  </a:ext>
                </a:extLst>
              </p:cNvPr>
              <p:cNvSpPr/>
              <p:nvPr/>
            </p:nvSpPr>
            <p:spPr>
              <a:xfrm>
                <a:off x="0" y="0"/>
                <a:ext cx="593552"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7" name="Human in the loop">
                <a:extLst>
                  <a:ext uri="{FF2B5EF4-FFF2-40B4-BE49-F238E27FC236}">
                    <a16:creationId xmlns:a16="http://schemas.microsoft.com/office/drawing/2014/main" id="{9F0A97E1-1C39-C547-BA44-8AB2F4B5FE2D}"/>
                  </a:ext>
                </a:extLst>
              </p:cNvPr>
              <p:cNvSpPr txBox="1"/>
              <p:nvPr/>
            </p:nvSpPr>
            <p:spPr>
              <a:xfrm rot="16200000">
                <a:off x="-825661" y="1023791"/>
                <a:ext cx="2244875"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Human in the loop</a:t>
                </a:r>
              </a:p>
            </p:txBody>
          </p:sp>
        </p:grpSp>
        <p:sp>
          <p:nvSpPr>
            <p:cNvPr id="17" name="Straight Arrow Connector 16">
              <a:extLst>
                <a:ext uri="{FF2B5EF4-FFF2-40B4-BE49-F238E27FC236}">
                  <a16:creationId xmlns:a16="http://schemas.microsoft.com/office/drawing/2014/main" id="{27587CEB-C0A5-594E-8510-160B1CA67CD6}"/>
                </a:ext>
              </a:extLst>
            </p:cNvPr>
            <p:cNvSpPr/>
            <p:nvPr/>
          </p:nvSpPr>
          <p:spPr>
            <a:xfrm>
              <a:off x="2733755" y="653266"/>
              <a:ext cx="332445"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8" name="Straight Arrow Connector 17">
              <a:extLst>
                <a:ext uri="{FF2B5EF4-FFF2-40B4-BE49-F238E27FC236}">
                  <a16:creationId xmlns:a16="http://schemas.microsoft.com/office/drawing/2014/main" id="{14DCD9D0-78BA-A442-887E-6D36A6E92DE0}"/>
                </a:ext>
              </a:extLst>
            </p:cNvPr>
            <p:cNvSpPr/>
            <p:nvPr/>
          </p:nvSpPr>
          <p:spPr>
            <a:xfrm>
              <a:off x="2733753" y="2160918"/>
              <a:ext cx="307763"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9" name="Elbow Connector 18">
              <a:extLst>
                <a:ext uri="{FF2B5EF4-FFF2-40B4-BE49-F238E27FC236}">
                  <a16:creationId xmlns:a16="http://schemas.microsoft.com/office/drawing/2014/main" id="{8CE47963-1F86-A94F-A9BC-92F57D212F8A}"/>
                </a:ext>
              </a:extLst>
            </p:cNvPr>
            <p:cNvSpPr/>
            <p:nvPr/>
          </p:nvSpPr>
          <p:spPr>
            <a:xfrm rot="16200000" flipH="1">
              <a:off x="2648009" y="2540896"/>
              <a:ext cx="776027" cy="6045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15" y="0"/>
                  </a:lnTo>
                  <a:lnTo>
                    <a:pt x="815" y="21600"/>
                  </a:lnTo>
                  <a:lnTo>
                    <a:pt x="21600" y="21600"/>
                  </a:lnTo>
                </a:path>
              </a:pathLst>
            </a:custGeom>
            <a:noFill/>
            <a:ln w="38100" cap="flat">
              <a:solidFill>
                <a:srgbClr val="000000"/>
              </a:solidFill>
              <a:prstDash val="solid"/>
              <a:round/>
              <a:tailEnd type="triangle" w="med" len="med"/>
            </a:ln>
            <a:effectLst/>
          </p:spPr>
          <p:txBody>
            <a:bodyPr wrap="square" lIns="34316" tIns="34316" rIns="34316" bIns="34316" numCol="1" anchor="ctr">
              <a:noAutofit/>
            </a:bodyPr>
            <a:lstStyle/>
            <a:p>
              <a:endParaRPr sz="1351"/>
            </a:p>
          </p:txBody>
        </p:sp>
        <p:sp>
          <p:nvSpPr>
            <p:cNvPr id="20" name="Straight Arrow Connector 19">
              <a:extLst>
                <a:ext uri="{FF2B5EF4-FFF2-40B4-BE49-F238E27FC236}">
                  <a16:creationId xmlns:a16="http://schemas.microsoft.com/office/drawing/2014/main" id="{95BCA8FA-9C73-9845-9AEA-149879AA4D32}"/>
                </a:ext>
              </a:extLst>
            </p:cNvPr>
            <p:cNvSpPr/>
            <p:nvPr/>
          </p:nvSpPr>
          <p:spPr>
            <a:xfrm flipV="1">
              <a:off x="2751943" y="3623414"/>
              <a:ext cx="314257" cy="135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1" name="Straight Arrow Connector 20">
              <a:extLst>
                <a:ext uri="{FF2B5EF4-FFF2-40B4-BE49-F238E27FC236}">
                  <a16:creationId xmlns:a16="http://schemas.microsoft.com/office/drawing/2014/main" id="{41CBEFA0-A5D7-0D4C-93B8-5316CF5BD445}"/>
                </a:ext>
              </a:extLst>
            </p:cNvPr>
            <p:cNvSpPr/>
            <p:nvPr/>
          </p:nvSpPr>
          <p:spPr>
            <a:xfrm>
              <a:off x="2733753" y="5055734"/>
              <a:ext cx="278410" cy="24048"/>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2" name="Straight Arrow Connector 21">
              <a:extLst>
                <a:ext uri="{FF2B5EF4-FFF2-40B4-BE49-F238E27FC236}">
                  <a16:creationId xmlns:a16="http://schemas.microsoft.com/office/drawing/2014/main" id="{D034F452-E295-194B-8E3E-3721BC18EE21}"/>
                </a:ext>
              </a:extLst>
            </p:cNvPr>
            <p:cNvSpPr/>
            <p:nvPr/>
          </p:nvSpPr>
          <p:spPr>
            <a:xfrm>
              <a:off x="3635068" y="4412036"/>
              <a:ext cx="264892"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3" name="Straight Arrow Connector 22">
              <a:extLst>
                <a:ext uri="{FF2B5EF4-FFF2-40B4-BE49-F238E27FC236}">
                  <a16:creationId xmlns:a16="http://schemas.microsoft.com/office/drawing/2014/main" id="{72890BED-4187-6841-99E9-8EC9F5BD901D}"/>
                </a:ext>
              </a:extLst>
            </p:cNvPr>
            <p:cNvSpPr/>
            <p:nvPr/>
          </p:nvSpPr>
          <p:spPr>
            <a:xfrm>
              <a:off x="5147305" y="1180858"/>
              <a:ext cx="332446" cy="1176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4" name="Straight Arrow Connector 23">
              <a:extLst>
                <a:ext uri="{FF2B5EF4-FFF2-40B4-BE49-F238E27FC236}">
                  <a16:creationId xmlns:a16="http://schemas.microsoft.com/office/drawing/2014/main" id="{8CF8F909-CCF5-4446-9C94-1FB8C7E44A96}"/>
                </a:ext>
              </a:extLst>
            </p:cNvPr>
            <p:cNvSpPr/>
            <p:nvPr/>
          </p:nvSpPr>
          <p:spPr>
            <a:xfrm>
              <a:off x="3635069" y="1180858"/>
              <a:ext cx="33244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5" name="Straight Arrow Connector 24">
              <a:extLst>
                <a:ext uri="{FF2B5EF4-FFF2-40B4-BE49-F238E27FC236}">
                  <a16:creationId xmlns:a16="http://schemas.microsoft.com/office/drawing/2014/main" id="{DBF80A7B-B179-0F46-896D-D0B99A257FBB}"/>
                </a:ext>
              </a:extLst>
            </p:cNvPr>
            <p:cNvSpPr/>
            <p:nvPr/>
          </p:nvSpPr>
          <p:spPr>
            <a:xfrm flipV="1">
              <a:off x="6069511" y="1186741"/>
              <a:ext cx="465437"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6" name="Straight Arrow Connector 25">
              <a:extLst>
                <a:ext uri="{FF2B5EF4-FFF2-40B4-BE49-F238E27FC236}">
                  <a16:creationId xmlns:a16="http://schemas.microsoft.com/office/drawing/2014/main" id="{3C5D20E9-7F16-4D4F-8051-0432DDD1658C}"/>
                </a:ext>
              </a:extLst>
            </p:cNvPr>
            <p:cNvSpPr/>
            <p:nvPr/>
          </p:nvSpPr>
          <p:spPr>
            <a:xfrm>
              <a:off x="5147305" y="4412037"/>
              <a:ext cx="325649"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7" name="Straight Arrow Connector 26">
              <a:extLst>
                <a:ext uri="{FF2B5EF4-FFF2-40B4-BE49-F238E27FC236}">
                  <a16:creationId xmlns:a16="http://schemas.microsoft.com/office/drawing/2014/main" id="{E54C3D3A-9A30-A247-BAA8-A458055D291D}"/>
                </a:ext>
              </a:extLst>
            </p:cNvPr>
            <p:cNvSpPr/>
            <p:nvPr/>
          </p:nvSpPr>
          <p:spPr>
            <a:xfrm>
              <a:off x="6062714" y="4412037"/>
              <a:ext cx="472232" cy="5884"/>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grpSp>
          <p:nvGrpSpPr>
            <p:cNvPr id="28" name="Rectangle 27">
              <a:extLst>
                <a:ext uri="{FF2B5EF4-FFF2-40B4-BE49-F238E27FC236}">
                  <a16:creationId xmlns:a16="http://schemas.microsoft.com/office/drawing/2014/main" id="{BAC1F6A3-518D-0741-BFD5-BD79DC78F26A}"/>
                </a:ext>
              </a:extLst>
            </p:cNvPr>
            <p:cNvGrpSpPr/>
            <p:nvPr/>
          </p:nvGrpSpPr>
          <p:grpSpPr>
            <a:xfrm>
              <a:off x="8047183" y="605568"/>
              <a:ext cx="589762" cy="4668026"/>
              <a:chOff x="0" y="-1"/>
              <a:chExt cx="589760" cy="4668025"/>
            </a:xfrm>
          </p:grpSpPr>
          <p:sp>
            <p:nvSpPr>
              <p:cNvPr id="44" name="Rectangle">
                <a:extLst>
                  <a:ext uri="{FF2B5EF4-FFF2-40B4-BE49-F238E27FC236}">
                    <a16:creationId xmlns:a16="http://schemas.microsoft.com/office/drawing/2014/main" id="{A5E7082A-A652-2041-B12A-EC392B08A9FC}"/>
                  </a:ext>
                </a:extLst>
              </p:cNvPr>
              <p:cNvSpPr/>
              <p:nvPr/>
            </p:nvSpPr>
            <p:spPr>
              <a:xfrm>
                <a:off x="0" y="-1"/>
                <a:ext cx="589760" cy="4668025"/>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5" name="Code Assembler">
                <a:extLst>
                  <a:ext uri="{FF2B5EF4-FFF2-40B4-BE49-F238E27FC236}">
                    <a16:creationId xmlns:a16="http://schemas.microsoft.com/office/drawing/2014/main" id="{F3E2D1A0-8C2D-BE43-8F2C-F6CC690C9A67}"/>
                  </a:ext>
                </a:extLst>
              </p:cNvPr>
              <p:cNvSpPr txBox="1"/>
              <p:nvPr/>
            </p:nvSpPr>
            <p:spPr>
              <a:xfrm rot="16200000">
                <a:off x="-1980712" y="2176946"/>
                <a:ext cx="4551184"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Code Assembler</a:t>
                </a:r>
              </a:p>
            </p:txBody>
          </p:sp>
        </p:grpSp>
        <p:grpSp>
          <p:nvGrpSpPr>
            <p:cNvPr id="29" name="Rectangle 28">
              <a:extLst>
                <a:ext uri="{FF2B5EF4-FFF2-40B4-BE49-F238E27FC236}">
                  <a16:creationId xmlns:a16="http://schemas.microsoft.com/office/drawing/2014/main" id="{5A03E08E-EEF8-174D-86DE-870CB696E17D}"/>
                </a:ext>
              </a:extLst>
            </p:cNvPr>
            <p:cNvGrpSpPr/>
            <p:nvPr/>
          </p:nvGrpSpPr>
          <p:grpSpPr>
            <a:xfrm>
              <a:off x="9386707" y="307916"/>
              <a:ext cx="1560353" cy="2808802"/>
              <a:chOff x="0" y="-291023"/>
              <a:chExt cx="1560351" cy="2808801"/>
            </a:xfrm>
          </p:grpSpPr>
          <p:sp>
            <p:nvSpPr>
              <p:cNvPr id="42" name="Rectangle">
                <a:extLst>
                  <a:ext uri="{FF2B5EF4-FFF2-40B4-BE49-F238E27FC236}">
                    <a16:creationId xmlns:a16="http://schemas.microsoft.com/office/drawing/2014/main" id="{E06CE736-E957-734B-B46F-5E6917A6CF05}"/>
                  </a:ext>
                </a:extLst>
              </p:cNvPr>
              <p:cNvSpPr/>
              <p:nvPr/>
            </p:nvSpPr>
            <p:spPr>
              <a:xfrm>
                <a:off x="0" y="-291023"/>
                <a:ext cx="1560351" cy="2808801"/>
              </a:xfrm>
              <a:prstGeom prst="rect">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dirty="0"/>
              </a:p>
            </p:txBody>
          </p:sp>
          <p:sp>
            <p:nvSpPr>
              <p:cNvPr id="43" name="Fully assembled and configured source code">
                <a:extLst>
                  <a:ext uri="{FF2B5EF4-FFF2-40B4-BE49-F238E27FC236}">
                    <a16:creationId xmlns:a16="http://schemas.microsoft.com/office/drawing/2014/main" id="{32FEE793-F7B6-3147-8917-CB5DEA013B56}"/>
                  </a:ext>
                </a:extLst>
              </p:cNvPr>
              <p:cNvSpPr txBox="1"/>
              <p:nvPr/>
            </p:nvSpPr>
            <p:spPr>
              <a:xfrm>
                <a:off x="58420" y="824381"/>
                <a:ext cx="1443511"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dirty="0"/>
                  <a:t>Fully assembled and configured source code</a:t>
                </a:r>
              </a:p>
            </p:txBody>
          </p:sp>
        </p:grpSp>
        <p:grpSp>
          <p:nvGrpSpPr>
            <p:cNvPr id="30" name="Oval 29">
              <a:extLst>
                <a:ext uri="{FF2B5EF4-FFF2-40B4-BE49-F238E27FC236}">
                  <a16:creationId xmlns:a16="http://schemas.microsoft.com/office/drawing/2014/main" id="{0930237A-F798-4D4E-8618-3067BD91F537}"/>
                </a:ext>
              </a:extLst>
            </p:cNvPr>
            <p:cNvGrpSpPr/>
            <p:nvPr/>
          </p:nvGrpSpPr>
          <p:grpSpPr>
            <a:xfrm>
              <a:off x="9357522" y="3525516"/>
              <a:ext cx="1648531" cy="956629"/>
              <a:chOff x="-1" y="-1"/>
              <a:chExt cx="1648530" cy="956628"/>
            </a:xfrm>
          </p:grpSpPr>
          <p:sp>
            <p:nvSpPr>
              <p:cNvPr id="40" name="Oval">
                <a:extLst>
                  <a:ext uri="{FF2B5EF4-FFF2-40B4-BE49-F238E27FC236}">
                    <a16:creationId xmlns:a16="http://schemas.microsoft.com/office/drawing/2014/main" id="{2A5A6621-F110-3C41-9F9A-B7FDD6E7D2DE}"/>
                  </a:ext>
                </a:extLst>
              </p:cNvPr>
              <p:cNvSpPr/>
              <p:nvPr/>
            </p:nvSpPr>
            <p:spPr>
              <a:xfrm>
                <a:off x="-1" y="-1"/>
                <a:ext cx="1648530" cy="956628"/>
              </a:xfrm>
              <a:prstGeom prst="ellipse">
                <a:avLst/>
              </a:prstGeom>
              <a:solidFill>
                <a:srgbClr val="1B8DC3"/>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1" name="Compiler">
                <a:extLst>
                  <a:ext uri="{FF2B5EF4-FFF2-40B4-BE49-F238E27FC236}">
                    <a16:creationId xmlns:a16="http://schemas.microsoft.com/office/drawing/2014/main" id="{F6166567-DD73-1949-AB2F-ED83BB6DD45D}"/>
                  </a:ext>
                </a:extLst>
              </p:cNvPr>
              <p:cNvSpPr txBox="1"/>
              <p:nvPr/>
            </p:nvSpPr>
            <p:spPr>
              <a:xfrm>
                <a:off x="299839" y="308921"/>
                <a:ext cx="1048847" cy="3387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dirty="0"/>
                  <a:t>Compiler</a:t>
                </a:r>
              </a:p>
            </p:txBody>
          </p:sp>
        </p:grpSp>
        <p:grpSp>
          <p:nvGrpSpPr>
            <p:cNvPr id="31" name="Rounded Rectangle 30">
              <a:extLst>
                <a:ext uri="{FF2B5EF4-FFF2-40B4-BE49-F238E27FC236}">
                  <a16:creationId xmlns:a16="http://schemas.microsoft.com/office/drawing/2014/main" id="{DFDD298A-A375-4749-863D-3251E4C7F93D}"/>
                </a:ext>
              </a:extLst>
            </p:cNvPr>
            <p:cNvGrpSpPr/>
            <p:nvPr/>
          </p:nvGrpSpPr>
          <p:grpSpPr>
            <a:xfrm>
              <a:off x="9178577" y="4890943"/>
              <a:ext cx="1869853" cy="585935"/>
              <a:chOff x="0" y="0"/>
              <a:chExt cx="1869851" cy="585934"/>
            </a:xfrm>
          </p:grpSpPr>
          <p:sp>
            <p:nvSpPr>
              <p:cNvPr id="38" name="Rounded Rectangle">
                <a:extLst>
                  <a:ext uri="{FF2B5EF4-FFF2-40B4-BE49-F238E27FC236}">
                    <a16:creationId xmlns:a16="http://schemas.microsoft.com/office/drawing/2014/main" id="{2FB42381-450A-6F4B-9A3F-301A22BD4BD5}"/>
                  </a:ext>
                </a:extLst>
              </p:cNvPr>
              <p:cNvSpPr/>
              <p:nvPr/>
            </p:nvSpPr>
            <p:spPr>
              <a:xfrm>
                <a:off x="0" y="0"/>
                <a:ext cx="1869851" cy="585934"/>
              </a:xfrm>
              <a:prstGeom prst="roundRect">
                <a:avLst>
                  <a:gd name="adj" fmla="val 16667"/>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39" name="Executable">
                <a:extLst>
                  <a:ext uri="{FF2B5EF4-FFF2-40B4-BE49-F238E27FC236}">
                    <a16:creationId xmlns:a16="http://schemas.microsoft.com/office/drawing/2014/main" id="{3A6525DC-4C19-5843-97ED-873B881147F0}"/>
                  </a:ext>
                </a:extLst>
              </p:cNvPr>
              <p:cNvSpPr txBox="1"/>
              <p:nvPr/>
            </p:nvSpPr>
            <p:spPr>
              <a:xfrm>
                <a:off x="87023" y="123575"/>
                <a:ext cx="1695806" cy="338784"/>
              </a:xfrm>
              <a:prstGeom prst="rect">
                <a:avLst/>
              </a:prstGeom>
              <a:solidFill>
                <a:schemeClr val="accent2">
                  <a:lumMod val="40000"/>
                  <a:lumOff val="6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Executable</a:t>
                </a:r>
              </a:p>
            </p:txBody>
          </p:sp>
        </p:grpSp>
        <p:sp>
          <p:nvSpPr>
            <p:cNvPr id="32" name="Straight Arrow Connector 31">
              <a:extLst>
                <a:ext uri="{FF2B5EF4-FFF2-40B4-BE49-F238E27FC236}">
                  <a16:creationId xmlns:a16="http://schemas.microsoft.com/office/drawing/2014/main" id="{56FF4EBC-F170-E141-A7D1-618954DB0595}"/>
                </a:ext>
              </a:extLst>
            </p:cNvPr>
            <p:cNvSpPr/>
            <p:nvPr/>
          </p:nvSpPr>
          <p:spPr>
            <a:xfrm>
              <a:off x="7714738" y="1186741"/>
              <a:ext cx="332445"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3" name="Straight Arrow Connector 32">
              <a:extLst>
                <a:ext uri="{FF2B5EF4-FFF2-40B4-BE49-F238E27FC236}">
                  <a16:creationId xmlns:a16="http://schemas.microsoft.com/office/drawing/2014/main" id="{715B6486-358B-6C42-9CFB-54E1505775EF}"/>
                </a:ext>
              </a:extLst>
            </p:cNvPr>
            <p:cNvSpPr/>
            <p:nvPr/>
          </p:nvSpPr>
          <p:spPr>
            <a:xfrm>
              <a:off x="7714737" y="4417920"/>
              <a:ext cx="343434"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4" name="Straight Arrow Connector 33">
              <a:extLst>
                <a:ext uri="{FF2B5EF4-FFF2-40B4-BE49-F238E27FC236}">
                  <a16:creationId xmlns:a16="http://schemas.microsoft.com/office/drawing/2014/main" id="{AB340F16-C34E-6B49-AED3-B36BFCFC15EB}"/>
                </a:ext>
              </a:extLst>
            </p:cNvPr>
            <p:cNvSpPr/>
            <p:nvPr/>
          </p:nvSpPr>
          <p:spPr>
            <a:xfrm>
              <a:off x="8636943" y="1973804"/>
              <a:ext cx="74976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5" name="Straight Arrow Connector 34">
              <a:extLst>
                <a:ext uri="{FF2B5EF4-FFF2-40B4-BE49-F238E27FC236}">
                  <a16:creationId xmlns:a16="http://schemas.microsoft.com/office/drawing/2014/main" id="{19257A86-9C32-054F-8F92-E76DEC6CF3A7}"/>
                </a:ext>
              </a:extLst>
            </p:cNvPr>
            <p:cNvSpPr/>
            <p:nvPr/>
          </p:nvSpPr>
          <p:spPr>
            <a:xfrm flipH="1">
              <a:off x="10181786" y="3116717"/>
              <a:ext cx="1"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6" name="Straight Arrow Connector 35">
              <a:extLst>
                <a:ext uri="{FF2B5EF4-FFF2-40B4-BE49-F238E27FC236}">
                  <a16:creationId xmlns:a16="http://schemas.microsoft.com/office/drawing/2014/main" id="{1B13153A-EE5E-5A49-8189-E9410B42A4C6}"/>
                </a:ext>
              </a:extLst>
            </p:cNvPr>
            <p:cNvSpPr/>
            <p:nvPr/>
          </p:nvSpPr>
          <p:spPr>
            <a:xfrm>
              <a:off x="10181787" y="4482143"/>
              <a:ext cx="5927"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7" name="Rectangle 36">
              <a:extLst>
                <a:ext uri="{FF2B5EF4-FFF2-40B4-BE49-F238E27FC236}">
                  <a16:creationId xmlns:a16="http://schemas.microsoft.com/office/drawing/2014/main" id="{0A92DF2D-2792-3444-95FA-0E8BC4F3D770}"/>
                </a:ext>
              </a:extLst>
            </p:cNvPr>
            <p:cNvSpPr/>
            <p:nvPr/>
          </p:nvSpPr>
          <p:spPr>
            <a:xfrm>
              <a:off x="8936482" y="70182"/>
              <a:ext cx="2355466" cy="5669767"/>
            </a:xfrm>
            <a:prstGeom prst="rect">
              <a:avLst/>
            </a:prstGeom>
            <a:no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grpSp>
      <p:sp>
        <p:nvSpPr>
          <p:cNvPr id="2" name="Rectangle 1">
            <a:extLst>
              <a:ext uri="{FF2B5EF4-FFF2-40B4-BE49-F238E27FC236}">
                <a16:creationId xmlns:a16="http://schemas.microsoft.com/office/drawing/2014/main" id="{3461973C-5E07-744D-ACC2-94780D76AABE}"/>
              </a:ext>
            </a:extLst>
          </p:cNvPr>
          <p:cNvSpPr/>
          <p:nvPr/>
        </p:nvSpPr>
        <p:spPr>
          <a:xfrm>
            <a:off x="5827608" y="1362279"/>
            <a:ext cx="3131178" cy="46378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algn="ctr"/>
            <a:r>
              <a:rPr lang="en-US" sz="3199" dirty="0"/>
              <a:t>Design Philosophy</a:t>
            </a:r>
          </a:p>
          <a:p>
            <a:pPr algn="ctr"/>
            <a:endParaRPr lang="en-US" sz="2399" dirty="0"/>
          </a:p>
          <a:p>
            <a:pPr marL="285664" indent="-285664">
              <a:buFont typeface="Arial" panose="020B0604020202020204" pitchFamily="34" charset="0"/>
              <a:buChar char="•"/>
            </a:pPr>
            <a:r>
              <a:rPr lang="en-US" sz="2399" dirty="0"/>
              <a:t>Constrain semantics  to enable simple tools to accomplish the needed transformations</a:t>
            </a:r>
          </a:p>
          <a:p>
            <a:pPr marL="285664" indent="-285664">
              <a:buFont typeface="Arial" panose="020B0604020202020204" pitchFamily="34" charset="0"/>
              <a:buChar char="•"/>
            </a:pPr>
            <a:r>
              <a:rPr lang="en-US" sz="2399" dirty="0"/>
              <a:t>Each individual tool can be maintained by non-experts</a:t>
            </a:r>
          </a:p>
          <a:p>
            <a:pPr marL="285664" indent="-285664">
              <a:buFont typeface="Arial" panose="020B0604020202020204" pitchFamily="34" charset="0"/>
              <a:buChar char="•"/>
            </a:pPr>
            <a:r>
              <a:rPr lang="en-US" sz="2399" dirty="0"/>
              <a:t>Utilize the domain knowledge of the “human-in-the-loop”</a:t>
            </a:r>
          </a:p>
          <a:p>
            <a:pPr marL="285664" indent="-285664">
              <a:buFont typeface="Arial" panose="020B0604020202020204" pitchFamily="34" charset="0"/>
              <a:buChar char="•"/>
            </a:pPr>
            <a:r>
              <a:rPr lang="en-US" sz="2399" dirty="0"/>
              <a:t>Minimize modifications needed to the tools to port to a new platform</a:t>
            </a:r>
          </a:p>
          <a:p>
            <a:pPr algn="ctr"/>
            <a:endParaRPr lang="en-US" dirty="0"/>
          </a:p>
        </p:txBody>
      </p:sp>
      <p:sp>
        <p:nvSpPr>
          <p:cNvPr id="73" name="Title 1">
            <a:extLst>
              <a:ext uri="{FF2B5EF4-FFF2-40B4-BE49-F238E27FC236}">
                <a16:creationId xmlns:a16="http://schemas.microsoft.com/office/drawing/2014/main" id="{14AF287D-48D9-5BA4-3DC8-C75C193B8B30}"/>
              </a:ext>
            </a:extLst>
          </p:cNvPr>
          <p:cNvSpPr>
            <a:spLocks noGrp="1"/>
          </p:cNvSpPr>
          <p:nvPr>
            <p:ph type="title"/>
          </p:nvPr>
        </p:nvSpPr>
        <p:spPr>
          <a:xfrm>
            <a:off x="335862" y="71985"/>
            <a:ext cx="10512862" cy="1325218"/>
          </a:xfrm>
        </p:spPr>
        <p:txBody>
          <a:bodyPr/>
          <a:lstStyle/>
          <a:p>
            <a:r>
              <a:rPr lang="en-US" dirty="0"/>
              <a:t>Overview of Flash-X Design Approach with Separation of Concerns in tools</a:t>
            </a:r>
          </a:p>
        </p:txBody>
      </p:sp>
    </p:spTree>
    <p:extLst>
      <p:ext uri="{BB962C8B-B14F-4D97-AF65-F5344CB8AC3E}">
        <p14:creationId xmlns:p14="http://schemas.microsoft.com/office/powerpoint/2010/main" val="4128725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F34345C-9FD3-574F-AE9E-15E8A49D5331}"/>
              </a:ext>
            </a:extLst>
          </p:cNvPr>
          <p:cNvGrpSpPr/>
          <p:nvPr/>
        </p:nvGrpSpPr>
        <p:grpSpPr>
          <a:xfrm>
            <a:off x="1209919" y="1385579"/>
            <a:ext cx="9961676" cy="4695278"/>
            <a:chOff x="-2" y="-1"/>
            <a:chExt cx="11291950" cy="5739950"/>
          </a:xfrm>
        </p:grpSpPr>
        <p:grpSp>
          <p:nvGrpSpPr>
            <p:cNvPr id="5" name="Rectangle 4">
              <a:extLst>
                <a:ext uri="{FF2B5EF4-FFF2-40B4-BE49-F238E27FC236}">
                  <a16:creationId xmlns:a16="http://schemas.microsoft.com/office/drawing/2014/main" id="{5C98D8B6-DEE9-7C43-90D5-D7BF06E64B3B}"/>
                </a:ext>
              </a:extLst>
            </p:cNvPr>
            <p:cNvGrpSpPr/>
            <p:nvPr/>
          </p:nvGrpSpPr>
          <p:grpSpPr>
            <a:xfrm>
              <a:off x="21409" y="3039218"/>
              <a:ext cx="2730535" cy="1171100"/>
              <a:chOff x="0" y="-1"/>
              <a:chExt cx="2730533" cy="1171099"/>
            </a:xfrm>
          </p:grpSpPr>
          <p:sp>
            <p:nvSpPr>
              <p:cNvPr id="68" name="Rectangle">
                <a:extLst>
                  <a:ext uri="{FF2B5EF4-FFF2-40B4-BE49-F238E27FC236}">
                    <a16:creationId xmlns:a16="http://schemas.microsoft.com/office/drawing/2014/main" id="{EADA70C0-658E-CA4A-9CC9-F264BDB96DC4}"/>
                  </a:ext>
                </a:extLst>
              </p:cNvPr>
              <p:cNvSpPr/>
              <p:nvPr/>
            </p:nvSpPr>
            <p:spPr>
              <a:xfrm>
                <a:off x="0" y="-1"/>
                <a:ext cx="273053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9" name="Library of templates for time-stepping">
                <a:extLst>
                  <a:ext uri="{FF2B5EF4-FFF2-40B4-BE49-F238E27FC236}">
                    <a16:creationId xmlns:a16="http://schemas.microsoft.com/office/drawing/2014/main" id="{8C756D37-6ACE-AF40-811E-B965C3780E12}"/>
                  </a:ext>
                </a:extLst>
              </p:cNvPr>
              <p:cNvSpPr txBox="1"/>
              <p:nvPr/>
            </p:nvSpPr>
            <p:spPr>
              <a:xfrm>
                <a:off x="58420" y="289126"/>
                <a:ext cx="2613695" cy="592846"/>
              </a:xfrm>
              <a:prstGeom prst="rect">
                <a:avLst/>
              </a:prstGeom>
              <a:solidFill>
                <a:schemeClr val="accent1">
                  <a:lumMod val="60000"/>
                  <a:lumOff val="4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Library of templates for time-stepping </a:t>
                </a:r>
              </a:p>
            </p:txBody>
          </p:sp>
        </p:grpSp>
        <p:grpSp>
          <p:nvGrpSpPr>
            <p:cNvPr id="6" name="Rectangle 5">
              <a:extLst>
                <a:ext uri="{FF2B5EF4-FFF2-40B4-BE49-F238E27FC236}">
                  <a16:creationId xmlns:a16="http://schemas.microsoft.com/office/drawing/2014/main" id="{BE7BD37B-58B7-0841-82B0-45DC89CB5C3F}"/>
                </a:ext>
              </a:extLst>
            </p:cNvPr>
            <p:cNvGrpSpPr/>
            <p:nvPr/>
          </p:nvGrpSpPr>
          <p:grpSpPr>
            <a:xfrm>
              <a:off x="3066198" y="0"/>
              <a:ext cx="568872" cy="2361716"/>
              <a:chOff x="-1" y="0"/>
              <a:chExt cx="568871" cy="2361714"/>
            </a:xfrm>
          </p:grpSpPr>
          <p:sp>
            <p:nvSpPr>
              <p:cNvPr id="66" name="Rectangle">
                <a:extLst>
                  <a:ext uri="{FF2B5EF4-FFF2-40B4-BE49-F238E27FC236}">
                    <a16:creationId xmlns:a16="http://schemas.microsoft.com/office/drawing/2014/main" id="{F8640EEC-9E6A-1A43-B394-26A1F3BB6BD8}"/>
                  </a:ext>
                </a:extLst>
              </p:cNvPr>
              <p:cNvSpPr/>
              <p:nvPr/>
            </p:nvSpPr>
            <p:spPr>
              <a:xfrm>
                <a:off x="-1" y="0"/>
                <a:ext cx="568871"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7" name="Configurator">
                <a:extLst>
                  <a:ext uri="{FF2B5EF4-FFF2-40B4-BE49-F238E27FC236}">
                    <a16:creationId xmlns:a16="http://schemas.microsoft.com/office/drawing/2014/main" id="{B6110DB6-CC56-6947-A4D4-D1D773C4761E}"/>
                  </a:ext>
                </a:extLst>
              </p:cNvPr>
              <p:cNvSpPr txBox="1"/>
              <p:nvPr/>
            </p:nvSpPr>
            <p:spPr>
              <a:xfrm rot="16200000">
                <a:off x="-838003" y="1023789"/>
                <a:ext cx="2244875" cy="3141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lang="en-US" sz="1351" dirty="0"/>
                  <a:t>Optimizer</a:t>
                </a:r>
                <a:r>
                  <a:rPr sz="1351" dirty="0"/>
                  <a:t> </a:t>
                </a:r>
              </a:p>
            </p:txBody>
          </p:sp>
        </p:grpSp>
        <p:grpSp>
          <p:nvGrpSpPr>
            <p:cNvPr id="7" name="Rectangle 6">
              <a:extLst>
                <a:ext uri="{FF2B5EF4-FFF2-40B4-BE49-F238E27FC236}">
                  <a16:creationId xmlns:a16="http://schemas.microsoft.com/office/drawing/2014/main" id="{45E05B79-2FDE-1849-92EA-3187A00C3997}"/>
                </a:ext>
              </a:extLst>
            </p:cNvPr>
            <p:cNvGrpSpPr/>
            <p:nvPr/>
          </p:nvGrpSpPr>
          <p:grpSpPr>
            <a:xfrm>
              <a:off x="3967514" y="0"/>
              <a:ext cx="1179793" cy="2361716"/>
              <a:chOff x="0" y="0"/>
              <a:chExt cx="1179791" cy="2361715"/>
            </a:xfrm>
          </p:grpSpPr>
          <p:sp>
            <p:nvSpPr>
              <p:cNvPr id="64" name="Rectangle">
                <a:extLst>
                  <a:ext uri="{FF2B5EF4-FFF2-40B4-BE49-F238E27FC236}">
                    <a16:creationId xmlns:a16="http://schemas.microsoft.com/office/drawing/2014/main" id="{CC413C79-E08E-1B48-A5E2-7D69138E33A8}"/>
                  </a:ext>
                </a:extLst>
              </p:cNvPr>
              <p:cNvSpPr/>
              <p:nvPr/>
            </p:nvSpPr>
            <p:spPr>
              <a:xfrm>
                <a:off x="0" y="0"/>
                <a:ext cx="1179791"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5" name="Keyed code for target device">
                <a:extLst>
                  <a:ext uri="{FF2B5EF4-FFF2-40B4-BE49-F238E27FC236}">
                    <a16:creationId xmlns:a16="http://schemas.microsoft.com/office/drawing/2014/main" id="{85B68DC9-C89E-8C49-806B-1F9001F26CED}"/>
                  </a:ext>
                </a:extLst>
              </p:cNvPr>
              <p:cNvSpPr txBox="1"/>
              <p:nvPr/>
            </p:nvSpPr>
            <p:spPr>
              <a:xfrm>
                <a:off x="58420" y="757402"/>
                <a:ext cx="1062950" cy="8469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dirty="0"/>
                  <a:t> code for target device</a:t>
                </a:r>
              </a:p>
            </p:txBody>
          </p:sp>
        </p:grpSp>
        <p:grpSp>
          <p:nvGrpSpPr>
            <p:cNvPr id="8" name="Rectangle 7">
              <a:extLst>
                <a:ext uri="{FF2B5EF4-FFF2-40B4-BE49-F238E27FC236}">
                  <a16:creationId xmlns:a16="http://schemas.microsoft.com/office/drawing/2014/main" id="{22053E60-070C-B94B-B7BA-2ACA1F773769}"/>
                </a:ext>
              </a:extLst>
            </p:cNvPr>
            <p:cNvGrpSpPr/>
            <p:nvPr/>
          </p:nvGrpSpPr>
          <p:grpSpPr>
            <a:xfrm>
              <a:off x="21409" y="0"/>
              <a:ext cx="2712347" cy="1306531"/>
              <a:chOff x="-1" y="0"/>
              <a:chExt cx="2712346" cy="1306529"/>
            </a:xfrm>
          </p:grpSpPr>
          <p:sp>
            <p:nvSpPr>
              <p:cNvPr id="62" name="Rectangle">
                <a:extLst>
                  <a:ext uri="{FF2B5EF4-FFF2-40B4-BE49-F238E27FC236}">
                    <a16:creationId xmlns:a16="http://schemas.microsoft.com/office/drawing/2014/main" id="{F137F59A-B912-0943-A693-2AA01F1CD8FF}"/>
                  </a:ext>
                </a:extLst>
              </p:cNvPr>
              <p:cNvSpPr/>
              <p:nvPr/>
            </p:nvSpPr>
            <p:spPr>
              <a:xfrm>
                <a:off x="-1" y="0"/>
                <a:ext cx="2712346" cy="130652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defRPr>
                    <a:solidFill>
                      <a:srgbClr val="FFFFFF"/>
                    </a:solidFill>
                  </a:defRPr>
                </a:pPr>
                <a:endParaRPr sz="1351"/>
              </a:p>
            </p:txBody>
          </p:sp>
          <p:sp>
            <p:nvSpPr>
              <p:cNvPr id="63" name="Static physics code…">
                <a:extLst>
                  <a:ext uri="{FF2B5EF4-FFF2-40B4-BE49-F238E27FC236}">
                    <a16:creationId xmlns:a16="http://schemas.microsoft.com/office/drawing/2014/main" id="{1B0E05CA-B3C2-AE49-AB27-271AAC1BFC90}"/>
                  </a:ext>
                </a:extLst>
              </p:cNvPr>
              <p:cNvSpPr txBox="1"/>
              <p:nvPr/>
            </p:nvSpPr>
            <p:spPr>
              <a:xfrm>
                <a:off x="58419" y="102780"/>
                <a:ext cx="2595507" cy="1100971"/>
              </a:xfrm>
              <a:prstGeom prst="rect">
                <a:avLst/>
              </a:prstGeom>
              <a:solidFill>
                <a:schemeClr val="accent1">
                  <a:lumMod val="60000"/>
                  <a:lumOff val="4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p>
                <a:pPr>
                  <a:defRPr b="1"/>
                </a:pPr>
                <a:r>
                  <a:rPr sz="1351" dirty="0"/>
                  <a:t>Static physics code</a:t>
                </a:r>
                <a:endParaRPr sz="1351" dirty="0">
                  <a:solidFill>
                    <a:srgbClr val="FFFFFF"/>
                  </a:solidFill>
                </a:endParaRPr>
              </a:p>
              <a:p>
                <a:pPr marL="214477" indent="-214477">
                  <a:buSzPct val="100000"/>
                  <a:buFont typeface="Arial"/>
                  <a:buChar char="•"/>
                </a:pPr>
                <a:r>
                  <a:rPr sz="1351" dirty="0"/>
                  <a:t>Encoded with </a:t>
                </a:r>
                <a:r>
                  <a:rPr lang="en-US" sz="1351" dirty="0"/>
                  <a:t>macros</a:t>
                </a:r>
                <a:endParaRPr sz="1351" dirty="0">
                  <a:solidFill>
                    <a:srgbClr val="FFFFFF"/>
                  </a:solidFill>
                </a:endParaRPr>
              </a:p>
              <a:p>
                <a:pPr marL="214477" indent="-214477">
                  <a:buSzPct val="100000"/>
                  <a:buFont typeface="Arial"/>
                  <a:buChar char="•"/>
                </a:pPr>
                <a:r>
                  <a:rPr sz="1351" dirty="0"/>
                  <a:t>Including optimization hints as directives</a:t>
                </a:r>
              </a:p>
            </p:txBody>
          </p:sp>
        </p:grpSp>
        <p:grpSp>
          <p:nvGrpSpPr>
            <p:cNvPr id="9" name="Rectangle 8">
              <a:extLst>
                <a:ext uri="{FF2B5EF4-FFF2-40B4-BE49-F238E27FC236}">
                  <a16:creationId xmlns:a16="http://schemas.microsoft.com/office/drawing/2014/main" id="{E7BF3B62-240B-B349-8CEF-ECCAB60B4405}"/>
                </a:ext>
              </a:extLst>
            </p:cNvPr>
            <p:cNvGrpSpPr/>
            <p:nvPr/>
          </p:nvGrpSpPr>
          <p:grpSpPr>
            <a:xfrm>
              <a:off x="-2" y="1577638"/>
              <a:ext cx="2733756" cy="1190475"/>
              <a:chOff x="-1" y="-1"/>
              <a:chExt cx="2733755" cy="1190474"/>
            </a:xfrm>
          </p:grpSpPr>
          <p:sp>
            <p:nvSpPr>
              <p:cNvPr id="60" name="Rectangle">
                <a:extLst>
                  <a:ext uri="{FF2B5EF4-FFF2-40B4-BE49-F238E27FC236}">
                    <a16:creationId xmlns:a16="http://schemas.microsoft.com/office/drawing/2014/main" id="{7029AB53-5D63-3A47-890D-95EC92993380}"/>
                  </a:ext>
                </a:extLst>
              </p:cNvPr>
              <p:cNvSpPr/>
              <p:nvPr/>
            </p:nvSpPr>
            <p:spPr>
              <a:xfrm>
                <a:off x="-1" y="-1"/>
                <a:ext cx="2733755" cy="1190474"/>
              </a:xfrm>
              <a:prstGeom prst="rect">
                <a:avLst/>
              </a:prstGeom>
              <a:solidFill>
                <a:schemeClr val="accent4">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1" name="Platform specific information">
                <a:extLst>
                  <a:ext uri="{FF2B5EF4-FFF2-40B4-BE49-F238E27FC236}">
                    <a16:creationId xmlns:a16="http://schemas.microsoft.com/office/drawing/2014/main" id="{773B971F-E59D-BF48-8A43-105EF1A90DCA}"/>
                  </a:ext>
                </a:extLst>
              </p:cNvPr>
              <p:cNvSpPr txBox="1"/>
              <p:nvPr/>
            </p:nvSpPr>
            <p:spPr>
              <a:xfrm>
                <a:off x="58419" y="425844"/>
                <a:ext cx="2616916" cy="3387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Platform specific information</a:t>
                </a:r>
              </a:p>
            </p:txBody>
          </p:sp>
        </p:grpSp>
        <p:grpSp>
          <p:nvGrpSpPr>
            <p:cNvPr id="10" name="Rectangle 9">
              <a:extLst>
                <a:ext uri="{FF2B5EF4-FFF2-40B4-BE49-F238E27FC236}">
                  <a16:creationId xmlns:a16="http://schemas.microsoft.com/office/drawing/2014/main" id="{7739EF9C-B482-5945-B2BD-BF42A8FA63EC}"/>
                </a:ext>
              </a:extLst>
            </p:cNvPr>
            <p:cNvGrpSpPr/>
            <p:nvPr/>
          </p:nvGrpSpPr>
          <p:grpSpPr>
            <a:xfrm>
              <a:off x="3899959" y="3231179"/>
              <a:ext cx="1247347" cy="2361717"/>
              <a:chOff x="0" y="0"/>
              <a:chExt cx="1247345" cy="2361715"/>
            </a:xfrm>
          </p:grpSpPr>
          <p:sp>
            <p:nvSpPr>
              <p:cNvPr id="58" name="Rectangle">
                <a:extLst>
                  <a:ext uri="{FF2B5EF4-FFF2-40B4-BE49-F238E27FC236}">
                    <a16:creationId xmlns:a16="http://schemas.microsoft.com/office/drawing/2014/main" id="{32225D52-6F36-E148-9F3D-D78B388890B8}"/>
                  </a:ext>
                </a:extLst>
              </p:cNvPr>
              <p:cNvSpPr/>
              <p:nvPr/>
            </p:nvSpPr>
            <p:spPr>
              <a:xfrm>
                <a:off x="0" y="0"/>
                <a:ext cx="1247345"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9" name="Recipe for control flow in time…">
                <a:extLst>
                  <a:ext uri="{FF2B5EF4-FFF2-40B4-BE49-F238E27FC236}">
                    <a16:creationId xmlns:a16="http://schemas.microsoft.com/office/drawing/2014/main" id="{0D00E2D4-94E3-9A43-82A2-469A1B871BB4}"/>
                  </a:ext>
                </a:extLst>
              </p:cNvPr>
              <p:cNvSpPr txBox="1"/>
              <p:nvPr/>
            </p:nvSpPr>
            <p:spPr>
              <a:xfrm>
                <a:off x="58420" y="630370"/>
                <a:ext cx="1130504" cy="1100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p>
                <a:pPr algn="ctr"/>
                <a:r>
                  <a:rPr sz="1351" dirty="0"/>
                  <a:t>Recipe for control flow in time</a:t>
                </a:r>
                <a:endParaRPr sz="1351" dirty="0">
                  <a:solidFill>
                    <a:srgbClr val="FFFFFF"/>
                  </a:solidFill>
                </a:endParaRPr>
              </a:p>
              <a:p>
                <a:pPr algn="ctr"/>
                <a:r>
                  <a:rPr sz="1351" dirty="0"/>
                  <a:t>stepping</a:t>
                </a:r>
              </a:p>
            </p:txBody>
          </p:sp>
        </p:grpSp>
        <p:grpSp>
          <p:nvGrpSpPr>
            <p:cNvPr id="11" name="Rectangle 10">
              <a:extLst>
                <a:ext uri="{FF2B5EF4-FFF2-40B4-BE49-F238E27FC236}">
                  <a16:creationId xmlns:a16="http://schemas.microsoft.com/office/drawing/2014/main" id="{0A51348D-7D20-B544-80EE-56D139F46E12}"/>
                </a:ext>
              </a:extLst>
            </p:cNvPr>
            <p:cNvGrpSpPr/>
            <p:nvPr/>
          </p:nvGrpSpPr>
          <p:grpSpPr>
            <a:xfrm>
              <a:off x="5472954" y="3231178"/>
              <a:ext cx="589762" cy="2361719"/>
              <a:chOff x="0" y="-1"/>
              <a:chExt cx="589760" cy="2361718"/>
            </a:xfrm>
          </p:grpSpPr>
          <p:sp>
            <p:nvSpPr>
              <p:cNvPr id="56" name="Rectangle">
                <a:extLst>
                  <a:ext uri="{FF2B5EF4-FFF2-40B4-BE49-F238E27FC236}">
                    <a16:creationId xmlns:a16="http://schemas.microsoft.com/office/drawing/2014/main" id="{11CF896D-2B3C-B745-931D-6974CA49CA64}"/>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7" name="Recipe translator">
                <a:extLst>
                  <a:ext uri="{FF2B5EF4-FFF2-40B4-BE49-F238E27FC236}">
                    <a16:creationId xmlns:a16="http://schemas.microsoft.com/office/drawing/2014/main" id="{9CEF4420-D076-6740-83E4-8046D6EF41C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Recipe translator</a:t>
                </a:r>
              </a:p>
            </p:txBody>
          </p:sp>
        </p:grpSp>
        <p:grpSp>
          <p:nvGrpSpPr>
            <p:cNvPr id="12" name="Rectangle 11">
              <a:extLst>
                <a:ext uri="{FF2B5EF4-FFF2-40B4-BE49-F238E27FC236}">
                  <a16:creationId xmlns:a16="http://schemas.microsoft.com/office/drawing/2014/main" id="{A76CB0B7-A24D-144D-9A35-58889B5CFC77}"/>
                </a:ext>
              </a:extLst>
            </p:cNvPr>
            <p:cNvGrpSpPr/>
            <p:nvPr/>
          </p:nvGrpSpPr>
          <p:grpSpPr>
            <a:xfrm>
              <a:off x="6534944" y="3231178"/>
              <a:ext cx="1179795" cy="2373484"/>
              <a:chOff x="-1" y="-1"/>
              <a:chExt cx="1179794" cy="2373483"/>
            </a:xfrm>
          </p:grpSpPr>
          <p:sp>
            <p:nvSpPr>
              <p:cNvPr id="54" name="Rectangle">
                <a:extLst>
                  <a:ext uri="{FF2B5EF4-FFF2-40B4-BE49-F238E27FC236}">
                    <a16:creationId xmlns:a16="http://schemas.microsoft.com/office/drawing/2014/main" id="{5FF6621B-0DAF-9C40-91A1-361487573AE8}"/>
                  </a:ext>
                </a:extLst>
              </p:cNvPr>
              <p:cNvSpPr/>
              <p:nvPr/>
            </p:nvSpPr>
            <p:spPr>
              <a:xfrm>
                <a:off x="-1" y="-1"/>
                <a:ext cx="1179794" cy="2373483"/>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5" name="Source code for time…">
                <a:extLst>
                  <a:ext uri="{FF2B5EF4-FFF2-40B4-BE49-F238E27FC236}">
                    <a16:creationId xmlns:a16="http://schemas.microsoft.com/office/drawing/2014/main" id="{E03E5F16-F717-8C49-83F0-2F4D6FE43D3C}"/>
                  </a:ext>
                </a:extLst>
              </p:cNvPr>
              <p:cNvSpPr txBox="1"/>
              <p:nvPr/>
            </p:nvSpPr>
            <p:spPr>
              <a:xfrm>
                <a:off x="58419" y="255160"/>
                <a:ext cx="1062956" cy="1863160"/>
              </a:xfrm>
              <a:prstGeom prst="rect">
                <a:avLst/>
              </a:prstGeom>
              <a:solidFill>
                <a:schemeClr val="accent1">
                  <a:lumMod val="75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p>
                <a:pPr algn="ctr">
                  <a:defRPr>
                    <a:solidFill>
                      <a:srgbClr val="FFFFFF"/>
                    </a:solidFill>
                  </a:defRPr>
                </a:pPr>
                <a:r>
                  <a:rPr sz="1351" dirty="0"/>
                  <a:t>Source code for time</a:t>
                </a:r>
              </a:p>
              <a:p>
                <a:pPr algn="ctr">
                  <a:defRPr>
                    <a:solidFill>
                      <a:srgbClr val="FFFFFF"/>
                    </a:solidFill>
                  </a:defRPr>
                </a:pPr>
                <a:r>
                  <a:rPr sz="1351" dirty="0"/>
                  <a:t>stepping</a:t>
                </a:r>
              </a:p>
              <a:p>
                <a:pPr algn="ctr">
                  <a:defRPr>
                    <a:solidFill>
                      <a:srgbClr val="FFFFFF"/>
                    </a:solidFill>
                  </a:defRPr>
                </a:pPr>
                <a:r>
                  <a:rPr lang="en-US" sz="1351" dirty="0"/>
                  <a:t>a</a:t>
                </a:r>
                <a:r>
                  <a:rPr sz="1351" dirty="0"/>
                  <a:t>nd </a:t>
                </a:r>
              </a:p>
              <a:p>
                <a:pPr algn="ctr">
                  <a:defRPr>
                    <a:solidFill>
                      <a:srgbClr val="FFFFFF"/>
                    </a:solidFill>
                  </a:defRPr>
                </a:pPr>
                <a:r>
                  <a:rPr lang="en-US" sz="1351" dirty="0"/>
                  <a:t>r</a:t>
                </a:r>
                <a:r>
                  <a:rPr sz="1351" dirty="0"/>
                  <a:t>untime pipeline</a:t>
                </a:r>
              </a:p>
            </p:txBody>
          </p:sp>
        </p:grpSp>
        <p:grpSp>
          <p:nvGrpSpPr>
            <p:cNvPr id="13" name="Rectangle 12">
              <a:extLst>
                <a:ext uri="{FF2B5EF4-FFF2-40B4-BE49-F238E27FC236}">
                  <a16:creationId xmlns:a16="http://schemas.microsoft.com/office/drawing/2014/main" id="{0FAB36EC-C3C2-894D-80DB-19BD6A4A829F}"/>
                </a:ext>
              </a:extLst>
            </p:cNvPr>
            <p:cNvGrpSpPr/>
            <p:nvPr/>
          </p:nvGrpSpPr>
          <p:grpSpPr>
            <a:xfrm>
              <a:off x="21409" y="4470184"/>
              <a:ext cx="2712345" cy="1171100"/>
              <a:chOff x="0" y="-1"/>
              <a:chExt cx="2712343" cy="1171099"/>
            </a:xfrm>
          </p:grpSpPr>
          <p:sp>
            <p:nvSpPr>
              <p:cNvPr id="52" name="Rectangle">
                <a:extLst>
                  <a:ext uri="{FF2B5EF4-FFF2-40B4-BE49-F238E27FC236}">
                    <a16:creationId xmlns:a16="http://schemas.microsoft.com/office/drawing/2014/main" id="{72635198-8F5D-504C-B591-1D3027D68478}"/>
                  </a:ext>
                </a:extLst>
              </p:cNvPr>
              <p:cNvSpPr/>
              <p:nvPr/>
            </p:nvSpPr>
            <p:spPr>
              <a:xfrm>
                <a:off x="0" y="-1"/>
                <a:ext cx="271234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3" name="Library of runtime configurations">
                <a:extLst>
                  <a:ext uri="{FF2B5EF4-FFF2-40B4-BE49-F238E27FC236}">
                    <a16:creationId xmlns:a16="http://schemas.microsoft.com/office/drawing/2014/main" id="{A84E478A-9800-B949-A595-E08022910DBC}"/>
                  </a:ext>
                </a:extLst>
              </p:cNvPr>
              <p:cNvSpPr txBox="1"/>
              <p:nvPr/>
            </p:nvSpPr>
            <p:spPr>
              <a:xfrm>
                <a:off x="58420" y="289124"/>
                <a:ext cx="2595504" cy="592846"/>
              </a:xfrm>
              <a:prstGeom prst="rect">
                <a:avLst/>
              </a:prstGeom>
              <a:solidFill>
                <a:schemeClr val="accent1">
                  <a:lumMod val="60000"/>
                  <a:lumOff val="4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Library of runtime configurations</a:t>
                </a:r>
              </a:p>
            </p:txBody>
          </p:sp>
        </p:grpSp>
        <p:grpSp>
          <p:nvGrpSpPr>
            <p:cNvPr id="14" name="Rectangle 13">
              <a:extLst>
                <a:ext uri="{FF2B5EF4-FFF2-40B4-BE49-F238E27FC236}">
                  <a16:creationId xmlns:a16="http://schemas.microsoft.com/office/drawing/2014/main" id="{DFE8AD76-2E0E-9D4A-A46F-20789D67F248}"/>
                </a:ext>
              </a:extLst>
            </p:cNvPr>
            <p:cNvGrpSpPr/>
            <p:nvPr/>
          </p:nvGrpSpPr>
          <p:grpSpPr>
            <a:xfrm>
              <a:off x="5479750" y="11764"/>
              <a:ext cx="589762" cy="2361719"/>
              <a:chOff x="0" y="-1"/>
              <a:chExt cx="589760" cy="2361718"/>
            </a:xfrm>
          </p:grpSpPr>
          <p:sp>
            <p:nvSpPr>
              <p:cNvPr id="50" name="Rectangle">
                <a:extLst>
                  <a:ext uri="{FF2B5EF4-FFF2-40B4-BE49-F238E27FC236}">
                    <a16:creationId xmlns:a16="http://schemas.microsoft.com/office/drawing/2014/main" id="{5CB3395B-0899-A748-8E64-9F4E3FC38880}"/>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1" name="translator">
                <a:extLst>
                  <a:ext uri="{FF2B5EF4-FFF2-40B4-BE49-F238E27FC236}">
                    <a16:creationId xmlns:a16="http://schemas.microsoft.com/office/drawing/2014/main" id="{A0896222-9EC6-9842-A630-F02FA564F0B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lang="en-US" sz="1351" dirty="0"/>
                  <a:t>T</a:t>
                </a:r>
                <a:r>
                  <a:rPr sz="1351" dirty="0"/>
                  <a:t>ranslator</a:t>
                </a:r>
              </a:p>
            </p:txBody>
          </p:sp>
        </p:grpSp>
        <p:grpSp>
          <p:nvGrpSpPr>
            <p:cNvPr id="15" name="Rectangle 14">
              <a:extLst>
                <a:ext uri="{FF2B5EF4-FFF2-40B4-BE49-F238E27FC236}">
                  <a16:creationId xmlns:a16="http://schemas.microsoft.com/office/drawing/2014/main" id="{BF5014D2-F011-0849-979E-80C61980620A}"/>
                </a:ext>
              </a:extLst>
            </p:cNvPr>
            <p:cNvGrpSpPr/>
            <p:nvPr/>
          </p:nvGrpSpPr>
          <p:grpSpPr>
            <a:xfrm>
              <a:off x="6534947" y="-1"/>
              <a:ext cx="1179793" cy="2373483"/>
              <a:chOff x="0" y="-1"/>
              <a:chExt cx="1179791" cy="2373482"/>
            </a:xfrm>
          </p:grpSpPr>
          <p:sp>
            <p:nvSpPr>
              <p:cNvPr id="48" name="Rectangle">
                <a:extLst>
                  <a:ext uri="{FF2B5EF4-FFF2-40B4-BE49-F238E27FC236}">
                    <a16:creationId xmlns:a16="http://schemas.microsoft.com/office/drawing/2014/main" id="{95DB6F89-71BD-2948-9773-A5DDBEF871E3}"/>
                  </a:ext>
                </a:extLst>
              </p:cNvPr>
              <p:cNvSpPr/>
              <p:nvPr/>
            </p:nvSpPr>
            <p:spPr>
              <a:xfrm>
                <a:off x="0" y="-1"/>
                <a:ext cx="1179791" cy="2373482"/>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9" name="Source code for physics operators">
                <a:extLst>
                  <a:ext uri="{FF2B5EF4-FFF2-40B4-BE49-F238E27FC236}">
                    <a16:creationId xmlns:a16="http://schemas.microsoft.com/office/drawing/2014/main" id="{3A692CEB-474F-CC4D-B6DF-AEE53F33174B}"/>
                  </a:ext>
                </a:extLst>
              </p:cNvPr>
              <p:cNvSpPr txBox="1"/>
              <p:nvPr/>
            </p:nvSpPr>
            <p:spPr>
              <a:xfrm>
                <a:off x="58420" y="636254"/>
                <a:ext cx="1062950" cy="1100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Source code for physics operators</a:t>
                </a:r>
              </a:p>
            </p:txBody>
          </p:sp>
        </p:grpSp>
        <p:grpSp>
          <p:nvGrpSpPr>
            <p:cNvPr id="16" name="Rectangle 15">
              <a:extLst>
                <a:ext uri="{FF2B5EF4-FFF2-40B4-BE49-F238E27FC236}">
                  <a16:creationId xmlns:a16="http://schemas.microsoft.com/office/drawing/2014/main" id="{ABC54C09-2984-5940-AACE-0662A634CC3F}"/>
                </a:ext>
              </a:extLst>
            </p:cNvPr>
            <p:cNvGrpSpPr/>
            <p:nvPr/>
          </p:nvGrpSpPr>
          <p:grpSpPr>
            <a:xfrm>
              <a:off x="3041516" y="3231179"/>
              <a:ext cx="593554" cy="2361716"/>
              <a:chOff x="0" y="0"/>
              <a:chExt cx="593552" cy="2361714"/>
            </a:xfrm>
          </p:grpSpPr>
          <p:sp>
            <p:nvSpPr>
              <p:cNvPr id="46" name="Rectangle">
                <a:extLst>
                  <a:ext uri="{FF2B5EF4-FFF2-40B4-BE49-F238E27FC236}">
                    <a16:creationId xmlns:a16="http://schemas.microsoft.com/office/drawing/2014/main" id="{A1CCF214-2225-9749-AE73-8A08ECA8B4B0}"/>
                  </a:ext>
                </a:extLst>
              </p:cNvPr>
              <p:cNvSpPr/>
              <p:nvPr/>
            </p:nvSpPr>
            <p:spPr>
              <a:xfrm>
                <a:off x="0" y="0"/>
                <a:ext cx="593552"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7" name="Human in the loop">
                <a:extLst>
                  <a:ext uri="{FF2B5EF4-FFF2-40B4-BE49-F238E27FC236}">
                    <a16:creationId xmlns:a16="http://schemas.microsoft.com/office/drawing/2014/main" id="{9F0A97E1-1C39-C547-BA44-8AB2F4B5FE2D}"/>
                  </a:ext>
                </a:extLst>
              </p:cNvPr>
              <p:cNvSpPr txBox="1"/>
              <p:nvPr/>
            </p:nvSpPr>
            <p:spPr>
              <a:xfrm rot="16200000">
                <a:off x="-825661" y="1023791"/>
                <a:ext cx="2244875"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Human in the loop</a:t>
                </a:r>
              </a:p>
            </p:txBody>
          </p:sp>
        </p:grpSp>
        <p:sp>
          <p:nvSpPr>
            <p:cNvPr id="17" name="Straight Arrow Connector 16">
              <a:extLst>
                <a:ext uri="{FF2B5EF4-FFF2-40B4-BE49-F238E27FC236}">
                  <a16:creationId xmlns:a16="http://schemas.microsoft.com/office/drawing/2014/main" id="{27587CEB-C0A5-594E-8510-160B1CA67CD6}"/>
                </a:ext>
              </a:extLst>
            </p:cNvPr>
            <p:cNvSpPr/>
            <p:nvPr/>
          </p:nvSpPr>
          <p:spPr>
            <a:xfrm>
              <a:off x="2733755" y="653266"/>
              <a:ext cx="332445"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8" name="Straight Arrow Connector 17">
              <a:extLst>
                <a:ext uri="{FF2B5EF4-FFF2-40B4-BE49-F238E27FC236}">
                  <a16:creationId xmlns:a16="http://schemas.microsoft.com/office/drawing/2014/main" id="{14DCD9D0-78BA-A442-887E-6D36A6E92DE0}"/>
                </a:ext>
              </a:extLst>
            </p:cNvPr>
            <p:cNvSpPr/>
            <p:nvPr/>
          </p:nvSpPr>
          <p:spPr>
            <a:xfrm>
              <a:off x="2733753" y="2160918"/>
              <a:ext cx="307763"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9" name="Elbow Connector 18">
              <a:extLst>
                <a:ext uri="{FF2B5EF4-FFF2-40B4-BE49-F238E27FC236}">
                  <a16:creationId xmlns:a16="http://schemas.microsoft.com/office/drawing/2014/main" id="{8CE47963-1F86-A94F-A9BC-92F57D212F8A}"/>
                </a:ext>
              </a:extLst>
            </p:cNvPr>
            <p:cNvSpPr/>
            <p:nvPr/>
          </p:nvSpPr>
          <p:spPr>
            <a:xfrm rot="16200000" flipH="1">
              <a:off x="2648009" y="2540896"/>
              <a:ext cx="776027" cy="6045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15" y="0"/>
                  </a:lnTo>
                  <a:lnTo>
                    <a:pt x="815" y="21600"/>
                  </a:lnTo>
                  <a:lnTo>
                    <a:pt x="21600" y="21600"/>
                  </a:lnTo>
                </a:path>
              </a:pathLst>
            </a:custGeom>
            <a:noFill/>
            <a:ln w="38100" cap="flat">
              <a:solidFill>
                <a:srgbClr val="000000"/>
              </a:solidFill>
              <a:prstDash val="solid"/>
              <a:round/>
              <a:tailEnd type="triangle" w="med" len="med"/>
            </a:ln>
            <a:effectLst/>
          </p:spPr>
          <p:txBody>
            <a:bodyPr wrap="square" lIns="34316" tIns="34316" rIns="34316" bIns="34316" numCol="1" anchor="ctr">
              <a:noAutofit/>
            </a:bodyPr>
            <a:lstStyle/>
            <a:p>
              <a:endParaRPr sz="1351"/>
            </a:p>
          </p:txBody>
        </p:sp>
        <p:sp>
          <p:nvSpPr>
            <p:cNvPr id="20" name="Straight Arrow Connector 19">
              <a:extLst>
                <a:ext uri="{FF2B5EF4-FFF2-40B4-BE49-F238E27FC236}">
                  <a16:creationId xmlns:a16="http://schemas.microsoft.com/office/drawing/2014/main" id="{95BCA8FA-9C73-9845-9AEA-149879AA4D32}"/>
                </a:ext>
              </a:extLst>
            </p:cNvPr>
            <p:cNvSpPr/>
            <p:nvPr/>
          </p:nvSpPr>
          <p:spPr>
            <a:xfrm flipV="1">
              <a:off x="2751943" y="3623414"/>
              <a:ext cx="314257" cy="135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1" name="Straight Arrow Connector 20">
              <a:extLst>
                <a:ext uri="{FF2B5EF4-FFF2-40B4-BE49-F238E27FC236}">
                  <a16:creationId xmlns:a16="http://schemas.microsoft.com/office/drawing/2014/main" id="{41CBEFA0-A5D7-0D4C-93B8-5316CF5BD445}"/>
                </a:ext>
              </a:extLst>
            </p:cNvPr>
            <p:cNvSpPr/>
            <p:nvPr/>
          </p:nvSpPr>
          <p:spPr>
            <a:xfrm>
              <a:off x="2733753" y="5055734"/>
              <a:ext cx="278410" cy="24048"/>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2" name="Straight Arrow Connector 21">
              <a:extLst>
                <a:ext uri="{FF2B5EF4-FFF2-40B4-BE49-F238E27FC236}">
                  <a16:creationId xmlns:a16="http://schemas.microsoft.com/office/drawing/2014/main" id="{D034F452-E295-194B-8E3E-3721BC18EE21}"/>
                </a:ext>
              </a:extLst>
            </p:cNvPr>
            <p:cNvSpPr/>
            <p:nvPr/>
          </p:nvSpPr>
          <p:spPr>
            <a:xfrm>
              <a:off x="3635068" y="4412036"/>
              <a:ext cx="264892"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3" name="Straight Arrow Connector 22">
              <a:extLst>
                <a:ext uri="{FF2B5EF4-FFF2-40B4-BE49-F238E27FC236}">
                  <a16:creationId xmlns:a16="http://schemas.microsoft.com/office/drawing/2014/main" id="{72890BED-4187-6841-99E9-8EC9F5BD901D}"/>
                </a:ext>
              </a:extLst>
            </p:cNvPr>
            <p:cNvSpPr/>
            <p:nvPr/>
          </p:nvSpPr>
          <p:spPr>
            <a:xfrm>
              <a:off x="5147305" y="1180858"/>
              <a:ext cx="332446" cy="1176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4" name="Straight Arrow Connector 23">
              <a:extLst>
                <a:ext uri="{FF2B5EF4-FFF2-40B4-BE49-F238E27FC236}">
                  <a16:creationId xmlns:a16="http://schemas.microsoft.com/office/drawing/2014/main" id="{8CF8F909-CCF5-4446-9C94-1FB8C7E44A96}"/>
                </a:ext>
              </a:extLst>
            </p:cNvPr>
            <p:cNvSpPr/>
            <p:nvPr/>
          </p:nvSpPr>
          <p:spPr>
            <a:xfrm>
              <a:off x="3635069" y="1180858"/>
              <a:ext cx="33244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5" name="Straight Arrow Connector 24">
              <a:extLst>
                <a:ext uri="{FF2B5EF4-FFF2-40B4-BE49-F238E27FC236}">
                  <a16:creationId xmlns:a16="http://schemas.microsoft.com/office/drawing/2014/main" id="{DBF80A7B-B179-0F46-896D-D0B99A257FBB}"/>
                </a:ext>
              </a:extLst>
            </p:cNvPr>
            <p:cNvSpPr/>
            <p:nvPr/>
          </p:nvSpPr>
          <p:spPr>
            <a:xfrm flipV="1">
              <a:off x="6069511" y="1186741"/>
              <a:ext cx="465437"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6" name="Straight Arrow Connector 25">
              <a:extLst>
                <a:ext uri="{FF2B5EF4-FFF2-40B4-BE49-F238E27FC236}">
                  <a16:creationId xmlns:a16="http://schemas.microsoft.com/office/drawing/2014/main" id="{3C5D20E9-7F16-4D4F-8051-0432DDD1658C}"/>
                </a:ext>
              </a:extLst>
            </p:cNvPr>
            <p:cNvSpPr/>
            <p:nvPr/>
          </p:nvSpPr>
          <p:spPr>
            <a:xfrm>
              <a:off x="5147305" y="4412037"/>
              <a:ext cx="325649"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7" name="Straight Arrow Connector 26">
              <a:extLst>
                <a:ext uri="{FF2B5EF4-FFF2-40B4-BE49-F238E27FC236}">
                  <a16:creationId xmlns:a16="http://schemas.microsoft.com/office/drawing/2014/main" id="{E54C3D3A-9A30-A247-BAA8-A458055D291D}"/>
                </a:ext>
              </a:extLst>
            </p:cNvPr>
            <p:cNvSpPr/>
            <p:nvPr/>
          </p:nvSpPr>
          <p:spPr>
            <a:xfrm>
              <a:off x="6062714" y="4412037"/>
              <a:ext cx="472232" cy="5884"/>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grpSp>
          <p:nvGrpSpPr>
            <p:cNvPr id="28" name="Rectangle 27">
              <a:extLst>
                <a:ext uri="{FF2B5EF4-FFF2-40B4-BE49-F238E27FC236}">
                  <a16:creationId xmlns:a16="http://schemas.microsoft.com/office/drawing/2014/main" id="{BAC1F6A3-518D-0741-BFD5-BD79DC78F26A}"/>
                </a:ext>
              </a:extLst>
            </p:cNvPr>
            <p:cNvGrpSpPr/>
            <p:nvPr/>
          </p:nvGrpSpPr>
          <p:grpSpPr>
            <a:xfrm>
              <a:off x="8047183" y="605568"/>
              <a:ext cx="589762" cy="4668026"/>
              <a:chOff x="0" y="-1"/>
              <a:chExt cx="589760" cy="4668025"/>
            </a:xfrm>
          </p:grpSpPr>
          <p:sp>
            <p:nvSpPr>
              <p:cNvPr id="44" name="Rectangle">
                <a:extLst>
                  <a:ext uri="{FF2B5EF4-FFF2-40B4-BE49-F238E27FC236}">
                    <a16:creationId xmlns:a16="http://schemas.microsoft.com/office/drawing/2014/main" id="{A5E7082A-A652-2041-B12A-EC392B08A9FC}"/>
                  </a:ext>
                </a:extLst>
              </p:cNvPr>
              <p:cNvSpPr/>
              <p:nvPr/>
            </p:nvSpPr>
            <p:spPr>
              <a:xfrm>
                <a:off x="0" y="-1"/>
                <a:ext cx="589760" cy="4668025"/>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5" name="Code Assembler">
                <a:extLst>
                  <a:ext uri="{FF2B5EF4-FFF2-40B4-BE49-F238E27FC236}">
                    <a16:creationId xmlns:a16="http://schemas.microsoft.com/office/drawing/2014/main" id="{F3E2D1A0-8C2D-BE43-8F2C-F6CC690C9A67}"/>
                  </a:ext>
                </a:extLst>
              </p:cNvPr>
              <p:cNvSpPr txBox="1"/>
              <p:nvPr/>
            </p:nvSpPr>
            <p:spPr>
              <a:xfrm rot="16200000">
                <a:off x="-1980712" y="2176946"/>
                <a:ext cx="4551184"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dirty="0"/>
                  <a:t>Code </a:t>
                </a:r>
                <a:r>
                  <a:rPr lang="en-US" sz="1351" dirty="0"/>
                  <a:t>a</a:t>
                </a:r>
                <a:r>
                  <a:rPr sz="1351" dirty="0"/>
                  <a:t>ssembler</a:t>
                </a:r>
              </a:p>
            </p:txBody>
          </p:sp>
        </p:grpSp>
        <p:grpSp>
          <p:nvGrpSpPr>
            <p:cNvPr id="29" name="Rectangle 28">
              <a:extLst>
                <a:ext uri="{FF2B5EF4-FFF2-40B4-BE49-F238E27FC236}">
                  <a16:creationId xmlns:a16="http://schemas.microsoft.com/office/drawing/2014/main" id="{5A03E08E-EEF8-174D-86DE-870CB696E17D}"/>
                </a:ext>
              </a:extLst>
            </p:cNvPr>
            <p:cNvGrpSpPr/>
            <p:nvPr/>
          </p:nvGrpSpPr>
          <p:grpSpPr>
            <a:xfrm>
              <a:off x="9386707" y="307916"/>
              <a:ext cx="1560353" cy="2808802"/>
              <a:chOff x="0" y="-291023"/>
              <a:chExt cx="1560351" cy="2808801"/>
            </a:xfrm>
          </p:grpSpPr>
          <p:sp>
            <p:nvSpPr>
              <p:cNvPr id="42" name="Rectangle">
                <a:extLst>
                  <a:ext uri="{FF2B5EF4-FFF2-40B4-BE49-F238E27FC236}">
                    <a16:creationId xmlns:a16="http://schemas.microsoft.com/office/drawing/2014/main" id="{E06CE736-E957-734B-B46F-5E6917A6CF05}"/>
                  </a:ext>
                </a:extLst>
              </p:cNvPr>
              <p:cNvSpPr/>
              <p:nvPr/>
            </p:nvSpPr>
            <p:spPr>
              <a:xfrm>
                <a:off x="0" y="-291023"/>
                <a:ext cx="1560351" cy="2808801"/>
              </a:xfrm>
              <a:prstGeom prst="rect">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dirty="0"/>
              </a:p>
            </p:txBody>
          </p:sp>
          <p:sp>
            <p:nvSpPr>
              <p:cNvPr id="43" name="Fully assembled and configured source code">
                <a:extLst>
                  <a:ext uri="{FF2B5EF4-FFF2-40B4-BE49-F238E27FC236}">
                    <a16:creationId xmlns:a16="http://schemas.microsoft.com/office/drawing/2014/main" id="{32FEE793-F7B6-3147-8917-CB5DEA013B56}"/>
                  </a:ext>
                </a:extLst>
              </p:cNvPr>
              <p:cNvSpPr txBox="1"/>
              <p:nvPr/>
            </p:nvSpPr>
            <p:spPr>
              <a:xfrm>
                <a:off x="58420" y="824381"/>
                <a:ext cx="1443511" cy="1100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dirty="0"/>
                  <a:t>Fully assembled and configured source code</a:t>
                </a:r>
              </a:p>
            </p:txBody>
          </p:sp>
        </p:grpSp>
        <p:grpSp>
          <p:nvGrpSpPr>
            <p:cNvPr id="30" name="Oval 29">
              <a:extLst>
                <a:ext uri="{FF2B5EF4-FFF2-40B4-BE49-F238E27FC236}">
                  <a16:creationId xmlns:a16="http://schemas.microsoft.com/office/drawing/2014/main" id="{0930237A-F798-4D4E-8618-3067BD91F537}"/>
                </a:ext>
              </a:extLst>
            </p:cNvPr>
            <p:cNvGrpSpPr/>
            <p:nvPr/>
          </p:nvGrpSpPr>
          <p:grpSpPr>
            <a:xfrm>
              <a:off x="9357522" y="3525516"/>
              <a:ext cx="1648531" cy="956629"/>
              <a:chOff x="-1" y="-1"/>
              <a:chExt cx="1648530" cy="956628"/>
            </a:xfrm>
          </p:grpSpPr>
          <p:sp>
            <p:nvSpPr>
              <p:cNvPr id="40" name="Oval">
                <a:extLst>
                  <a:ext uri="{FF2B5EF4-FFF2-40B4-BE49-F238E27FC236}">
                    <a16:creationId xmlns:a16="http://schemas.microsoft.com/office/drawing/2014/main" id="{2A5A6621-F110-3C41-9F9A-B7FDD6E7D2DE}"/>
                  </a:ext>
                </a:extLst>
              </p:cNvPr>
              <p:cNvSpPr/>
              <p:nvPr/>
            </p:nvSpPr>
            <p:spPr>
              <a:xfrm>
                <a:off x="-1" y="-1"/>
                <a:ext cx="1648530" cy="956628"/>
              </a:xfrm>
              <a:prstGeom prst="ellipse">
                <a:avLst/>
              </a:prstGeom>
              <a:solidFill>
                <a:srgbClr val="1B8DC3"/>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1" name="Compiler">
                <a:extLst>
                  <a:ext uri="{FF2B5EF4-FFF2-40B4-BE49-F238E27FC236}">
                    <a16:creationId xmlns:a16="http://schemas.microsoft.com/office/drawing/2014/main" id="{F6166567-DD73-1949-AB2F-ED83BB6DD45D}"/>
                  </a:ext>
                </a:extLst>
              </p:cNvPr>
              <p:cNvSpPr txBox="1"/>
              <p:nvPr/>
            </p:nvSpPr>
            <p:spPr>
              <a:xfrm>
                <a:off x="299839" y="308921"/>
                <a:ext cx="1048847" cy="3387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dirty="0"/>
                  <a:t>Compiler</a:t>
                </a:r>
              </a:p>
            </p:txBody>
          </p:sp>
        </p:grpSp>
        <p:grpSp>
          <p:nvGrpSpPr>
            <p:cNvPr id="31" name="Rounded Rectangle 30">
              <a:extLst>
                <a:ext uri="{FF2B5EF4-FFF2-40B4-BE49-F238E27FC236}">
                  <a16:creationId xmlns:a16="http://schemas.microsoft.com/office/drawing/2014/main" id="{DFDD298A-A375-4749-863D-3251E4C7F93D}"/>
                </a:ext>
              </a:extLst>
            </p:cNvPr>
            <p:cNvGrpSpPr/>
            <p:nvPr/>
          </p:nvGrpSpPr>
          <p:grpSpPr>
            <a:xfrm>
              <a:off x="9178577" y="4890943"/>
              <a:ext cx="1869853" cy="585935"/>
              <a:chOff x="0" y="0"/>
              <a:chExt cx="1869851" cy="585934"/>
            </a:xfrm>
          </p:grpSpPr>
          <p:sp>
            <p:nvSpPr>
              <p:cNvPr id="38" name="Rounded Rectangle">
                <a:extLst>
                  <a:ext uri="{FF2B5EF4-FFF2-40B4-BE49-F238E27FC236}">
                    <a16:creationId xmlns:a16="http://schemas.microsoft.com/office/drawing/2014/main" id="{2FB42381-450A-6F4B-9A3F-301A22BD4BD5}"/>
                  </a:ext>
                </a:extLst>
              </p:cNvPr>
              <p:cNvSpPr/>
              <p:nvPr/>
            </p:nvSpPr>
            <p:spPr>
              <a:xfrm>
                <a:off x="0" y="0"/>
                <a:ext cx="1869851" cy="585934"/>
              </a:xfrm>
              <a:prstGeom prst="roundRect">
                <a:avLst>
                  <a:gd name="adj" fmla="val 16667"/>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39" name="Executable">
                <a:extLst>
                  <a:ext uri="{FF2B5EF4-FFF2-40B4-BE49-F238E27FC236}">
                    <a16:creationId xmlns:a16="http://schemas.microsoft.com/office/drawing/2014/main" id="{3A6525DC-4C19-5843-97ED-873B881147F0}"/>
                  </a:ext>
                </a:extLst>
              </p:cNvPr>
              <p:cNvSpPr txBox="1"/>
              <p:nvPr/>
            </p:nvSpPr>
            <p:spPr>
              <a:xfrm>
                <a:off x="87023" y="123575"/>
                <a:ext cx="1695806" cy="338784"/>
              </a:xfrm>
              <a:prstGeom prst="rect">
                <a:avLst/>
              </a:prstGeom>
              <a:solidFill>
                <a:schemeClr val="accent2">
                  <a:lumMod val="40000"/>
                  <a:lumOff val="6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Executable</a:t>
                </a:r>
              </a:p>
            </p:txBody>
          </p:sp>
        </p:grpSp>
        <p:sp>
          <p:nvSpPr>
            <p:cNvPr id="32" name="Straight Arrow Connector 31">
              <a:extLst>
                <a:ext uri="{FF2B5EF4-FFF2-40B4-BE49-F238E27FC236}">
                  <a16:creationId xmlns:a16="http://schemas.microsoft.com/office/drawing/2014/main" id="{56FF4EBC-F170-E141-A7D1-618954DB0595}"/>
                </a:ext>
              </a:extLst>
            </p:cNvPr>
            <p:cNvSpPr/>
            <p:nvPr/>
          </p:nvSpPr>
          <p:spPr>
            <a:xfrm>
              <a:off x="7714738" y="1186741"/>
              <a:ext cx="332445"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3" name="Straight Arrow Connector 32">
              <a:extLst>
                <a:ext uri="{FF2B5EF4-FFF2-40B4-BE49-F238E27FC236}">
                  <a16:creationId xmlns:a16="http://schemas.microsoft.com/office/drawing/2014/main" id="{715B6486-358B-6C42-9CFB-54E1505775EF}"/>
                </a:ext>
              </a:extLst>
            </p:cNvPr>
            <p:cNvSpPr/>
            <p:nvPr/>
          </p:nvSpPr>
          <p:spPr>
            <a:xfrm>
              <a:off x="7714737" y="4417920"/>
              <a:ext cx="343434"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4" name="Straight Arrow Connector 33">
              <a:extLst>
                <a:ext uri="{FF2B5EF4-FFF2-40B4-BE49-F238E27FC236}">
                  <a16:creationId xmlns:a16="http://schemas.microsoft.com/office/drawing/2014/main" id="{AB340F16-C34E-6B49-AED3-B36BFCFC15EB}"/>
                </a:ext>
              </a:extLst>
            </p:cNvPr>
            <p:cNvSpPr/>
            <p:nvPr/>
          </p:nvSpPr>
          <p:spPr>
            <a:xfrm>
              <a:off x="8636943" y="1973804"/>
              <a:ext cx="74976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5" name="Straight Arrow Connector 34">
              <a:extLst>
                <a:ext uri="{FF2B5EF4-FFF2-40B4-BE49-F238E27FC236}">
                  <a16:creationId xmlns:a16="http://schemas.microsoft.com/office/drawing/2014/main" id="{19257A86-9C32-054F-8F92-E76DEC6CF3A7}"/>
                </a:ext>
              </a:extLst>
            </p:cNvPr>
            <p:cNvSpPr/>
            <p:nvPr/>
          </p:nvSpPr>
          <p:spPr>
            <a:xfrm flipH="1">
              <a:off x="10181786" y="3116717"/>
              <a:ext cx="1"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6" name="Straight Arrow Connector 35">
              <a:extLst>
                <a:ext uri="{FF2B5EF4-FFF2-40B4-BE49-F238E27FC236}">
                  <a16:creationId xmlns:a16="http://schemas.microsoft.com/office/drawing/2014/main" id="{1B13153A-EE5E-5A49-8189-E9410B42A4C6}"/>
                </a:ext>
              </a:extLst>
            </p:cNvPr>
            <p:cNvSpPr/>
            <p:nvPr/>
          </p:nvSpPr>
          <p:spPr>
            <a:xfrm>
              <a:off x="10181787" y="4482143"/>
              <a:ext cx="5927"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7" name="Rectangle 36">
              <a:extLst>
                <a:ext uri="{FF2B5EF4-FFF2-40B4-BE49-F238E27FC236}">
                  <a16:creationId xmlns:a16="http://schemas.microsoft.com/office/drawing/2014/main" id="{0A92DF2D-2792-3444-95FA-0E8BC4F3D770}"/>
                </a:ext>
              </a:extLst>
            </p:cNvPr>
            <p:cNvSpPr/>
            <p:nvPr/>
          </p:nvSpPr>
          <p:spPr>
            <a:xfrm>
              <a:off x="8936482" y="70182"/>
              <a:ext cx="2355466" cy="5669767"/>
            </a:xfrm>
            <a:prstGeom prst="rect">
              <a:avLst/>
            </a:prstGeom>
            <a:no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grpSp>
      <p:sp>
        <p:nvSpPr>
          <p:cNvPr id="72" name="Title 1">
            <a:extLst>
              <a:ext uri="{FF2B5EF4-FFF2-40B4-BE49-F238E27FC236}">
                <a16:creationId xmlns:a16="http://schemas.microsoft.com/office/drawing/2014/main" id="{BD152E73-0A93-8236-75A8-875C287D03EA}"/>
              </a:ext>
            </a:extLst>
          </p:cNvPr>
          <p:cNvSpPr>
            <a:spLocks noGrp="1"/>
          </p:cNvSpPr>
          <p:nvPr>
            <p:ph type="title"/>
          </p:nvPr>
        </p:nvSpPr>
        <p:spPr>
          <a:xfrm>
            <a:off x="335862" y="71985"/>
            <a:ext cx="10512862" cy="1325218"/>
          </a:xfrm>
        </p:spPr>
        <p:txBody>
          <a:bodyPr/>
          <a:lstStyle/>
          <a:p>
            <a:r>
              <a:rPr lang="en-US" dirty="0"/>
              <a:t>Overview of Flash-X Design Approach with Separation of Concerns in tools</a:t>
            </a:r>
          </a:p>
        </p:txBody>
      </p:sp>
    </p:spTree>
    <p:extLst>
      <p:ext uri="{BB962C8B-B14F-4D97-AF65-F5344CB8AC3E}">
        <p14:creationId xmlns:p14="http://schemas.microsoft.com/office/powerpoint/2010/main" val="679890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01F5-3EBB-A24C-B9C1-88FC9A0343CE}"/>
              </a:ext>
            </a:extLst>
          </p:cNvPr>
          <p:cNvSpPr>
            <a:spLocks noGrp="1"/>
          </p:cNvSpPr>
          <p:nvPr>
            <p:ph type="title"/>
          </p:nvPr>
        </p:nvSpPr>
        <p:spPr/>
        <p:txBody>
          <a:bodyPr/>
          <a:lstStyle/>
          <a:p>
            <a:r>
              <a:rPr lang="en-US" dirty="0"/>
              <a:t>Other Rules of Thumb</a:t>
            </a:r>
          </a:p>
        </p:txBody>
      </p:sp>
      <p:sp>
        <p:nvSpPr>
          <p:cNvPr id="5" name="Rounded Rectangle 4">
            <a:extLst>
              <a:ext uri="{FF2B5EF4-FFF2-40B4-BE49-F238E27FC236}">
                <a16:creationId xmlns:a16="http://schemas.microsoft.com/office/drawing/2014/main" id="{32FC53BF-6864-E241-B547-9235F841A12B}"/>
              </a:ext>
            </a:extLst>
          </p:cNvPr>
          <p:cNvSpPr/>
          <p:nvPr/>
        </p:nvSpPr>
        <p:spPr>
          <a:xfrm>
            <a:off x="1045029" y="1325880"/>
            <a:ext cx="4724400" cy="764177"/>
          </a:xfrm>
          <a:prstGeom prst="roundRect">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for Hierarchical parallelism </a:t>
            </a:r>
            <a:endParaRPr lang="en-US" sz="2000" dirty="0">
              <a:solidFill>
                <a:schemeClr val="bg1"/>
              </a:solidFill>
            </a:endParaRPr>
          </a:p>
        </p:txBody>
      </p:sp>
      <p:sp>
        <p:nvSpPr>
          <p:cNvPr id="6" name="Rounded Rectangle 5">
            <a:extLst>
              <a:ext uri="{FF2B5EF4-FFF2-40B4-BE49-F238E27FC236}">
                <a16:creationId xmlns:a16="http://schemas.microsoft.com/office/drawing/2014/main" id="{00E5D459-CE5E-9047-BE42-E6A89E51A605}"/>
              </a:ext>
            </a:extLst>
          </p:cNvPr>
          <p:cNvSpPr/>
          <p:nvPr/>
        </p:nvSpPr>
        <p:spPr>
          <a:xfrm>
            <a:off x="1045028" y="2248989"/>
            <a:ext cx="5442857" cy="764177"/>
          </a:xfrm>
          <a:prstGeom prst="roundRect">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towards several thousand threads </a:t>
            </a:r>
            <a:endParaRPr lang="en-US" sz="2000" dirty="0">
              <a:solidFill>
                <a:schemeClr val="bg1"/>
              </a:solidFill>
            </a:endParaRPr>
          </a:p>
        </p:txBody>
      </p:sp>
      <p:sp>
        <p:nvSpPr>
          <p:cNvPr id="7" name="Rounded Rectangle 6">
            <a:extLst>
              <a:ext uri="{FF2B5EF4-FFF2-40B4-BE49-F238E27FC236}">
                <a16:creationId xmlns:a16="http://schemas.microsoft.com/office/drawing/2014/main" id="{2453D542-757D-B546-8598-0CDA79D597B4}"/>
              </a:ext>
            </a:extLst>
          </p:cNvPr>
          <p:cNvSpPr/>
          <p:nvPr/>
        </p:nvSpPr>
        <p:spPr>
          <a:xfrm>
            <a:off x="1045028" y="3172098"/>
            <a:ext cx="6498772" cy="672737"/>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for a hierarchical memory space</a:t>
            </a:r>
            <a:endParaRPr lang="en-US" sz="2000" dirty="0">
              <a:solidFill>
                <a:schemeClr val="bg1"/>
              </a:solidFill>
            </a:endParaRPr>
          </a:p>
        </p:txBody>
      </p:sp>
      <p:sp>
        <p:nvSpPr>
          <p:cNvPr id="8" name="Rounded Rectangle 7">
            <a:extLst>
              <a:ext uri="{FF2B5EF4-FFF2-40B4-BE49-F238E27FC236}">
                <a16:creationId xmlns:a16="http://schemas.microsoft.com/office/drawing/2014/main" id="{3371CA4A-1E6D-EB48-B597-42315E2CD31D}"/>
              </a:ext>
            </a:extLst>
          </p:cNvPr>
          <p:cNvSpPr/>
          <p:nvPr/>
        </p:nvSpPr>
        <p:spPr>
          <a:xfrm>
            <a:off x="1045026" y="4003767"/>
            <a:ext cx="7249887" cy="672737"/>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FCE5CD"/>
                </a:solidFill>
                <a:latin typeface="Arial" panose="020B0604020202020204" pitchFamily="34" charset="0"/>
              </a:rPr>
              <a:t>Design patterns that count, allocate, and reuse memory</a:t>
            </a:r>
            <a:endParaRPr lang="en-US" sz="2000" dirty="0">
              <a:solidFill>
                <a:schemeClr val="bg1"/>
              </a:solidFill>
            </a:endParaRPr>
          </a:p>
        </p:txBody>
      </p:sp>
      <p:sp>
        <p:nvSpPr>
          <p:cNvPr id="9" name="Rounded Rectangle 8">
            <a:extLst>
              <a:ext uri="{FF2B5EF4-FFF2-40B4-BE49-F238E27FC236}">
                <a16:creationId xmlns:a16="http://schemas.microsoft.com/office/drawing/2014/main" id="{57F5960C-DA41-4247-9B78-8C62665E9210}"/>
              </a:ext>
            </a:extLst>
          </p:cNvPr>
          <p:cNvSpPr/>
          <p:nvPr/>
        </p:nvSpPr>
        <p:spPr>
          <a:xfrm>
            <a:off x="1043438" y="4859384"/>
            <a:ext cx="7739745" cy="672737"/>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spcBef>
                <a:spcPts val="0"/>
              </a:spcBef>
              <a:spcAft>
                <a:spcPts val="0"/>
              </a:spcAft>
            </a:pPr>
            <a:r>
              <a:rPr lang="en-US" sz="2000" dirty="0">
                <a:solidFill>
                  <a:srgbClr val="FCE5CD"/>
                </a:solidFill>
                <a:latin typeface="Arial" panose="020B0604020202020204" pitchFamily="34" charset="0"/>
              </a:rPr>
              <a:t>Avoid exposing/using non-portable vendor-specific options</a:t>
            </a:r>
            <a:endParaRPr lang="en-US" sz="2000" dirty="0"/>
          </a:p>
        </p:txBody>
      </p:sp>
    </p:spTree>
    <p:extLst>
      <p:ext uri="{BB962C8B-B14F-4D97-AF65-F5344CB8AC3E}">
        <p14:creationId xmlns:p14="http://schemas.microsoft.com/office/powerpoint/2010/main" val="386672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0FE5BE-D6D7-42CF-8A5E-D501516A65A8}"/>
              </a:ext>
            </a:extLst>
          </p:cNvPr>
          <p:cNvSpPr>
            <a:spLocks noGrp="1"/>
          </p:cNvSpPr>
          <p:nvPr>
            <p:ph type="title"/>
          </p:nvPr>
        </p:nvSpPr>
        <p:spPr>
          <a:xfrm>
            <a:off x="365760" y="411480"/>
            <a:ext cx="11372473" cy="914400"/>
          </a:xfrm>
        </p:spPr>
        <p:txBody>
          <a:bodyPr/>
          <a:lstStyle/>
          <a:p>
            <a:r>
              <a:rPr lang="en-US" dirty="0"/>
              <a:t>Final takeaways</a:t>
            </a:r>
          </a:p>
        </p:txBody>
      </p:sp>
      <p:sp>
        <p:nvSpPr>
          <p:cNvPr id="4" name="Content Placeholder 3">
            <a:extLst>
              <a:ext uri="{FF2B5EF4-FFF2-40B4-BE49-F238E27FC236}">
                <a16:creationId xmlns:a16="http://schemas.microsoft.com/office/drawing/2014/main" id="{9EAF9B28-68BD-45D5-89A7-A961B5872359}"/>
              </a:ext>
            </a:extLst>
          </p:cNvPr>
          <p:cNvSpPr>
            <a:spLocks noGrp="1"/>
          </p:cNvSpPr>
          <p:nvPr>
            <p:ph idx="1"/>
          </p:nvPr>
        </p:nvSpPr>
        <p:spPr>
          <a:xfrm>
            <a:off x="365125" y="1106112"/>
            <a:ext cx="11369675" cy="5050848"/>
          </a:xfrm>
        </p:spPr>
        <p:txBody>
          <a:bodyPr/>
          <a:lstStyle/>
          <a:p>
            <a:r>
              <a:rPr lang="en-US" dirty="0"/>
              <a:t>The key to both performance portability and longevity is careful software design</a:t>
            </a:r>
          </a:p>
          <a:p>
            <a:r>
              <a:rPr lang="en-US" dirty="0"/>
              <a:t>Extensibility should be built into the design</a:t>
            </a:r>
          </a:p>
          <a:p>
            <a:r>
              <a:rPr lang="en-US" dirty="0"/>
              <a:t>Design should be independent of any specific programming model</a:t>
            </a:r>
          </a:p>
          <a:p>
            <a:r>
              <a:rPr lang="en-US" dirty="0"/>
              <a:t>Composability and flexibility help with performance portability</a:t>
            </a:r>
          </a:p>
          <a:p>
            <a:r>
              <a:rPr lang="en-US" dirty="0"/>
              <a:t>Resources:</a:t>
            </a:r>
          </a:p>
          <a:p>
            <a:pPr lvl="1"/>
            <a:r>
              <a:rPr lang="en-US" dirty="0">
                <a:hlinkClick r:id="rId2" tooltip="https://www.exascaleproject.org/">
                  <a:extLst>
                    <a:ext uri="{A12FA001-AC4F-418D-AE19-62706E023703}">
                      <ahyp:hlinkClr xmlns:ahyp="http://schemas.microsoft.com/office/drawing/2018/hyperlinkcolor" val="tx"/>
                    </a:ext>
                  </a:extLst>
                </a:hlinkClick>
              </a:rPr>
              <a:t>https://www.exascaleproject.org/</a:t>
            </a:r>
            <a:endParaRPr lang="en-US" dirty="0"/>
          </a:p>
          <a:p>
            <a:pPr lvl="1"/>
            <a:r>
              <a:rPr lang="en-US" dirty="0">
                <a:hlinkClick r:id="rId3">
                  <a:extLst>
                    <a:ext uri="{A12FA001-AC4F-418D-AE19-62706E023703}">
                      <ahyp:hlinkClr xmlns:ahyp="http://schemas.microsoft.com/office/drawing/2018/hyperlinkcolor" val="tx"/>
                    </a:ext>
                  </a:extLst>
                </a:hlinkClick>
              </a:rPr>
              <a:t>https://doi.org/10.6084/m9.figshare.13283714.v1</a:t>
            </a:r>
            <a:endParaRPr lang="en-US" dirty="0"/>
          </a:p>
          <a:p>
            <a:pPr lvl="1"/>
            <a:r>
              <a:rPr lang="en-US" dirty="0">
                <a:hlinkClick r:id="rId4" tooltip="https://bssw.io/blog_posts/performance-portability-and-the-exascale-computing-project">
                  <a:extLst>
                    <a:ext uri="{A12FA001-AC4F-418D-AE19-62706E023703}">
                      <ahyp:hlinkClr xmlns:ahyp="http://schemas.microsoft.com/office/drawing/2018/hyperlinkcolor" val="tx"/>
                    </a:ext>
                  </a:extLst>
                </a:hlinkClick>
              </a:rPr>
              <a:t>https://bssw.io/blog_posts/performance-portability-and-the-exascale-computing-project</a:t>
            </a:r>
            <a:endParaRPr lang="en-US" dirty="0"/>
          </a:p>
          <a:p>
            <a:pPr lvl="1"/>
            <a:r>
              <a:rPr lang="en-US" dirty="0">
                <a:hlinkClick r:id="rId5" tooltip="https://www.exascaleproject.org/event/kokkos-class-series">
                  <a:extLst>
                    <a:ext uri="{A12FA001-AC4F-418D-AE19-62706E023703}">
                      <ahyp:hlinkClr xmlns:ahyp="http://schemas.microsoft.com/office/drawing/2018/hyperlinkcolor" val="tx"/>
                    </a:ext>
                  </a:extLst>
                </a:hlinkClick>
              </a:rPr>
              <a:t>https://www.exascaleproject.org/event/kokkos-class-series</a:t>
            </a:r>
            <a:endParaRPr lang="en-US" sz="2400" dirty="0"/>
          </a:p>
          <a:p>
            <a:pPr lvl="1"/>
            <a:r>
              <a:rPr lang="en-US" sz="2000" dirty="0">
                <a:hlinkClick r:id="rId6"/>
              </a:rPr>
              <a:t>A Design Proposal for a Next Generation Scientific Software Framework</a:t>
            </a:r>
            <a:endParaRPr lang="en-US" sz="2000" dirty="0"/>
          </a:p>
          <a:p>
            <a:pPr lvl="1"/>
            <a:r>
              <a:rPr lang="en-US" sz="2000">
                <a:hlinkClick r:id="rId7"/>
              </a:rPr>
              <a:t>Software </a:t>
            </a:r>
            <a:r>
              <a:rPr lang="en-US" sz="2000" dirty="0">
                <a:hlinkClick r:id="rId7"/>
              </a:rPr>
              <a:t>Design for Longevity with Performance Portability</a:t>
            </a:r>
            <a:endParaRPr lang="en-US" sz="2000" dirty="0"/>
          </a:p>
          <a:p>
            <a:pPr lvl="1"/>
            <a:endParaRPr lang="en-US" dirty="0"/>
          </a:p>
          <a:p>
            <a:endParaRPr lang="en-US" dirty="0"/>
          </a:p>
        </p:txBody>
      </p:sp>
    </p:spTree>
    <p:extLst>
      <p:ext uri="{BB962C8B-B14F-4D97-AF65-F5344CB8AC3E}">
        <p14:creationId xmlns:p14="http://schemas.microsoft.com/office/powerpoint/2010/main" val="406224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B08D-0313-9F16-9616-8634EA4E10D9}"/>
              </a:ext>
            </a:extLst>
          </p:cNvPr>
          <p:cNvSpPr>
            <a:spLocks noGrp="1"/>
          </p:cNvSpPr>
          <p:nvPr>
            <p:ph type="title"/>
          </p:nvPr>
        </p:nvSpPr>
        <p:spPr/>
        <p:txBody>
          <a:bodyPr/>
          <a:lstStyle/>
          <a:p>
            <a:r>
              <a:rPr lang="en-US" dirty="0"/>
              <a:t>General Design Principles for HPC Scientific Software</a:t>
            </a:r>
          </a:p>
        </p:txBody>
      </p:sp>
      <p:sp>
        <p:nvSpPr>
          <p:cNvPr id="4" name="Rounded Rectangle 3">
            <a:extLst>
              <a:ext uri="{FF2B5EF4-FFF2-40B4-BE49-F238E27FC236}">
                <a16:creationId xmlns:a16="http://schemas.microsoft.com/office/drawing/2014/main" id="{FFC9EE56-B116-B138-7097-CD2CD65752D3}"/>
              </a:ext>
            </a:extLst>
          </p:cNvPr>
          <p:cNvSpPr/>
          <p:nvPr/>
        </p:nvSpPr>
        <p:spPr>
          <a:xfrm>
            <a:off x="155010"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teams</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54BD2A10-1453-9FE9-4A7A-14FF711A4E43}"/>
              </a:ext>
            </a:extLst>
          </p:cNvPr>
          <p:cNvSpPr/>
          <p:nvPr/>
        </p:nvSpPr>
        <p:spPr>
          <a:xfrm>
            <a:off x="6227805" y="1037968"/>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BA174EE7-B693-4FAC-187B-CED136867B29}"/>
              </a:ext>
            </a:extLst>
          </p:cNvPr>
          <p:cNvSpPr/>
          <p:nvPr/>
        </p:nvSpPr>
        <p:spPr>
          <a:xfrm>
            <a:off x="5572897" y="2323070"/>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5F8DF678-21FE-9C7D-D1A4-8792F8492EC3}"/>
              </a:ext>
            </a:extLst>
          </p:cNvPr>
          <p:cNvSpPr/>
          <p:nvPr/>
        </p:nvSpPr>
        <p:spPr>
          <a:xfrm>
            <a:off x="5572896" y="340819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61D0400C-A32D-E2CB-413E-0B8C0E01D571}"/>
              </a:ext>
            </a:extLst>
          </p:cNvPr>
          <p:cNvSpPr/>
          <p:nvPr/>
        </p:nvSpPr>
        <p:spPr>
          <a:xfrm>
            <a:off x="5477406" y="45184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866306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EF10B3-AEED-214E-BD93-57922F020595}"/>
              </a:ext>
            </a:extLst>
          </p:cNvPr>
          <p:cNvSpPr txBox="1"/>
          <p:nvPr/>
        </p:nvSpPr>
        <p:spPr>
          <a:xfrm>
            <a:off x="464828" y="5495288"/>
            <a:ext cx="7837715" cy="683264"/>
          </a:xfrm>
          <a:prstGeom prst="rect">
            <a:avLst/>
          </a:prstGeom>
          <a:noFill/>
        </p:spPr>
        <p:txBody>
          <a:bodyPr wrap="square" lIns="118872" tIns="91440" rIns="118872" bIns="91440" rtlCol="0" anchor="ctr" anchorCtr="0">
            <a:spAutoFit/>
          </a:bodyPr>
          <a:lstStyle/>
          <a:p>
            <a:pPr>
              <a:lnSpc>
                <a:spcPct val="90000"/>
              </a:lnSpc>
            </a:pPr>
            <a:r>
              <a:rPr lang="en-US" b="1" dirty="0"/>
              <a:t>Design first, then apply programming model to the design instead of taking a programming model and fitting  your design to it.</a:t>
            </a:r>
          </a:p>
        </p:txBody>
      </p:sp>
      <p:sp>
        <p:nvSpPr>
          <p:cNvPr id="8" name="Rectangle 7">
            <a:extLst>
              <a:ext uri="{FF2B5EF4-FFF2-40B4-BE49-F238E27FC236}">
                <a16:creationId xmlns:a16="http://schemas.microsoft.com/office/drawing/2014/main" id="{32B8044A-1FE6-9B62-2941-2C51F16E6AC7}"/>
              </a:ext>
            </a:extLst>
          </p:cNvPr>
          <p:cNvSpPr/>
          <p:nvPr/>
        </p:nvSpPr>
        <p:spPr>
          <a:xfrm>
            <a:off x="1340520" y="12407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9" name="Rectangle 8">
            <a:extLst>
              <a:ext uri="{FF2B5EF4-FFF2-40B4-BE49-F238E27FC236}">
                <a16:creationId xmlns:a16="http://schemas.microsoft.com/office/drawing/2014/main" id="{B9AB959C-2BF1-B6AE-E906-A8350C999F68}"/>
              </a:ext>
            </a:extLst>
          </p:cNvPr>
          <p:cNvSpPr/>
          <p:nvPr/>
        </p:nvSpPr>
        <p:spPr>
          <a:xfrm>
            <a:off x="1340520" y="39369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Runtime Parameters </a:t>
            </a:r>
          </a:p>
        </p:txBody>
      </p:sp>
      <p:sp>
        <p:nvSpPr>
          <p:cNvPr id="10" name="Rectangle 9">
            <a:extLst>
              <a:ext uri="{FF2B5EF4-FFF2-40B4-BE49-F238E27FC236}">
                <a16:creationId xmlns:a16="http://schemas.microsoft.com/office/drawing/2014/main" id="{F196384D-979D-3BCA-5191-041C96257477}"/>
              </a:ext>
            </a:extLst>
          </p:cNvPr>
          <p:cNvSpPr/>
          <p:nvPr/>
        </p:nvSpPr>
        <p:spPr>
          <a:xfrm>
            <a:off x="1340519" y="2934672"/>
            <a:ext cx="4109803"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Treat differently and &amp; encapsulate to plug and play</a:t>
            </a:r>
          </a:p>
        </p:txBody>
      </p:sp>
      <p:sp>
        <p:nvSpPr>
          <p:cNvPr id="11" name="Rectangle 10">
            <a:extLst>
              <a:ext uri="{FF2B5EF4-FFF2-40B4-BE49-F238E27FC236}">
                <a16:creationId xmlns:a16="http://schemas.microsoft.com/office/drawing/2014/main" id="{D9721012-F9EE-46FA-CFD8-62B20AD131D2}"/>
              </a:ext>
            </a:extLst>
          </p:cNvPr>
          <p:cNvSpPr/>
          <p:nvPr/>
        </p:nvSpPr>
        <p:spPr>
          <a:xfrm>
            <a:off x="3576552" y="12407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Client Code</a:t>
            </a:r>
          </a:p>
          <a:p>
            <a:pPr algn="ctr"/>
            <a:r>
              <a:rPr lang="en-US" dirty="0">
                <a:solidFill>
                  <a:schemeClr val="tx1"/>
                </a:solidFill>
              </a:rPr>
              <a:t>Mathematically complex</a:t>
            </a:r>
          </a:p>
        </p:txBody>
      </p:sp>
      <p:sp>
        <p:nvSpPr>
          <p:cNvPr id="12" name="Rectangle 11">
            <a:extLst>
              <a:ext uri="{FF2B5EF4-FFF2-40B4-BE49-F238E27FC236}">
                <a16:creationId xmlns:a16="http://schemas.microsoft.com/office/drawing/2014/main" id="{CD370788-36A9-37D2-1ACA-2BEDAC571CBE}"/>
              </a:ext>
            </a:extLst>
          </p:cNvPr>
          <p:cNvSpPr/>
          <p:nvPr/>
        </p:nvSpPr>
        <p:spPr>
          <a:xfrm>
            <a:off x="3576552" y="39369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Infrastructure</a:t>
            </a:r>
          </a:p>
          <a:p>
            <a:pPr algn="ctr"/>
            <a:r>
              <a:rPr lang="en-US" dirty="0"/>
              <a:t>Data structures and movement</a:t>
            </a:r>
          </a:p>
          <a:p>
            <a:pPr algn="ctr"/>
            <a:endParaRPr lang="en-US" dirty="0"/>
          </a:p>
        </p:txBody>
      </p:sp>
      <p:grpSp>
        <p:nvGrpSpPr>
          <p:cNvPr id="5" name="Group 4">
            <a:extLst>
              <a:ext uri="{FF2B5EF4-FFF2-40B4-BE49-F238E27FC236}">
                <a16:creationId xmlns:a16="http://schemas.microsoft.com/office/drawing/2014/main" id="{40D29187-DDA6-5214-95E2-75D2C863E5B4}"/>
              </a:ext>
            </a:extLst>
          </p:cNvPr>
          <p:cNvGrpSpPr/>
          <p:nvPr/>
        </p:nvGrpSpPr>
        <p:grpSpPr>
          <a:xfrm>
            <a:off x="7254961" y="1148071"/>
            <a:ext cx="2548328" cy="4102751"/>
            <a:chOff x="6512126" y="1240785"/>
            <a:chExt cx="2548328" cy="4102751"/>
          </a:xfrm>
        </p:grpSpPr>
        <p:sp>
          <p:nvSpPr>
            <p:cNvPr id="14" name="Rectangle 13">
              <a:extLst>
                <a:ext uri="{FF2B5EF4-FFF2-40B4-BE49-F238E27FC236}">
                  <a16:creationId xmlns:a16="http://schemas.microsoft.com/office/drawing/2014/main" id="{F8C77AE5-A753-C09C-E5B1-40E821E70B17}"/>
                </a:ext>
              </a:extLst>
            </p:cNvPr>
            <p:cNvSpPr/>
            <p:nvPr/>
          </p:nvSpPr>
          <p:spPr>
            <a:xfrm>
              <a:off x="6512126" y="1240785"/>
              <a:ext cx="2548328" cy="1027727"/>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logically separable functional units of computation</a:t>
              </a:r>
            </a:p>
          </p:txBody>
        </p:sp>
        <p:sp>
          <p:nvSpPr>
            <p:cNvPr id="15" name="Rectangle 14">
              <a:extLst>
                <a:ext uri="{FF2B5EF4-FFF2-40B4-BE49-F238E27FC236}">
                  <a16:creationId xmlns:a16="http://schemas.microsoft.com/office/drawing/2014/main" id="{DB2DE73F-3D1B-5E97-F3B7-83702F3A55DF}"/>
                </a:ext>
              </a:extLst>
            </p:cNvPr>
            <p:cNvSpPr/>
            <p:nvPr/>
          </p:nvSpPr>
          <p:spPr>
            <a:xfrm>
              <a:off x="6512126" y="2316480"/>
              <a:ext cx="2548328" cy="104452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Encode into framework</a:t>
              </a:r>
            </a:p>
          </p:txBody>
        </p:sp>
        <p:sp>
          <p:nvSpPr>
            <p:cNvPr id="16" name="Rectangle 15">
              <a:extLst>
                <a:ext uri="{FF2B5EF4-FFF2-40B4-BE49-F238E27FC236}">
                  <a16:creationId xmlns:a16="http://schemas.microsoft.com/office/drawing/2014/main" id="{5D3B25C1-AB75-DEEF-E909-F2D870647CEB}"/>
                </a:ext>
              </a:extLst>
            </p:cNvPr>
            <p:cNvSpPr/>
            <p:nvPr/>
          </p:nvSpPr>
          <p:spPr>
            <a:xfrm>
              <a:off x="6512126" y="3413760"/>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Differentiate between private and public</a:t>
              </a:r>
            </a:p>
          </p:txBody>
        </p:sp>
        <p:sp>
          <p:nvSpPr>
            <p:cNvPr id="17" name="Rectangle 16">
              <a:extLst>
                <a:ext uri="{FF2B5EF4-FFF2-40B4-BE49-F238E27FC236}">
                  <a16:creationId xmlns:a16="http://schemas.microsoft.com/office/drawing/2014/main" id="{F8FBBD3F-F00A-8B23-946E-3DE292A4653F}"/>
                </a:ext>
              </a:extLst>
            </p:cNvPr>
            <p:cNvSpPr/>
            <p:nvPr/>
          </p:nvSpPr>
          <p:spPr>
            <a:xfrm>
              <a:off x="6512126" y="4419600"/>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Define interfaces</a:t>
              </a:r>
            </a:p>
          </p:txBody>
        </p:sp>
      </p:grpSp>
      <p:sp>
        <p:nvSpPr>
          <p:cNvPr id="18" name="Rounded Rectangle 17">
            <a:extLst>
              <a:ext uri="{FF2B5EF4-FFF2-40B4-BE49-F238E27FC236}">
                <a16:creationId xmlns:a16="http://schemas.microsoft.com/office/drawing/2014/main" id="{4E0FDA95-7EEB-932D-CCD7-FBCFA11D06AE}"/>
              </a:ext>
            </a:extLst>
          </p:cNvPr>
          <p:cNvSpPr/>
          <p:nvPr/>
        </p:nvSpPr>
        <p:spPr>
          <a:xfrm rot="5400000">
            <a:off x="4697616" y="3169730"/>
            <a:ext cx="3162924" cy="369332"/>
          </a:xfrm>
          <a:prstGeom prst="round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Applies to  both kind</a:t>
            </a:r>
          </a:p>
        </p:txBody>
      </p:sp>
      <p:cxnSp>
        <p:nvCxnSpPr>
          <p:cNvPr id="19" name="Straight Arrow Connector 18">
            <a:extLst>
              <a:ext uri="{FF2B5EF4-FFF2-40B4-BE49-F238E27FC236}">
                <a16:creationId xmlns:a16="http://schemas.microsoft.com/office/drawing/2014/main" id="{2928633C-76AC-C6A9-F4BC-ACACD2CB0D96}"/>
              </a:ext>
            </a:extLst>
          </p:cNvPr>
          <p:cNvCxnSpPr>
            <a:cxnSpLocks/>
            <a:stCxn id="11" idx="3"/>
            <a:endCxn id="18" idx="2"/>
          </p:cNvCxnSpPr>
          <p:nvPr/>
        </p:nvCxnSpPr>
        <p:spPr>
          <a:xfrm>
            <a:off x="5450323" y="2005282"/>
            <a:ext cx="644089" cy="134911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03AFBE0-E558-21EE-A4CC-616010DC2CED}"/>
              </a:ext>
            </a:extLst>
          </p:cNvPr>
          <p:cNvCxnSpPr>
            <a:cxnSpLocks/>
            <a:stCxn id="12" idx="3"/>
            <a:endCxn id="18" idx="2"/>
          </p:cNvCxnSpPr>
          <p:nvPr/>
        </p:nvCxnSpPr>
        <p:spPr>
          <a:xfrm flipV="1">
            <a:off x="5450323" y="3354396"/>
            <a:ext cx="644089" cy="134707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19135B40-0A9F-2228-1FB1-5F9CBBB9CD3E}"/>
              </a:ext>
            </a:extLst>
          </p:cNvPr>
          <p:cNvCxnSpPr>
            <a:cxnSpLocks/>
            <a:stCxn id="18" idx="0"/>
            <a:endCxn id="14" idx="1"/>
          </p:cNvCxnSpPr>
          <p:nvPr/>
        </p:nvCxnSpPr>
        <p:spPr>
          <a:xfrm flipV="1">
            <a:off x="6463744" y="1661935"/>
            <a:ext cx="791217" cy="169246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1DB744A6-AF8E-2F21-F322-65DF7640AC87}"/>
              </a:ext>
            </a:extLst>
          </p:cNvPr>
          <p:cNvCxnSpPr>
            <a:stCxn id="18" idx="0"/>
            <a:endCxn id="15" idx="1"/>
          </p:cNvCxnSpPr>
          <p:nvPr/>
        </p:nvCxnSpPr>
        <p:spPr>
          <a:xfrm flipV="1">
            <a:off x="6463744" y="2746029"/>
            <a:ext cx="791217" cy="608367"/>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C0E3D9B-0657-7704-8BC2-8452109760A1}"/>
              </a:ext>
            </a:extLst>
          </p:cNvPr>
          <p:cNvCxnSpPr>
            <a:stCxn id="18" idx="0"/>
            <a:endCxn id="16" idx="1"/>
          </p:cNvCxnSpPr>
          <p:nvPr/>
        </p:nvCxnSpPr>
        <p:spPr>
          <a:xfrm>
            <a:off x="6463744" y="3354396"/>
            <a:ext cx="791217" cy="42861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6599031E-0EAA-A088-44C4-8FF627980A91}"/>
              </a:ext>
            </a:extLst>
          </p:cNvPr>
          <p:cNvCxnSpPr>
            <a:stCxn id="18" idx="0"/>
            <a:endCxn id="17" idx="1"/>
          </p:cNvCxnSpPr>
          <p:nvPr/>
        </p:nvCxnSpPr>
        <p:spPr>
          <a:xfrm>
            <a:off x="6463744" y="3354396"/>
            <a:ext cx="791217" cy="143445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8FE45F2-03F4-F2CB-AF3E-B2968E068ED4}"/>
              </a:ext>
            </a:extLst>
          </p:cNvPr>
          <p:cNvSpPr>
            <a:spLocks noGrp="1"/>
          </p:cNvSpPr>
          <p:nvPr>
            <p:ph type="title"/>
          </p:nvPr>
        </p:nvSpPr>
        <p:spPr>
          <a:xfrm>
            <a:off x="365760" y="411480"/>
            <a:ext cx="11372473" cy="914400"/>
          </a:xfrm>
        </p:spPr>
        <p:txBody>
          <a:bodyPr/>
          <a:lstStyle/>
          <a:p>
            <a:r>
              <a:rPr lang="en-US" dirty="0"/>
              <a:t>General Design Principles for HPC Scientific Software</a:t>
            </a:r>
          </a:p>
        </p:txBody>
      </p:sp>
    </p:spTree>
    <p:extLst>
      <p:ext uri="{BB962C8B-B14F-4D97-AF65-F5344CB8AC3E}">
        <p14:creationId xmlns:p14="http://schemas.microsoft.com/office/powerpoint/2010/main" val="1760236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97126-81FC-1444-9834-43611E07A37A}"/>
              </a:ext>
            </a:extLst>
          </p:cNvPr>
          <p:cNvSpPr>
            <a:spLocks noGrp="1"/>
          </p:cNvSpPr>
          <p:nvPr>
            <p:ph type="title"/>
          </p:nvPr>
        </p:nvSpPr>
        <p:spPr/>
        <p:txBody>
          <a:bodyPr/>
          <a:lstStyle/>
          <a:p>
            <a:r>
              <a:rPr lang="en-US" dirty="0"/>
              <a:t>Example: Design for Extensibility from FLASH, Now Flash-X</a:t>
            </a:r>
          </a:p>
        </p:txBody>
      </p:sp>
      <p:sp>
        <p:nvSpPr>
          <p:cNvPr id="4" name="Content Placeholder 2">
            <a:extLst>
              <a:ext uri="{FF2B5EF4-FFF2-40B4-BE49-F238E27FC236}">
                <a16:creationId xmlns:a16="http://schemas.microsoft.com/office/drawing/2014/main" id="{DC5CF6C9-7CF5-7D4E-92FE-F18C0DC40EE9}"/>
              </a:ext>
            </a:extLst>
          </p:cNvPr>
          <p:cNvSpPr>
            <a:spLocks noGrp="1"/>
          </p:cNvSpPr>
          <p:nvPr>
            <p:ph idx="1"/>
          </p:nvPr>
        </p:nvSpPr>
        <p:spPr>
          <a:xfrm>
            <a:off x="630398" y="1685247"/>
            <a:ext cx="4451479" cy="4525963"/>
          </a:xfrm>
        </p:spPr>
        <p:txBody>
          <a:bodyPr>
            <a:normAutofit fontScale="92500" lnSpcReduction="10000"/>
          </a:bodyPr>
          <a:lstStyle/>
          <a:p>
            <a:pPr marL="0" indent="0">
              <a:buNone/>
            </a:pPr>
            <a:r>
              <a:rPr lang="en-US" b="1" dirty="0"/>
              <a:t>Assumed that capabilities will be added for better models</a:t>
            </a:r>
          </a:p>
          <a:p>
            <a:r>
              <a:rPr lang="en-US" dirty="0"/>
              <a:t>Assembly from components</a:t>
            </a:r>
          </a:p>
          <a:p>
            <a:r>
              <a:rPr lang="en-US" dirty="0"/>
              <a:t>Decentralized maintenance of metadata</a:t>
            </a:r>
          </a:p>
          <a:p>
            <a:r>
              <a:rPr lang="en-US" dirty="0"/>
              <a:t>Python tool to parse and configure</a:t>
            </a:r>
          </a:p>
          <a:p>
            <a:r>
              <a:rPr lang="en-US" dirty="0"/>
              <a:t>OOP implemented through Unix directory structure and configuration tool</a:t>
            </a:r>
          </a:p>
          <a:p>
            <a:pPr marL="0" indent="0">
              <a:buNone/>
            </a:pPr>
            <a:r>
              <a:rPr lang="en-US" b="1" dirty="0">
                <a:solidFill>
                  <a:schemeClr val="accent1">
                    <a:lumMod val="50000"/>
                  </a:schemeClr>
                </a:solidFill>
              </a:rPr>
              <a:t>Key idea is distributed intelligence</a:t>
            </a:r>
          </a:p>
          <a:p>
            <a:endParaRPr lang="en-US" dirty="0"/>
          </a:p>
          <a:p>
            <a:pPr lvl="1"/>
            <a:endParaRPr lang="en-US" dirty="0"/>
          </a:p>
        </p:txBody>
      </p:sp>
      <p:pic>
        <p:nvPicPr>
          <p:cNvPr id="9" name="Content Placeholder 6">
            <a:extLst>
              <a:ext uri="{FF2B5EF4-FFF2-40B4-BE49-F238E27FC236}">
                <a16:creationId xmlns:a16="http://schemas.microsoft.com/office/drawing/2014/main" id="{27114A96-A620-864B-ADB7-F5A283736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581180" y="1034440"/>
            <a:ext cx="5857128" cy="4525963"/>
          </a:xfrm>
          <a:prstGeom prst="rect">
            <a:avLst/>
          </a:prstGeom>
          <a:noFill/>
          <a:ln w="9525">
            <a:noFill/>
            <a:miter lim="800000"/>
            <a:headEnd/>
            <a:tailEnd/>
          </a:ln>
        </p:spPr>
      </p:pic>
    </p:spTree>
    <p:extLst>
      <p:ext uri="{BB962C8B-B14F-4D97-AF65-F5344CB8AC3E}">
        <p14:creationId xmlns:p14="http://schemas.microsoft.com/office/powerpoint/2010/main" val="4282750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F52D-5FA3-DD5A-B410-D0B7538A6CD3}"/>
              </a:ext>
            </a:extLst>
          </p:cNvPr>
          <p:cNvSpPr>
            <a:spLocks noGrp="1"/>
          </p:cNvSpPr>
          <p:nvPr>
            <p:ph type="title"/>
          </p:nvPr>
        </p:nvSpPr>
        <p:spPr/>
        <p:txBody>
          <a:bodyPr/>
          <a:lstStyle/>
          <a:p>
            <a:r>
              <a:rPr lang="en-US" dirty="0"/>
              <a:t>A Design Model for Separation of Concerns</a:t>
            </a:r>
          </a:p>
        </p:txBody>
      </p:sp>
      <p:grpSp>
        <p:nvGrpSpPr>
          <p:cNvPr id="4" name="Group 3">
            <a:extLst>
              <a:ext uri="{FF2B5EF4-FFF2-40B4-BE49-F238E27FC236}">
                <a16:creationId xmlns:a16="http://schemas.microsoft.com/office/drawing/2014/main" id="{D467CDED-3F75-F63C-1958-318177C920A5}"/>
              </a:ext>
            </a:extLst>
          </p:cNvPr>
          <p:cNvGrpSpPr/>
          <p:nvPr/>
        </p:nvGrpSpPr>
        <p:grpSpPr>
          <a:xfrm>
            <a:off x="1708778" y="1762304"/>
            <a:ext cx="3709959" cy="4017451"/>
            <a:chOff x="-314717" y="643786"/>
            <a:chExt cx="4946614" cy="5356602"/>
          </a:xfrm>
        </p:grpSpPr>
        <p:sp>
          <p:nvSpPr>
            <p:cNvPr id="5" name="TextBox 4">
              <a:extLst>
                <a:ext uri="{FF2B5EF4-FFF2-40B4-BE49-F238E27FC236}">
                  <a16:creationId xmlns:a16="http://schemas.microsoft.com/office/drawing/2014/main" id="{4FC0FEB5-894B-0532-43AA-8376E769B823}"/>
                </a:ext>
              </a:extLst>
            </p:cNvPr>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6" name="TextBox 5">
              <a:extLst>
                <a:ext uri="{FF2B5EF4-FFF2-40B4-BE49-F238E27FC236}">
                  <a16:creationId xmlns:a16="http://schemas.microsoft.com/office/drawing/2014/main" id="{6B18788C-2F38-EE4C-0309-B66C96158729}"/>
                </a:ext>
              </a:extLst>
            </p:cNvPr>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7" name="TextBox 6">
              <a:extLst>
                <a:ext uri="{FF2B5EF4-FFF2-40B4-BE49-F238E27FC236}">
                  <a16:creationId xmlns:a16="http://schemas.microsoft.com/office/drawing/2014/main" id="{0775147B-B4B8-CC40-7B80-B183A5685600}"/>
                </a:ext>
              </a:extLst>
            </p:cNvPr>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8" name="TextBox 7">
              <a:extLst>
                <a:ext uri="{FF2B5EF4-FFF2-40B4-BE49-F238E27FC236}">
                  <a16:creationId xmlns:a16="http://schemas.microsoft.com/office/drawing/2014/main" id="{7FD2EFEE-348E-5EB9-E4DB-698388156F61}"/>
                </a:ext>
              </a:extLst>
            </p:cNvPr>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9" name="TextBox 8">
              <a:extLst>
                <a:ext uri="{FF2B5EF4-FFF2-40B4-BE49-F238E27FC236}">
                  <a16:creationId xmlns:a16="http://schemas.microsoft.com/office/drawing/2014/main" id="{8120CB79-E819-0FE5-D46D-4BD7BDA5457B}"/>
                </a:ext>
              </a:extLst>
            </p:cNvPr>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0" name="TextBox 9">
              <a:extLst>
                <a:ext uri="{FF2B5EF4-FFF2-40B4-BE49-F238E27FC236}">
                  <a16:creationId xmlns:a16="http://schemas.microsoft.com/office/drawing/2014/main" id="{F109D7F2-2907-57D2-4592-047765B21723}"/>
                </a:ext>
              </a:extLst>
            </p:cNvPr>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11" name="Straight Arrow Connector 10">
              <a:extLst>
                <a:ext uri="{FF2B5EF4-FFF2-40B4-BE49-F238E27FC236}">
                  <a16:creationId xmlns:a16="http://schemas.microsoft.com/office/drawing/2014/main" id="{809E3BED-FCDD-C74F-0E85-683D4AADD892}"/>
                </a:ext>
              </a:extLst>
            </p:cNvPr>
            <p:cNvCxnSpPr>
              <a:cxnSpLocks/>
              <a:stCxn id="5" idx="2"/>
              <a:endCxn id="6"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A565EB37-1D8E-161B-398C-0BD776997D88}"/>
                </a:ext>
              </a:extLst>
            </p:cNvPr>
            <p:cNvCxnSpPr>
              <a:cxnSpLocks/>
              <a:stCxn id="6" idx="2"/>
              <a:endCxn id="7"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D5B968A-38BD-4D87-A525-0ABE1D77BD46}"/>
                </a:ext>
              </a:extLst>
            </p:cNvPr>
            <p:cNvCxnSpPr>
              <a:cxnSpLocks/>
              <a:stCxn id="7" idx="2"/>
              <a:endCxn id="8"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B7BD5D57-FB96-E8D3-7695-330A6FA68BF9}"/>
                </a:ext>
              </a:extLst>
            </p:cNvPr>
            <p:cNvCxnSpPr>
              <a:cxnSpLocks/>
              <a:stCxn id="8" idx="2"/>
              <a:endCxn id="9"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1C4F51F7-539F-DF2D-EB0D-054BB6615840}"/>
                </a:ext>
              </a:extLst>
            </p:cNvPr>
            <p:cNvCxnSpPr>
              <a:cxnSpLocks/>
              <a:stCxn id="9" idx="2"/>
              <a:endCxn id="10"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6" name="Group 15">
            <a:extLst>
              <a:ext uri="{FF2B5EF4-FFF2-40B4-BE49-F238E27FC236}">
                <a16:creationId xmlns:a16="http://schemas.microsoft.com/office/drawing/2014/main" id="{F8F25A01-5380-E940-0134-FF57426F5562}"/>
              </a:ext>
            </a:extLst>
          </p:cNvPr>
          <p:cNvGrpSpPr/>
          <p:nvPr/>
        </p:nvGrpSpPr>
        <p:grpSpPr>
          <a:xfrm>
            <a:off x="5310296" y="1774641"/>
            <a:ext cx="2020861" cy="4019171"/>
            <a:chOff x="5164498" y="592290"/>
            <a:chExt cx="1460230" cy="5021045"/>
          </a:xfrm>
        </p:grpSpPr>
        <p:sp>
          <p:nvSpPr>
            <p:cNvPr id="17" name="TextBox 16">
              <a:extLst>
                <a:ext uri="{FF2B5EF4-FFF2-40B4-BE49-F238E27FC236}">
                  <a16:creationId xmlns:a16="http://schemas.microsoft.com/office/drawing/2014/main" id="{8BAD5670-9412-003A-9102-7717BD07106D}"/>
                </a:ext>
              </a:extLst>
            </p:cNvPr>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8" name="TextBox 17">
              <a:extLst>
                <a:ext uri="{FF2B5EF4-FFF2-40B4-BE49-F238E27FC236}">
                  <a16:creationId xmlns:a16="http://schemas.microsoft.com/office/drawing/2014/main" id="{B2165787-733F-F630-CC46-E8288D2F9BE0}"/>
                </a:ext>
              </a:extLst>
            </p:cNvPr>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9" name="TextBox 18">
              <a:extLst>
                <a:ext uri="{FF2B5EF4-FFF2-40B4-BE49-F238E27FC236}">
                  <a16:creationId xmlns:a16="http://schemas.microsoft.com/office/drawing/2014/main" id="{D2A46B20-BEA0-B920-2A28-B59699CB9F02}"/>
                </a:ext>
              </a:extLst>
            </p:cNvPr>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20" name="TextBox 19">
              <a:extLst>
                <a:ext uri="{FF2B5EF4-FFF2-40B4-BE49-F238E27FC236}">
                  <a16:creationId xmlns:a16="http://schemas.microsoft.com/office/drawing/2014/main" id="{83DBB7B4-BD2E-FDE4-9753-3C0C53DA2851}"/>
                </a:ext>
              </a:extLst>
            </p:cNvPr>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21" name="TextBox 20">
              <a:extLst>
                <a:ext uri="{FF2B5EF4-FFF2-40B4-BE49-F238E27FC236}">
                  <a16:creationId xmlns:a16="http://schemas.microsoft.com/office/drawing/2014/main" id="{2D9FA4EC-D789-2947-04F8-7DF7C141DE93}"/>
                </a:ext>
              </a:extLst>
            </p:cNvPr>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22" name="Straight Arrow Connector 21">
              <a:extLst>
                <a:ext uri="{FF2B5EF4-FFF2-40B4-BE49-F238E27FC236}">
                  <a16:creationId xmlns:a16="http://schemas.microsoft.com/office/drawing/2014/main" id="{6E173527-B0EE-8244-25B0-20A05F787676}"/>
                </a:ext>
              </a:extLst>
            </p:cNvPr>
            <p:cNvCxnSpPr>
              <a:cxnSpLocks/>
              <a:stCxn id="17" idx="2"/>
              <a:endCxn id="18"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F72D09B1-66E3-D625-08F8-72E384096BA3}"/>
                </a:ext>
              </a:extLst>
            </p:cNvPr>
            <p:cNvCxnSpPr>
              <a:cxnSpLocks/>
              <a:stCxn id="18" idx="2"/>
              <a:endCxn id="19"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A27508C-BFC5-71DA-15FC-CAB812AF8352}"/>
                </a:ext>
              </a:extLst>
            </p:cNvPr>
            <p:cNvCxnSpPr>
              <a:cxnSpLocks/>
              <a:stCxn id="19" idx="2"/>
              <a:endCxn id="20"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BD23D9B3-8AFD-6ABA-E74C-17F3034B93C3}"/>
                </a:ext>
              </a:extLst>
            </p:cNvPr>
            <p:cNvCxnSpPr>
              <a:cxnSpLocks/>
              <a:stCxn id="20" idx="2"/>
              <a:endCxn id="21"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26" name="Elbow Connector 25">
            <a:extLst>
              <a:ext uri="{FF2B5EF4-FFF2-40B4-BE49-F238E27FC236}">
                <a16:creationId xmlns:a16="http://schemas.microsoft.com/office/drawing/2014/main" id="{1B68ABFF-CAA8-56CF-2FDE-FEAB9C8DEBC2}"/>
              </a:ext>
            </a:extLst>
          </p:cNvPr>
          <p:cNvCxnSpPr>
            <a:cxnSpLocks/>
            <a:stCxn id="10" idx="1"/>
            <a:endCxn id="6"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a:extLst>
              <a:ext uri="{FF2B5EF4-FFF2-40B4-BE49-F238E27FC236}">
                <a16:creationId xmlns:a16="http://schemas.microsoft.com/office/drawing/2014/main" id="{A0BC5F08-C52E-13C4-12FA-FEB9677FD1AD}"/>
              </a:ext>
            </a:extLst>
          </p:cNvPr>
          <p:cNvCxnSpPr>
            <a:cxnSpLocks/>
            <a:stCxn id="20" idx="3"/>
            <a:endCxn id="19"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61BAD937-6DF8-4142-5229-197C6272816A}"/>
              </a:ext>
            </a:extLst>
          </p:cNvPr>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29" name="TextBox 28">
            <a:extLst>
              <a:ext uri="{FF2B5EF4-FFF2-40B4-BE49-F238E27FC236}">
                <a16:creationId xmlns:a16="http://schemas.microsoft.com/office/drawing/2014/main" id="{EA6118FA-46EA-ED6A-B293-23E530C0272A}"/>
              </a:ext>
            </a:extLst>
          </p:cNvPr>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30" name="Elbow Connector 29">
            <a:extLst>
              <a:ext uri="{FF2B5EF4-FFF2-40B4-BE49-F238E27FC236}">
                <a16:creationId xmlns:a16="http://schemas.microsoft.com/office/drawing/2014/main" id="{247BC0E0-5566-858C-5A15-739B9576B378}"/>
              </a:ext>
            </a:extLst>
          </p:cNvPr>
          <p:cNvCxnSpPr>
            <a:cxnSpLocks/>
            <a:stCxn id="21" idx="1"/>
            <a:endCxn id="10"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a:extLst>
              <a:ext uri="{FF2B5EF4-FFF2-40B4-BE49-F238E27FC236}">
                <a16:creationId xmlns:a16="http://schemas.microsoft.com/office/drawing/2014/main" id="{5136D627-981B-839E-3A7B-18FBE29F20DD}"/>
              </a:ext>
            </a:extLst>
          </p:cNvPr>
          <p:cNvCxnSpPr>
            <a:cxnSpLocks/>
            <a:stCxn id="6" idx="3"/>
            <a:endCxn id="18"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Elbow Connector 31">
            <a:extLst>
              <a:ext uri="{FF2B5EF4-FFF2-40B4-BE49-F238E27FC236}">
                <a16:creationId xmlns:a16="http://schemas.microsoft.com/office/drawing/2014/main" id="{5ADBEF75-CEFC-172A-B015-C9DF9066EC6E}"/>
              </a:ext>
            </a:extLst>
          </p:cNvPr>
          <p:cNvCxnSpPr>
            <a:cxnSpLocks/>
            <a:stCxn id="8" idx="1"/>
            <a:endCxn id="5"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Elbow Connector 32">
            <a:extLst>
              <a:ext uri="{FF2B5EF4-FFF2-40B4-BE49-F238E27FC236}">
                <a16:creationId xmlns:a16="http://schemas.microsoft.com/office/drawing/2014/main" id="{6DF91D8A-A46B-8CE4-DC70-D90357CF1293}"/>
              </a:ext>
            </a:extLst>
          </p:cNvPr>
          <p:cNvCxnSpPr>
            <a:cxnSpLocks/>
            <a:stCxn id="21" idx="1"/>
            <a:endCxn id="8"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0755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E206E-0300-0134-BA4C-42AC98725665}"/>
              </a:ext>
            </a:extLst>
          </p:cNvPr>
          <p:cNvSpPr>
            <a:spLocks noGrp="1"/>
          </p:cNvSpPr>
          <p:nvPr>
            <p:ph type="title"/>
          </p:nvPr>
        </p:nvSpPr>
        <p:spPr/>
        <p:txBody>
          <a:bodyPr/>
          <a:lstStyle/>
          <a:p>
            <a:r>
              <a:rPr lang="en-US" dirty="0"/>
              <a:t>Handling Heterogeneity – Hardware and Software</a:t>
            </a:r>
          </a:p>
        </p:txBody>
      </p:sp>
      <p:grpSp>
        <p:nvGrpSpPr>
          <p:cNvPr id="4" name="Group 3">
            <a:extLst>
              <a:ext uri="{FF2B5EF4-FFF2-40B4-BE49-F238E27FC236}">
                <a16:creationId xmlns:a16="http://schemas.microsoft.com/office/drawing/2014/main" id="{3063B970-4CAD-3AF4-27FD-C3944A8DCB61}"/>
              </a:ext>
            </a:extLst>
          </p:cNvPr>
          <p:cNvGrpSpPr/>
          <p:nvPr/>
        </p:nvGrpSpPr>
        <p:grpSpPr>
          <a:xfrm>
            <a:off x="1708778" y="1762304"/>
            <a:ext cx="3709959" cy="4017451"/>
            <a:chOff x="-314717" y="643786"/>
            <a:chExt cx="4946614" cy="5356602"/>
          </a:xfrm>
        </p:grpSpPr>
        <p:sp>
          <p:nvSpPr>
            <p:cNvPr id="5" name="TextBox 4">
              <a:extLst>
                <a:ext uri="{FF2B5EF4-FFF2-40B4-BE49-F238E27FC236}">
                  <a16:creationId xmlns:a16="http://schemas.microsoft.com/office/drawing/2014/main" id="{ED4D259D-3228-1A6B-AE31-99529F338B10}"/>
                </a:ext>
              </a:extLst>
            </p:cNvPr>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6" name="TextBox 5">
              <a:extLst>
                <a:ext uri="{FF2B5EF4-FFF2-40B4-BE49-F238E27FC236}">
                  <a16:creationId xmlns:a16="http://schemas.microsoft.com/office/drawing/2014/main" id="{34315D18-792C-3355-901A-414B9877C09E}"/>
                </a:ext>
              </a:extLst>
            </p:cNvPr>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7" name="TextBox 6">
              <a:extLst>
                <a:ext uri="{FF2B5EF4-FFF2-40B4-BE49-F238E27FC236}">
                  <a16:creationId xmlns:a16="http://schemas.microsoft.com/office/drawing/2014/main" id="{4044699A-EB4C-93E6-3ADA-08E69F9C2675}"/>
                </a:ext>
              </a:extLst>
            </p:cNvPr>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8" name="TextBox 7">
              <a:extLst>
                <a:ext uri="{FF2B5EF4-FFF2-40B4-BE49-F238E27FC236}">
                  <a16:creationId xmlns:a16="http://schemas.microsoft.com/office/drawing/2014/main" id="{5A53A741-A69C-1C6B-DF9C-407010D00903}"/>
                </a:ext>
              </a:extLst>
            </p:cNvPr>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9" name="TextBox 8">
              <a:extLst>
                <a:ext uri="{FF2B5EF4-FFF2-40B4-BE49-F238E27FC236}">
                  <a16:creationId xmlns:a16="http://schemas.microsoft.com/office/drawing/2014/main" id="{59342531-2594-4194-F23F-F24FFB0F5FD0}"/>
                </a:ext>
              </a:extLst>
            </p:cNvPr>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0" name="TextBox 9">
              <a:extLst>
                <a:ext uri="{FF2B5EF4-FFF2-40B4-BE49-F238E27FC236}">
                  <a16:creationId xmlns:a16="http://schemas.microsoft.com/office/drawing/2014/main" id="{77DF762A-136A-966F-FDB3-146AC4D43B85}"/>
                </a:ext>
              </a:extLst>
            </p:cNvPr>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11" name="Straight Arrow Connector 10">
              <a:extLst>
                <a:ext uri="{FF2B5EF4-FFF2-40B4-BE49-F238E27FC236}">
                  <a16:creationId xmlns:a16="http://schemas.microsoft.com/office/drawing/2014/main" id="{C0D3D740-4F55-4091-E344-48CEE03A2751}"/>
                </a:ext>
              </a:extLst>
            </p:cNvPr>
            <p:cNvCxnSpPr>
              <a:cxnSpLocks/>
              <a:stCxn id="5" idx="2"/>
              <a:endCxn id="6"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88B96FF5-1512-55B0-B6C4-6FDD8F9E4287}"/>
                </a:ext>
              </a:extLst>
            </p:cNvPr>
            <p:cNvCxnSpPr>
              <a:cxnSpLocks/>
              <a:stCxn id="6" idx="2"/>
              <a:endCxn id="7"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F422AD8-CE7B-7E17-53C4-F375949A372E}"/>
                </a:ext>
              </a:extLst>
            </p:cNvPr>
            <p:cNvCxnSpPr>
              <a:cxnSpLocks/>
              <a:stCxn id="7" idx="2"/>
              <a:endCxn id="8"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6B99E0E7-83E9-EB7B-40D1-FD63DBA987F1}"/>
                </a:ext>
              </a:extLst>
            </p:cNvPr>
            <p:cNvCxnSpPr>
              <a:cxnSpLocks/>
              <a:stCxn id="8" idx="2"/>
              <a:endCxn id="9"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5FDCAD5-AF5F-30D8-0807-7566EBEE97DB}"/>
                </a:ext>
              </a:extLst>
            </p:cNvPr>
            <p:cNvCxnSpPr>
              <a:cxnSpLocks/>
              <a:stCxn id="9" idx="2"/>
              <a:endCxn id="10"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6" name="Group 15">
            <a:extLst>
              <a:ext uri="{FF2B5EF4-FFF2-40B4-BE49-F238E27FC236}">
                <a16:creationId xmlns:a16="http://schemas.microsoft.com/office/drawing/2014/main" id="{69D5FB72-A93C-5923-686F-91CCCC843046}"/>
              </a:ext>
            </a:extLst>
          </p:cNvPr>
          <p:cNvGrpSpPr/>
          <p:nvPr/>
        </p:nvGrpSpPr>
        <p:grpSpPr>
          <a:xfrm>
            <a:off x="5310296" y="1774641"/>
            <a:ext cx="2020861" cy="4019171"/>
            <a:chOff x="5164498" y="592290"/>
            <a:chExt cx="1460230" cy="5021045"/>
          </a:xfrm>
        </p:grpSpPr>
        <p:sp>
          <p:nvSpPr>
            <p:cNvPr id="17" name="TextBox 16">
              <a:extLst>
                <a:ext uri="{FF2B5EF4-FFF2-40B4-BE49-F238E27FC236}">
                  <a16:creationId xmlns:a16="http://schemas.microsoft.com/office/drawing/2014/main" id="{E1922694-8B27-70D3-9306-105C4A28E124}"/>
                </a:ext>
              </a:extLst>
            </p:cNvPr>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8" name="TextBox 17">
              <a:extLst>
                <a:ext uri="{FF2B5EF4-FFF2-40B4-BE49-F238E27FC236}">
                  <a16:creationId xmlns:a16="http://schemas.microsoft.com/office/drawing/2014/main" id="{9266604D-1258-7ACE-5D39-367B97F0E66D}"/>
                </a:ext>
              </a:extLst>
            </p:cNvPr>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9" name="TextBox 18">
              <a:extLst>
                <a:ext uri="{FF2B5EF4-FFF2-40B4-BE49-F238E27FC236}">
                  <a16:creationId xmlns:a16="http://schemas.microsoft.com/office/drawing/2014/main" id="{654481C3-7339-AF9B-9886-A28337175E42}"/>
                </a:ext>
              </a:extLst>
            </p:cNvPr>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20" name="TextBox 19">
              <a:extLst>
                <a:ext uri="{FF2B5EF4-FFF2-40B4-BE49-F238E27FC236}">
                  <a16:creationId xmlns:a16="http://schemas.microsoft.com/office/drawing/2014/main" id="{ABEA8A34-90DB-2C05-0DE6-318B64AEE068}"/>
                </a:ext>
              </a:extLst>
            </p:cNvPr>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21" name="TextBox 20">
              <a:extLst>
                <a:ext uri="{FF2B5EF4-FFF2-40B4-BE49-F238E27FC236}">
                  <a16:creationId xmlns:a16="http://schemas.microsoft.com/office/drawing/2014/main" id="{4EF7BDC4-52BC-B859-6D4B-138A748F8D01}"/>
                </a:ext>
              </a:extLst>
            </p:cNvPr>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22" name="Straight Arrow Connector 21">
              <a:extLst>
                <a:ext uri="{FF2B5EF4-FFF2-40B4-BE49-F238E27FC236}">
                  <a16:creationId xmlns:a16="http://schemas.microsoft.com/office/drawing/2014/main" id="{A11CAA27-F048-D798-A332-8BEE54306783}"/>
                </a:ext>
              </a:extLst>
            </p:cNvPr>
            <p:cNvCxnSpPr>
              <a:cxnSpLocks/>
              <a:stCxn id="17" idx="2"/>
              <a:endCxn id="18"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8665011F-3CEF-4B73-FF9A-691F0C9DAA0E}"/>
                </a:ext>
              </a:extLst>
            </p:cNvPr>
            <p:cNvCxnSpPr>
              <a:cxnSpLocks/>
              <a:stCxn id="18" idx="2"/>
              <a:endCxn id="19"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3983388D-1439-C219-2863-AF85CE757422}"/>
                </a:ext>
              </a:extLst>
            </p:cNvPr>
            <p:cNvCxnSpPr>
              <a:cxnSpLocks/>
              <a:stCxn id="19" idx="2"/>
              <a:endCxn id="20"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970DD79D-4ECA-3CE0-A5B8-B5F14D07B788}"/>
                </a:ext>
              </a:extLst>
            </p:cNvPr>
            <p:cNvCxnSpPr>
              <a:cxnSpLocks/>
              <a:stCxn id="20" idx="2"/>
              <a:endCxn id="21"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26" name="Elbow Connector 25">
            <a:extLst>
              <a:ext uri="{FF2B5EF4-FFF2-40B4-BE49-F238E27FC236}">
                <a16:creationId xmlns:a16="http://schemas.microsoft.com/office/drawing/2014/main" id="{8BFBFCC6-2545-9DD7-5C75-3518C682027F}"/>
              </a:ext>
            </a:extLst>
          </p:cNvPr>
          <p:cNvCxnSpPr>
            <a:cxnSpLocks/>
            <a:stCxn id="10" idx="1"/>
            <a:endCxn id="6"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a:extLst>
              <a:ext uri="{FF2B5EF4-FFF2-40B4-BE49-F238E27FC236}">
                <a16:creationId xmlns:a16="http://schemas.microsoft.com/office/drawing/2014/main" id="{507546A4-6528-37CE-91DC-A6DB6BCB9665}"/>
              </a:ext>
            </a:extLst>
          </p:cNvPr>
          <p:cNvCxnSpPr>
            <a:cxnSpLocks/>
            <a:stCxn id="20" idx="3"/>
            <a:endCxn id="19"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28DD9E77-7171-531A-EEB5-907018158EB0}"/>
              </a:ext>
            </a:extLst>
          </p:cNvPr>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29" name="TextBox 28">
            <a:extLst>
              <a:ext uri="{FF2B5EF4-FFF2-40B4-BE49-F238E27FC236}">
                <a16:creationId xmlns:a16="http://schemas.microsoft.com/office/drawing/2014/main" id="{1DB9CE47-58CB-BF35-F0BF-D567083E49CD}"/>
              </a:ext>
            </a:extLst>
          </p:cNvPr>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30" name="Elbow Connector 29">
            <a:extLst>
              <a:ext uri="{FF2B5EF4-FFF2-40B4-BE49-F238E27FC236}">
                <a16:creationId xmlns:a16="http://schemas.microsoft.com/office/drawing/2014/main" id="{B481D7CD-B372-F8FB-366C-C4C9548B1125}"/>
              </a:ext>
            </a:extLst>
          </p:cNvPr>
          <p:cNvCxnSpPr>
            <a:cxnSpLocks/>
            <a:stCxn id="21" idx="1"/>
            <a:endCxn id="10"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a:extLst>
              <a:ext uri="{FF2B5EF4-FFF2-40B4-BE49-F238E27FC236}">
                <a16:creationId xmlns:a16="http://schemas.microsoft.com/office/drawing/2014/main" id="{EE710046-982F-53D5-53C7-F560D4104406}"/>
              </a:ext>
            </a:extLst>
          </p:cNvPr>
          <p:cNvCxnSpPr>
            <a:cxnSpLocks/>
            <a:stCxn id="6" idx="3"/>
            <a:endCxn id="18"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Elbow Connector 31">
            <a:extLst>
              <a:ext uri="{FF2B5EF4-FFF2-40B4-BE49-F238E27FC236}">
                <a16:creationId xmlns:a16="http://schemas.microsoft.com/office/drawing/2014/main" id="{4B2ECE61-0E71-A20B-633F-FCE31A7A6CEA}"/>
              </a:ext>
            </a:extLst>
          </p:cNvPr>
          <p:cNvCxnSpPr>
            <a:cxnSpLocks/>
            <a:stCxn id="8" idx="1"/>
            <a:endCxn id="5"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Elbow Connector 32">
            <a:extLst>
              <a:ext uri="{FF2B5EF4-FFF2-40B4-BE49-F238E27FC236}">
                <a16:creationId xmlns:a16="http://schemas.microsoft.com/office/drawing/2014/main" id="{84AE216B-222E-FF95-A7C3-CB813D3D9775}"/>
              </a:ext>
            </a:extLst>
          </p:cNvPr>
          <p:cNvCxnSpPr>
            <a:cxnSpLocks/>
            <a:stCxn id="21" idx="1"/>
            <a:endCxn id="8"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Oval 33">
            <a:extLst>
              <a:ext uri="{FF2B5EF4-FFF2-40B4-BE49-F238E27FC236}">
                <a16:creationId xmlns:a16="http://schemas.microsoft.com/office/drawing/2014/main" id="{934FAB50-E75A-18D1-06A6-54237F80EB58}"/>
              </a:ext>
            </a:extLst>
          </p:cNvPr>
          <p:cNvSpPr/>
          <p:nvPr/>
        </p:nvSpPr>
        <p:spPr>
          <a:xfrm>
            <a:off x="5685782" y="2302822"/>
            <a:ext cx="1394181"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5" name="Oval 34">
            <a:extLst>
              <a:ext uri="{FF2B5EF4-FFF2-40B4-BE49-F238E27FC236}">
                <a16:creationId xmlns:a16="http://schemas.microsoft.com/office/drawing/2014/main" id="{1A310F2B-9A5D-0E93-EB71-9FF6CCB8787D}"/>
              </a:ext>
            </a:extLst>
          </p:cNvPr>
          <p:cNvSpPr/>
          <p:nvPr/>
        </p:nvSpPr>
        <p:spPr>
          <a:xfrm>
            <a:off x="4818239" y="5065634"/>
            <a:ext cx="2982717" cy="1137457"/>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Oval 35">
            <a:extLst>
              <a:ext uri="{FF2B5EF4-FFF2-40B4-BE49-F238E27FC236}">
                <a16:creationId xmlns:a16="http://schemas.microsoft.com/office/drawing/2014/main" id="{9670A73B-95B5-E450-B90E-8E8E8C854D62}"/>
              </a:ext>
            </a:extLst>
          </p:cNvPr>
          <p:cNvSpPr/>
          <p:nvPr/>
        </p:nvSpPr>
        <p:spPr>
          <a:xfrm>
            <a:off x="1210763" y="2288893"/>
            <a:ext cx="4479065"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7" name="TextBox 36">
            <a:extLst>
              <a:ext uri="{FF2B5EF4-FFF2-40B4-BE49-F238E27FC236}">
                <a16:creationId xmlns:a16="http://schemas.microsoft.com/office/drawing/2014/main" id="{4681B7F7-D1C8-954E-6078-B1914B032E0A}"/>
              </a:ext>
            </a:extLst>
          </p:cNvPr>
          <p:cNvSpPr txBox="1"/>
          <p:nvPr/>
        </p:nvSpPr>
        <p:spPr>
          <a:xfrm>
            <a:off x="8159831" y="4578520"/>
            <a:ext cx="2727926" cy="683264"/>
          </a:xfrm>
          <a:prstGeom prst="rect">
            <a:avLst/>
          </a:prstGeom>
          <a:noFill/>
        </p:spPr>
        <p:txBody>
          <a:bodyPr wrap="none" lIns="118872" tIns="91440" rIns="118872" bIns="91440" rtlCol="0" anchor="ctr" anchorCtr="0">
            <a:spAutoFit/>
          </a:bodyPr>
          <a:lstStyle/>
          <a:p>
            <a:pPr algn="l">
              <a:lnSpc>
                <a:spcPct val="90000"/>
              </a:lnSpc>
            </a:pPr>
            <a:r>
              <a:rPr lang="en-US" dirty="0"/>
              <a:t>This is where maximum </a:t>
            </a:r>
          </a:p>
          <a:p>
            <a:pPr algn="l">
              <a:lnSpc>
                <a:spcPct val="90000"/>
              </a:lnSpc>
            </a:pPr>
            <a:r>
              <a:rPr lang="en-US" dirty="0"/>
              <a:t>change is likely</a:t>
            </a:r>
          </a:p>
        </p:txBody>
      </p:sp>
      <p:cxnSp>
        <p:nvCxnSpPr>
          <p:cNvPr id="38" name="Straight Arrow Connector 37">
            <a:extLst>
              <a:ext uri="{FF2B5EF4-FFF2-40B4-BE49-F238E27FC236}">
                <a16:creationId xmlns:a16="http://schemas.microsoft.com/office/drawing/2014/main" id="{6CD5F671-C3B5-29A1-8B2C-9BCCD1938120}"/>
              </a:ext>
            </a:extLst>
          </p:cNvPr>
          <p:cNvCxnSpPr>
            <a:cxnSpLocks/>
            <a:stCxn id="37" idx="1"/>
          </p:cNvCxnSpPr>
          <p:nvPr/>
        </p:nvCxnSpPr>
        <p:spPr>
          <a:xfrm flipH="1">
            <a:off x="7624121" y="4920152"/>
            <a:ext cx="535710" cy="3673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691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Tree>
    <p:extLst>
      <p:ext uri="{BB962C8B-B14F-4D97-AF65-F5344CB8AC3E}">
        <p14:creationId xmlns:p14="http://schemas.microsoft.com/office/powerpoint/2010/main" val="3317096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
        <p:nvSpPr>
          <p:cNvPr id="12" name="Rounded Rectangle 11">
            <a:extLst>
              <a:ext uri="{FF2B5EF4-FFF2-40B4-BE49-F238E27FC236}">
                <a16:creationId xmlns:a16="http://schemas.microsoft.com/office/drawing/2014/main" id="{7F32770F-CD10-5A59-58B5-F46B8A6CE06B}"/>
              </a:ext>
            </a:extLst>
          </p:cNvPr>
          <p:cNvSpPr/>
          <p:nvPr/>
        </p:nvSpPr>
        <p:spPr>
          <a:xfrm>
            <a:off x="365760" y="3067813"/>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CPU</a:t>
            </a:r>
          </a:p>
        </p:txBody>
      </p:sp>
      <p:sp>
        <p:nvSpPr>
          <p:cNvPr id="13" name="Rounded Rectangle 12">
            <a:extLst>
              <a:ext uri="{FF2B5EF4-FFF2-40B4-BE49-F238E27FC236}">
                <a16:creationId xmlns:a16="http://schemas.microsoft.com/office/drawing/2014/main" id="{BA0C735F-A547-BCF9-AA84-C309D8036CF1}"/>
              </a:ext>
            </a:extLst>
          </p:cNvPr>
          <p:cNvSpPr/>
          <p:nvPr/>
        </p:nvSpPr>
        <p:spPr>
          <a:xfrm>
            <a:off x="1782416" y="306171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GPU</a:t>
            </a:r>
          </a:p>
        </p:txBody>
      </p:sp>
      <p:sp>
        <p:nvSpPr>
          <p:cNvPr id="14" name="Rounded Rectangle 13">
            <a:extLst>
              <a:ext uri="{FF2B5EF4-FFF2-40B4-BE49-F238E27FC236}">
                <a16:creationId xmlns:a16="http://schemas.microsoft.com/office/drawing/2014/main" id="{9456CB0F-7A1D-1C37-E80F-56FFC584BC0D}"/>
              </a:ext>
            </a:extLst>
          </p:cNvPr>
          <p:cNvSpPr/>
          <p:nvPr/>
        </p:nvSpPr>
        <p:spPr>
          <a:xfrm>
            <a:off x="365760"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a:t>
            </a:r>
            <a:r>
              <a:rPr lang="en-US" sz="2000" dirty="0" err="1">
                <a:solidFill>
                  <a:sysClr val="windowText" lastClr="000000"/>
                </a:solidFill>
              </a:rPr>
              <a:t>acceler-ators</a:t>
            </a:r>
            <a:endParaRPr lang="en-US" sz="2000" dirty="0">
              <a:solidFill>
                <a:sysClr val="windowText" lastClr="000000"/>
              </a:solidFill>
            </a:endParaRPr>
          </a:p>
        </p:txBody>
      </p:sp>
      <p:sp>
        <p:nvSpPr>
          <p:cNvPr id="15" name="Rounded Rectangle 14">
            <a:extLst>
              <a:ext uri="{FF2B5EF4-FFF2-40B4-BE49-F238E27FC236}">
                <a16:creationId xmlns:a16="http://schemas.microsoft.com/office/drawing/2014/main" id="{DD370356-6AC0-5D4F-8681-8FE3C742CD35}"/>
              </a:ext>
            </a:extLst>
          </p:cNvPr>
          <p:cNvSpPr/>
          <p:nvPr/>
        </p:nvSpPr>
        <p:spPr>
          <a:xfrm>
            <a:off x="1782416"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devices</a:t>
            </a:r>
          </a:p>
        </p:txBody>
      </p:sp>
    </p:spTree>
    <p:extLst>
      <p:ext uri="{BB962C8B-B14F-4D97-AF65-F5344CB8AC3E}">
        <p14:creationId xmlns:p14="http://schemas.microsoft.com/office/powerpoint/2010/main" val="799369568"/>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2644</TotalTime>
  <Words>2040</Words>
  <Application>Microsoft Office PowerPoint</Application>
  <PresentationFormat>Custom</PresentationFormat>
  <Paragraphs>416</Paragraphs>
  <Slides>29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Arial Black</vt:lpstr>
      <vt:lpstr>Calibri</vt:lpstr>
      <vt:lpstr>Wingdings</vt:lpstr>
      <vt:lpstr>Presentations (Wide Screen)</vt:lpstr>
      <vt:lpstr>Scientific Software Design</vt:lpstr>
      <vt:lpstr>License, Citation and Acknowledgements</vt:lpstr>
      <vt:lpstr>General Design Principles for HPC Scientific Software</vt:lpstr>
      <vt:lpstr>General Design Principles for HPC Scientific Software</vt:lpstr>
      <vt:lpstr>Example: Design for Extensibility from FLASH, Now Flash-X</vt:lpstr>
      <vt:lpstr>A Design Model for Separation of Concerns</vt:lpstr>
      <vt:lpstr>Handling Heterogeneity – Hardware and Software</vt:lpstr>
      <vt:lpstr>Platform Heterogeneity</vt:lpstr>
      <vt:lpstr>Platform Heterogeneity</vt:lpstr>
      <vt:lpstr>Platform Heterogeneity</vt:lpstr>
      <vt:lpstr>Platform Heterogeneity</vt:lpstr>
      <vt:lpstr>Platform Heterogeneity</vt:lpstr>
      <vt:lpstr>Mechanisms Needed by the Code </vt:lpstr>
      <vt:lpstr>Mechanisms Needed by the Code </vt:lpstr>
      <vt:lpstr>Mechanisms Needed by the Code </vt:lpstr>
      <vt:lpstr>Mechanisms Needed by the Code </vt:lpstr>
      <vt:lpstr>Underlying Ideas: Unification of Computational Expressions</vt:lpstr>
      <vt:lpstr>Underlying Ideas: Moving Work and Data to the Target</vt:lpstr>
      <vt:lpstr>Underlying Ideas: Mapping Work to Targets</vt:lpstr>
      <vt:lpstr>Mechanisms Needed by the Code : Example Flash-X</vt:lpstr>
      <vt:lpstr>Mechanisms Needed by the Code : Example Flash-X</vt:lpstr>
      <vt:lpstr>Mechanisms Needed by the Code : Example Flash-X</vt:lpstr>
      <vt:lpstr>Mechanisms Needed by the Code : Example Flash-X</vt:lpstr>
      <vt:lpstr>Overview of Flash-X Design Approach with Separation of Concerns in tools</vt:lpstr>
      <vt:lpstr>PowerPoint Presentation</vt:lpstr>
      <vt:lpstr>Overview of Flash-X Design Approach with Separation of Concerns in tools</vt:lpstr>
      <vt:lpstr>Overview of Flash-X Design Approach with Separation of Concerns in tools</vt:lpstr>
      <vt:lpstr>Other Rules of Thumb</vt:lpstr>
      <vt:lpstr>Final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239</cp:revision>
  <cp:lastPrinted>2017-11-02T18:35:01Z</cp:lastPrinted>
  <dcterms:created xsi:type="dcterms:W3CDTF">2018-11-06T17:28:56Z</dcterms:created>
  <dcterms:modified xsi:type="dcterms:W3CDTF">2022-08-10T00:42:19Z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