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8"/>
  </p:notesMasterIdLst>
  <p:handoutMasterIdLst>
    <p:handoutMasterId r:id="rId39"/>
  </p:handoutMasterIdLst>
  <p:sldIdLst>
    <p:sldId id="256" r:id="rId5"/>
    <p:sldId id="320" r:id="rId6"/>
    <p:sldId id="1823" r:id="rId7"/>
    <p:sldId id="276" r:id="rId8"/>
    <p:sldId id="628" r:id="rId9"/>
    <p:sldId id="662" r:id="rId10"/>
    <p:sldId id="637" r:id="rId11"/>
    <p:sldId id="1871" r:id="rId12"/>
    <p:sldId id="1877" r:id="rId13"/>
    <p:sldId id="1876" r:id="rId14"/>
    <p:sldId id="1875" r:id="rId15"/>
    <p:sldId id="1874" r:id="rId16"/>
    <p:sldId id="1873" r:id="rId17"/>
    <p:sldId id="1872" r:id="rId18"/>
    <p:sldId id="1862" r:id="rId19"/>
    <p:sldId id="1879" r:id="rId20"/>
    <p:sldId id="1855" r:id="rId21"/>
    <p:sldId id="1864" r:id="rId22"/>
    <p:sldId id="1863" r:id="rId23"/>
    <p:sldId id="1867" r:id="rId24"/>
    <p:sldId id="1868" r:id="rId25"/>
    <p:sldId id="1865" r:id="rId26"/>
    <p:sldId id="1866" r:id="rId27"/>
    <p:sldId id="486" r:id="rId28"/>
    <p:sldId id="1869" r:id="rId29"/>
    <p:sldId id="299" r:id="rId30"/>
    <p:sldId id="487" r:id="rId31"/>
    <p:sldId id="1878" r:id="rId32"/>
    <p:sldId id="611" r:id="rId33"/>
    <p:sldId id="586" r:id="rId34"/>
    <p:sldId id="1870" r:id="rId35"/>
    <p:sldId id="636" r:id="rId36"/>
    <p:sldId id="654" r:id="rId3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29" autoAdjust="0"/>
    <p:restoredTop sz="86441" autoAdjust="0"/>
  </p:normalViewPr>
  <p:slideViewPr>
    <p:cSldViewPr snapToGrid="0" showGuides="1">
      <p:cViewPr varScale="1">
        <p:scale>
          <a:sx n="103" d="100"/>
          <a:sy n="103" d="100"/>
        </p:scale>
        <p:origin x="114" y="312"/>
      </p:cViewPr>
      <p:guideLst>
        <p:guide orient="horz" pos="888"/>
        <p:guide pos="3839"/>
      </p:guideLst>
    </p:cSldViewPr>
  </p:slideViewPr>
  <p:outlineViewPr>
    <p:cViewPr>
      <p:scale>
        <a:sx n="33" d="100"/>
        <a:sy n="33" d="100"/>
      </p:scale>
      <p:origin x="0" y="-1111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_from.  ___.  In this module I’m going to be talking about software testing and how it is used in the development process for scientific computing.</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27365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9168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21824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98768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327225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528238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98121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4146054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94475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39920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737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326911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511110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310748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117937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4279848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738523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3034100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76158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you follow the TDD methodology, it is useful to know how much code is actually being tested. </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203908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7625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does testing relate to verification and validation? Unfortunately the terminology is different if you’re talking about scientific computing or software engineering. Software verification is checking that the software conforms to the requirements and design. Software verification is not just testing, but testing plays a role in the verification process to check that each aspect of the software is working the way it is supposed to. For scientific computing, verification aims to ensure that the code is a correct representation of an underlying mathematical model. Thus verification will involve comparing model solutions to reference solutions, checking for convergence, etc.  The aim of software validation is to determine if the code meets the customer’s needs, so requires system-level or acceptance testing to be performed. Validation in scientific computing is more complex. It involves determining the accuracy of the model by comparing outputs with experimental results. It may also involve using the computational model to make predictions that can be verified.</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2473372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393113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1999427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33</a:t>
            </a:fld>
            <a:endParaRPr lang="en-US"/>
          </a:p>
        </p:txBody>
      </p:sp>
    </p:spTree>
    <p:extLst>
      <p:ext uri="{BB962C8B-B14F-4D97-AF65-F5344CB8AC3E}">
        <p14:creationId xmlns:p14="http://schemas.microsoft.com/office/powerpoint/2010/main" val="303759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Testing is required at many points during the software development lifecycle. But when do you actually write tests? Often testing is left until last. The code is written and then tests are added either to meet requirements, or to address deficiencies, or perhaps a bug has been encountered and the vendor requires tests the demonstrate the issue. However rather than adding tests as an afterthought, best practice in software engineering encourages tests to be written before the code. This is known as test driven development. One of the advantages of this approach is that developers think about what it means for the program to be correct, not just what it should do. Another advantage is that the tests become the specification. There are some challenges to this approach however...</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80005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methodology has been found to be successful broadly across the software engineering community. First a test describing an aspect of the program is written. The tests a run, and this new test will fail because the feature doesn't exist. Just enough code to make the test pass is then written. We do this to ensure that we're not implementing more functionality than the test will be able to check. The tests are re-run and additional code changes made until the test passes. Once the test passes, the code is refactored to tidy it up, remove any redundant code, and make sure it conforms to any project requirements. </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42088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Scientific software development is a complex process, involving expertise in many different subject areas.  Domain experts have a set of models in mind, and will propose equations required to solve the problem.  They should also have considered validation checks arising from physical and mathematical properties of their models: like conserved quantities and analytical solutions.  Applied mathematicians work with solvers and </a:t>
            </a:r>
            <a:r>
              <a:rPr lang="en-US" sz="1200" kern="1200" dirty="0" err="1">
                <a:solidFill>
                  <a:schemeClr val="tx1"/>
                </a:solidFill>
                <a:effectLst/>
                <a:latin typeface="+mn-lt"/>
                <a:ea typeface="+mn-ea"/>
                <a:cs typeface="+mn-cs"/>
              </a:rPr>
              <a:t>discretizations</a:t>
            </a:r>
            <a:r>
              <a:rPr lang="en-US" sz="1200" kern="1200" dirty="0">
                <a:solidFill>
                  <a:schemeClr val="tx1"/>
                </a:solidFill>
                <a:effectLst/>
                <a:latin typeface="+mn-lt"/>
                <a:ea typeface="+mn-ea"/>
                <a:cs typeface="+mn-cs"/>
              </a:rPr>
              <a:t>.  They should contribute a good understanding of function spaces and convergence criteria - which address model fidelity, accuracy, and stability.  Computer scientists map problem details into programming languages.  They contribute extensible and interoperable frameworks that maximize both productivity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project team to work together effectively, they need to iterate on features that move toward their science objectives.  Testing happens at many points in this process, and is essential for ensuring that the desired outcomes are achieved.</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6159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59643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89542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557442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6936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3"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002/spe.2220"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Testing and Verification</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err="1"/>
              <a:t>Anshu</a:t>
            </a:r>
            <a:r>
              <a:rPr lang="en-US" u="sng" dirty="0"/>
              <a:t> Dubey </a:t>
            </a:r>
            <a:r>
              <a:rPr lang="en-US" sz="2000" dirty="0"/>
              <a:t>(she/her) </a:t>
            </a:r>
          </a:p>
          <a:p>
            <a:pPr marL="0" indent="0">
              <a:lnSpc>
                <a:spcPct val="100000"/>
              </a:lnSpc>
              <a:spcBef>
                <a:spcPts val="0"/>
              </a:spcBef>
              <a:buSzPts val="2000"/>
            </a:pPr>
            <a:r>
              <a:rPr lang="en-US" sz="2000" dirty="0">
                <a:solidFill>
                  <a:srgbClr val="000000"/>
                </a:solidFill>
              </a:rPr>
              <a:t>Argonne National Laboratory</a:t>
            </a:r>
            <a:endParaRPr lang="en-US" sz="1800" dirty="0">
              <a:solidFill>
                <a:srgbClr val="000000"/>
              </a:solidFill>
            </a:endParaRPr>
          </a:p>
          <a:p>
            <a:r>
              <a:rPr lang="en-US" sz="2000" dirty="0"/>
              <a:t>Software Productivity and Sustainability track @ Argonne Training Program on Extreme-Scale Computing summer school</a:t>
            </a:r>
          </a:p>
          <a:p>
            <a:pPr marL="0" lvl="0" indent="0" algn="l" rtl="0">
              <a:lnSpc>
                <a:spcPct val="90000"/>
              </a:lnSpc>
              <a:spcBef>
                <a:spcPts val="2800"/>
              </a:spcBef>
              <a:spcAft>
                <a:spcPts val="0"/>
              </a:spcAft>
              <a:buSzPts val="2000"/>
              <a:buNone/>
            </a:pPr>
            <a:r>
              <a:rPr lang="en-US" sz="2000" dirty="0">
                <a:solidFill>
                  <a:srgbClr val="000000"/>
                </a:solidFill>
              </a:rPr>
              <a:t>Contributors: Anshu Dubey (ANL), Patricia Grubel (LANL), Rinku Gupta (ANL), Alicia </a:t>
            </a:r>
            <a:r>
              <a:rPr lang="en-US" sz="2000" dirty="0" err="1">
                <a:solidFill>
                  <a:srgbClr val="000000"/>
                </a:solidFill>
              </a:rPr>
              <a:t>Klinvex</a:t>
            </a:r>
            <a:r>
              <a:rPr lang="en-US" sz="2000" dirty="0">
                <a:solidFill>
                  <a:srgbClr val="000000"/>
                </a:solidFill>
              </a:rPr>
              <a:t> (SNL), Mark C. Miller (LLNL), Jared O’Neal (ANL), David M. Rogers (ORNL), Gregory R. Watson (ORNL)</a:t>
            </a:r>
            <a:endParaRPr lang="en-US" dirty="0">
              <a:solidFill>
                <a:srgbClr val="000000"/>
              </a:solidFill>
            </a:endParaRP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21103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4" name="Rounded Rectangle 3">
            <a:extLst>
              <a:ext uri="{FF2B5EF4-FFF2-40B4-BE49-F238E27FC236}">
                <a16:creationId xmlns:a16="http://schemas.microsoft.com/office/drawing/2014/main" id="{0C2438E2-D939-8BC7-C952-86A47632FD7A}"/>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99783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423693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11" name="Rounded Rectangle 10">
            <a:extLst>
              <a:ext uri="{FF2B5EF4-FFF2-40B4-BE49-F238E27FC236}">
                <a16:creationId xmlns:a16="http://schemas.microsoft.com/office/drawing/2014/main" id="{44863933-04EF-B7E5-3B8C-13BAC274DFB9}"/>
              </a:ext>
            </a:extLst>
          </p:cNvPr>
          <p:cNvSpPr/>
          <p:nvPr/>
        </p:nvSpPr>
        <p:spPr>
          <a:xfrm>
            <a:off x="5636017" y="4331805"/>
            <a:ext cx="2220896"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Develop diagnostics</a:t>
            </a:r>
          </a:p>
          <a:p>
            <a:pPr algn="ctr">
              <a:lnSpc>
                <a:spcPct val="90000"/>
              </a:lnSpc>
            </a:pPr>
            <a:r>
              <a:rPr lang="en-US" sz="2000" dirty="0">
                <a:solidFill>
                  <a:sysClr val="windowText" lastClr="000000"/>
                </a:solidFill>
              </a:rPr>
              <a:t>(indirect ways of verification)</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407196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11" name="Rounded Rectangle 10">
            <a:extLst>
              <a:ext uri="{FF2B5EF4-FFF2-40B4-BE49-F238E27FC236}">
                <a16:creationId xmlns:a16="http://schemas.microsoft.com/office/drawing/2014/main" id="{44863933-04EF-B7E5-3B8C-13BAC274DFB9}"/>
              </a:ext>
            </a:extLst>
          </p:cNvPr>
          <p:cNvSpPr/>
          <p:nvPr/>
        </p:nvSpPr>
        <p:spPr>
          <a:xfrm>
            <a:off x="5636017" y="4331805"/>
            <a:ext cx="2220896"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Develop diagnostics</a:t>
            </a:r>
          </a:p>
          <a:p>
            <a:pPr algn="ctr">
              <a:lnSpc>
                <a:spcPct val="90000"/>
              </a:lnSpc>
            </a:pPr>
            <a:r>
              <a:rPr lang="en-US" sz="2000" dirty="0">
                <a:solidFill>
                  <a:sysClr val="windowText" lastClr="000000"/>
                </a:solidFill>
              </a:rPr>
              <a:t>(indirect ways of verification)</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
        <p:nvSpPr>
          <p:cNvPr id="12" name="Rounded Rectangle 11">
            <a:extLst>
              <a:ext uri="{FF2B5EF4-FFF2-40B4-BE49-F238E27FC236}">
                <a16:creationId xmlns:a16="http://schemas.microsoft.com/office/drawing/2014/main" id="{E3A1E368-C8DE-AC7E-30DC-02722CB16FBE}"/>
              </a:ext>
            </a:extLst>
          </p:cNvPr>
          <p:cNvSpPr/>
          <p:nvPr/>
        </p:nvSpPr>
        <p:spPr>
          <a:xfrm>
            <a:off x="8165262" y="3478726"/>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Including these through automation is equally important</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Comparison utility  </a:t>
            </a:r>
          </a:p>
          <a:p>
            <a:pPr algn="ctr">
              <a:lnSpc>
                <a:spcPct val="90000"/>
              </a:lnSpc>
            </a:pPr>
            <a:r>
              <a:rPr lang="en-US" sz="2000" dirty="0">
                <a:solidFill>
                  <a:schemeClr val="bg1"/>
                </a:solidFill>
              </a:rPr>
              <a:t>Conserved quantities</a:t>
            </a:r>
          </a:p>
          <a:p>
            <a:pPr algn="ctr">
              <a:lnSpc>
                <a:spcPct val="90000"/>
              </a:lnSpc>
            </a:pPr>
            <a:r>
              <a:rPr lang="en-US" sz="2000" dirty="0">
                <a:solidFill>
                  <a:schemeClr val="bg1"/>
                </a:solidFill>
              </a:rPr>
              <a:t>Error bars</a:t>
            </a:r>
          </a:p>
          <a:p>
            <a:pPr algn="ctr">
              <a:lnSpc>
                <a:spcPct val="90000"/>
              </a:lnSpc>
            </a:pPr>
            <a:r>
              <a:rPr lang="en-US" sz="2000" dirty="0">
                <a:solidFill>
                  <a:schemeClr val="bg1"/>
                </a:solidFill>
              </a:rPr>
              <a:t>Statistical analysis</a:t>
            </a:r>
          </a:p>
        </p:txBody>
      </p:sp>
    </p:spTree>
    <p:extLst>
      <p:ext uri="{BB962C8B-B14F-4D97-AF65-F5344CB8AC3E}">
        <p14:creationId xmlns:p14="http://schemas.microsoft.com/office/powerpoint/2010/main" val="371168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New Code</a:t>
            </a:r>
          </a:p>
        </p:txBody>
      </p:sp>
      <p:sp>
        <p:nvSpPr>
          <p:cNvPr id="4" name="Rounded Rectangle 3">
            <a:extLst>
              <a:ext uri="{FF2B5EF4-FFF2-40B4-BE49-F238E27FC236}">
                <a16:creationId xmlns:a16="http://schemas.microsoft.com/office/drawing/2014/main" id="{A217991B-E8E9-DF48-E9BF-3085D1551750}"/>
              </a:ext>
            </a:extLst>
          </p:cNvPr>
          <p:cNvSpPr/>
          <p:nvPr/>
        </p:nvSpPr>
        <p:spPr>
          <a:xfrm>
            <a:off x="535336" y="1987165"/>
            <a:ext cx="2397318" cy="249737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For every new functionality being added, think about its verification</a:t>
            </a:r>
          </a:p>
        </p:txBody>
      </p:sp>
      <p:sp>
        <p:nvSpPr>
          <p:cNvPr id="6" name="Rounded Rectangle 5">
            <a:extLst>
              <a:ext uri="{FF2B5EF4-FFF2-40B4-BE49-F238E27FC236}">
                <a16:creationId xmlns:a16="http://schemas.microsoft.com/office/drawing/2014/main" id="{76FFB62E-3F9F-3060-E8D7-55285AEE6D8F}"/>
              </a:ext>
            </a:extLst>
          </p:cNvPr>
          <p:cNvSpPr/>
          <p:nvPr/>
        </p:nvSpPr>
        <p:spPr>
          <a:xfrm>
            <a:off x="5917242"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manufacturing input is too difficult, again apply scaffolding</a:t>
            </a:r>
          </a:p>
        </p:txBody>
      </p:sp>
      <p:sp>
        <p:nvSpPr>
          <p:cNvPr id="7" name="Rounded Rectangle 6">
            <a:extLst>
              <a:ext uri="{FF2B5EF4-FFF2-40B4-BE49-F238E27FC236}">
                <a16:creationId xmlns:a16="http://schemas.microsoft.com/office/drawing/2014/main" id="{24E56B43-A3F2-26B1-8D6E-1DADE8D503FB}"/>
              </a:ext>
            </a:extLst>
          </p:cNvPr>
          <p:cNvSpPr/>
          <p:nvPr/>
        </p:nvSpPr>
        <p:spPr>
          <a:xfrm>
            <a:off x="3196301"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it has limited dependencies, manufacturing input for known output will give you a self test</a:t>
            </a:r>
          </a:p>
        </p:txBody>
      </p:sp>
      <p:sp>
        <p:nvSpPr>
          <p:cNvPr id="8" name="Rounded Rectangle 7">
            <a:extLst>
              <a:ext uri="{FF2B5EF4-FFF2-40B4-BE49-F238E27FC236}">
                <a16:creationId xmlns:a16="http://schemas.microsoft.com/office/drawing/2014/main" id="{D2AEFE27-BDEC-7773-272B-814763760506}"/>
              </a:ext>
            </a:extLst>
          </p:cNvPr>
          <p:cNvSpPr/>
          <p:nvPr/>
        </p:nvSpPr>
        <p:spPr>
          <a:xfrm>
            <a:off x="3183049" y="1477619"/>
            <a:ext cx="24105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Simple functions: relation between input and output =&gt; unit test</a:t>
            </a:r>
          </a:p>
        </p:txBody>
      </p:sp>
      <p:sp>
        <p:nvSpPr>
          <p:cNvPr id="9" name="Rounded Rectangle 8">
            <a:extLst>
              <a:ext uri="{FF2B5EF4-FFF2-40B4-BE49-F238E27FC236}">
                <a16:creationId xmlns:a16="http://schemas.microsoft.com/office/drawing/2014/main" id="{F2D69661-F390-5F2F-3FD3-A67B9BF6CEC3}"/>
              </a:ext>
            </a:extLst>
          </p:cNvPr>
          <p:cNvSpPr/>
          <p:nvPr/>
        </p:nvSpPr>
        <p:spPr>
          <a:xfrm>
            <a:off x="5990467" y="147761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functions: build scaffolding </a:t>
            </a:r>
          </a:p>
        </p:txBody>
      </p:sp>
    </p:spTree>
    <p:custDataLst>
      <p:tags r:id="rId1"/>
    </p:custDataLst>
    <p:extLst>
      <p:ext uri="{BB962C8B-B14F-4D97-AF65-F5344CB8AC3E}">
        <p14:creationId xmlns:p14="http://schemas.microsoft.com/office/powerpoint/2010/main" val="11340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New Code</a:t>
            </a:r>
          </a:p>
        </p:txBody>
      </p:sp>
      <p:sp>
        <p:nvSpPr>
          <p:cNvPr id="4" name="Rounded Rectangle 3">
            <a:extLst>
              <a:ext uri="{FF2B5EF4-FFF2-40B4-BE49-F238E27FC236}">
                <a16:creationId xmlns:a16="http://schemas.microsoft.com/office/drawing/2014/main" id="{A217991B-E8E9-DF48-E9BF-3085D1551750}"/>
              </a:ext>
            </a:extLst>
          </p:cNvPr>
          <p:cNvSpPr/>
          <p:nvPr/>
        </p:nvSpPr>
        <p:spPr>
          <a:xfrm>
            <a:off x="535336" y="1987165"/>
            <a:ext cx="2397318" cy="249737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For every new functionality being added, think about its verification</a:t>
            </a:r>
          </a:p>
        </p:txBody>
      </p:sp>
      <p:sp>
        <p:nvSpPr>
          <p:cNvPr id="7" name="Rounded Rectangle 6">
            <a:extLst>
              <a:ext uri="{FF2B5EF4-FFF2-40B4-BE49-F238E27FC236}">
                <a16:creationId xmlns:a16="http://schemas.microsoft.com/office/drawing/2014/main" id="{24E56B43-A3F2-26B1-8D6E-1DADE8D503FB}"/>
              </a:ext>
            </a:extLst>
          </p:cNvPr>
          <p:cNvSpPr/>
          <p:nvPr/>
        </p:nvSpPr>
        <p:spPr>
          <a:xfrm>
            <a:off x="3196301"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it has limited dependencies, manufacturing input for known output will give you a self test</a:t>
            </a:r>
          </a:p>
        </p:txBody>
      </p:sp>
      <p:sp>
        <p:nvSpPr>
          <p:cNvPr id="8" name="Rounded Rectangle 7">
            <a:extLst>
              <a:ext uri="{FF2B5EF4-FFF2-40B4-BE49-F238E27FC236}">
                <a16:creationId xmlns:a16="http://schemas.microsoft.com/office/drawing/2014/main" id="{D2AEFE27-BDEC-7773-272B-814763760506}"/>
              </a:ext>
            </a:extLst>
          </p:cNvPr>
          <p:cNvSpPr/>
          <p:nvPr/>
        </p:nvSpPr>
        <p:spPr>
          <a:xfrm>
            <a:off x="3183049" y="1477619"/>
            <a:ext cx="24105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Simple functions: relation between input and output =&gt; unit test</a:t>
            </a:r>
          </a:p>
        </p:txBody>
      </p:sp>
    </p:spTree>
    <p:custDataLst>
      <p:tags r:id="rId1"/>
    </p:custDataLst>
    <p:extLst>
      <p:ext uri="{BB962C8B-B14F-4D97-AF65-F5344CB8AC3E}">
        <p14:creationId xmlns:p14="http://schemas.microsoft.com/office/powerpoint/2010/main" val="552300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Tree>
    <p:custDataLst>
      <p:tags r:id="rId1"/>
    </p:custDataLst>
    <p:extLst>
      <p:ext uri="{BB962C8B-B14F-4D97-AF65-F5344CB8AC3E}">
        <p14:creationId xmlns:p14="http://schemas.microsoft.com/office/powerpoint/2010/main" val="297594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301720" y="1406387"/>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
        <p:nvSpPr>
          <p:cNvPr id="4" name="Rounded Rectangle 3">
            <a:extLst>
              <a:ext uri="{FF2B5EF4-FFF2-40B4-BE49-F238E27FC236}">
                <a16:creationId xmlns:a16="http://schemas.microsoft.com/office/drawing/2014/main" id="{820F3246-481E-3BC2-8F33-808C1A76ABB6}"/>
              </a:ext>
            </a:extLst>
          </p:cNvPr>
          <p:cNvSpPr/>
          <p:nvPr/>
        </p:nvSpPr>
        <p:spPr>
          <a:xfrm>
            <a:off x="7721651" y="1885631"/>
            <a:ext cx="3627053" cy="3265498"/>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err="1">
                <a:solidFill>
                  <a:schemeClr val="bg1"/>
                </a:solidFill>
              </a:rPr>
              <a:t>Sedov</a:t>
            </a:r>
            <a:r>
              <a:rPr lang="en-US" sz="2000" dirty="0">
                <a:solidFill>
                  <a:schemeClr val="bg1"/>
                </a:solidFill>
              </a:rPr>
              <a:t> blast wave</a:t>
            </a:r>
          </a:p>
          <a:p>
            <a:pPr marL="342900" indent="-342900">
              <a:lnSpc>
                <a:spcPct val="90000"/>
              </a:lnSpc>
              <a:buFont typeface="Arial" panose="020B0604020202020204" pitchFamily="34" charset="0"/>
              <a:buChar char="•"/>
            </a:pPr>
            <a:r>
              <a:rPr lang="en-US" sz="2000" dirty="0">
                <a:solidFill>
                  <a:schemeClr val="bg1"/>
                </a:solidFill>
              </a:rPr>
              <a:t>High pressure at the center</a:t>
            </a:r>
          </a:p>
          <a:p>
            <a:pPr marL="342900" indent="-342900">
              <a:lnSpc>
                <a:spcPct val="90000"/>
              </a:lnSpc>
              <a:buFont typeface="Arial" panose="020B0604020202020204" pitchFamily="34" charset="0"/>
              <a:buChar char="•"/>
            </a:pPr>
            <a:r>
              <a:rPr lang="en-US" sz="2000" dirty="0">
                <a:solidFill>
                  <a:schemeClr val="bg1"/>
                </a:solidFill>
              </a:rPr>
              <a:t>Shock moves out in a circle</a:t>
            </a:r>
          </a:p>
          <a:p>
            <a:pPr marL="342900" indent="-342900">
              <a:lnSpc>
                <a:spcPct val="90000"/>
              </a:lnSpc>
              <a:buFont typeface="Arial" panose="020B0604020202020204" pitchFamily="34" charset="0"/>
              <a:buChar char="•"/>
            </a:pPr>
            <a:r>
              <a:rPr lang="en-US" sz="2000" dirty="0">
                <a:solidFill>
                  <a:schemeClr val="bg1"/>
                </a:solidFill>
              </a:rPr>
              <a:t>Analytical solution for how far the shock has travelled</a:t>
            </a:r>
          </a:p>
          <a:p>
            <a:pPr marL="342900" indent="-342900">
              <a:lnSpc>
                <a:spcPct val="90000"/>
              </a:lnSpc>
              <a:buFont typeface="Arial" panose="020B0604020202020204" pitchFamily="34" charset="0"/>
              <a:buChar char="•"/>
            </a:pPr>
            <a:endParaRPr lang="en-US" sz="2000" dirty="0">
              <a:solidFill>
                <a:schemeClr val="bg1"/>
              </a:solidFill>
            </a:endParaRPr>
          </a:p>
        </p:txBody>
      </p:sp>
    </p:spTree>
    <p:custDataLst>
      <p:tags r:id="rId1"/>
    </p:custDataLst>
    <p:extLst>
      <p:ext uri="{BB962C8B-B14F-4D97-AF65-F5344CB8AC3E}">
        <p14:creationId xmlns:p14="http://schemas.microsoft.com/office/powerpoint/2010/main" val="12081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Tree>
    <p:custDataLst>
      <p:tags r:id="rId1"/>
    </p:custDataLst>
    <p:extLst>
      <p:ext uri="{BB962C8B-B14F-4D97-AF65-F5344CB8AC3E}">
        <p14:creationId xmlns:p14="http://schemas.microsoft.com/office/powerpoint/2010/main" val="396745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
        <p:nvSpPr>
          <p:cNvPr id="4" name="Rounded Rectangle 3">
            <a:extLst>
              <a:ext uri="{FF2B5EF4-FFF2-40B4-BE49-F238E27FC236}">
                <a16:creationId xmlns:a16="http://schemas.microsoft.com/office/drawing/2014/main" id="{E5484925-C7F9-2A60-D496-70C9AA0F5262}"/>
              </a:ext>
            </a:extLst>
          </p:cNvPr>
          <p:cNvSpPr/>
          <p:nvPr/>
        </p:nvSpPr>
        <p:spPr>
          <a:xfrm>
            <a:off x="2598578" y="4598505"/>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 unit test </a:t>
            </a:r>
          </a:p>
        </p:txBody>
      </p:sp>
    </p:spTree>
    <p:custDataLst>
      <p:tags r:id="rId1"/>
    </p:custDataLst>
    <p:extLst>
      <p:ext uri="{BB962C8B-B14F-4D97-AF65-F5344CB8AC3E}">
        <p14:creationId xmlns:p14="http://schemas.microsoft.com/office/powerpoint/2010/main" val="110228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21457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
        <p:nvSpPr>
          <p:cNvPr id="4" name="Rounded Rectangle 3">
            <a:extLst>
              <a:ext uri="{FF2B5EF4-FFF2-40B4-BE49-F238E27FC236}">
                <a16:creationId xmlns:a16="http://schemas.microsoft.com/office/drawing/2014/main" id="{E5484925-C7F9-2A60-D496-70C9AA0F5262}"/>
              </a:ext>
            </a:extLst>
          </p:cNvPr>
          <p:cNvSpPr/>
          <p:nvPr/>
        </p:nvSpPr>
        <p:spPr>
          <a:xfrm>
            <a:off x="6672465" y="4322729"/>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another unit test</a:t>
            </a:r>
          </a:p>
        </p:txBody>
      </p:sp>
    </p:spTree>
    <p:custDataLst>
      <p:tags r:id="rId1"/>
    </p:custDataLst>
    <p:extLst>
      <p:ext uri="{BB962C8B-B14F-4D97-AF65-F5344CB8AC3E}">
        <p14:creationId xmlns:p14="http://schemas.microsoft.com/office/powerpoint/2010/main" val="3386603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Hydrodynamics</a:t>
            </a:r>
          </a:p>
        </p:txBody>
      </p:sp>
      <p:sp>
        <p:nvSpPr>
          <p:cNvPr id="5" name="Content Placeholder 4"/>
          <p:cNvSpPr>
            <a:spLocks noGrp="1"/>
          </p:cNvSpPr>
          <p:nvPr>
            <p:ph sz="quarter" idx="1"/>
          </p:nvPr>
        </p:nvSpPr>
        <p:spPr>
          <a:xfrm>
            <a:off x="398469" y="1193212"/>
            <a:ext cx="10812869" cy="2570405"/>
          </a:xfrm>
        </p:spPr>
        <p:txBody>
          <a:bodyPr/>
          <a:lstStyle/>
          <a:p>
            <a:r>
              <a:rPr lang="en-US" dirty="0"/>
              <a:t>Apply initial conditions to the mesh</a:t>
            </a:r>
          </a:p>
          <a:p>
            <a:pPr lvl="1"/>
            <a:r>
              <a:rPr lang="en-US" dirty="0"/>
              <a:t>zeroes everywhere except at the center</a:t>
            </a:r>
          </a:p>
          <a:p>
            <a:r>
              <a:rPr lang="en-US" dirty="0"/>
              <a:t>Write code for the analytical expression of the distance traveled by the shock</a:t>
            </a:r>
          </a:p>
          <a:p>
            <a:r>
              <a:rPr lang="en-US" dirty="0"/>
              <a:t>Do time integration</a:t>
            </a:r>
          </a:p>
          <a:p>
            <a:r>
              <a:rPr lang="en-US" dirty="0"/>
              <a:t>At time </a:t>
            </a:r>
            <a:r>
              <a:rPr lang="en-US" b="1" dirty="0"/>
              <a:t>T </a:t>
            </a:r>
            <a:r>
              <a:rPr lang="en-US" dirty="0"/>
              <a:t>compare evolved solution against analytical solution</a:t>
            </a:r>
            <a:endParaRPr lang="en-US" b="1" dirty="0"/>
          </a:p>
          <a:p>
            <a:pPr marL="0" indent="0">
              <a:buNone/>
            </a:pPr>
            <a:endParaRPr lang="en-US" dirty="0"/>
          </a:p>
        </p:txBody>
      </p:sp>
      <p:sp>
        <p:nvSpPr>
          <p:cNvPr id="3" name="Rounded Rectangle 2">
            <a:extLst>
              <a:ext uri="{FF2B5EF4-FFF2-40B4-BE49-F238E27FC236}">
                <a16:creationId xmlns:a16="http://schemas.microsoft.com/office/drawing/2014/main" id="{FCD39F8F-B00D-5B2C-06A4-9F8AA5448B26}"/>
              </a:ext>
            </a:extLst>
          </p:cNvPr>
          <p:cNvSpPr/>
          <p:nvPr/>
        </p:nvSpPr>
        <p:spPr>
          <a:xfrm>
            <a:off x="1742657" y="3911912"/>
            <a:ext cx="6911013" cy="872123"/>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both mesh and EOS unit test pass, then any failure is in Hydrodynamics </a:t>
            </a:r>
          </a:p>
        </p:txBody>
      </p:sp>
      <p:sp>
        <p:nvSpPr>
          <p:cNvPr id="6" name="Rounded Rectangle 5">
            <a:extLst>
              <a:ext uri="{FF2B5EF4-FFF2-40B4-BE49-F238E27FC236}">
                <a16:creationId xmlns:a16="http://schemas.microsoft.com/office/drawing/2014/main" id="{DB7AEADD-DC0C-D749-0362-CFF384CFC3B9}"/>
              </a:ext>
            </a:extLst>
          </p:cNvPr>
          <p:cNvSpPr/>
          <p:nvPr/>
        </p:nvSpPr>
        <p:spPr>
          <a:xfrm>
            <a:off x="2955235" y="5022574"/>
            <a:ext cx="4863548" cy="7421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is the idea behind scaffolding </a:t>
            </a:r>
          </a:p>
        </p:txBody>
      </p:sp>
    </p:spTree>
    <p:custDataLst>
      <p:tags r:id="rId1"/>
    </p:custDataLst>
    <p:extLst>
      <p:ext uri="{BB962C8B-B14F-4D97-AF65-F5344CB8AC3E}">
        <p14:creationId xmlns:p14="http://schemas.microsoft.com/office/powerpoint/2010/main" val="153154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Tree>
    <p:extLst>
      <p:ext uri="{BB962C8B-B14F-4D97-AF65-F5344CB8AC3E}">
        <p14:creationId xmlns:p14="http://schemas.microsoft.com/office/powerpoint/2010/main" val="42067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833298" y="5548556"/>
            <a:ext cx="5456703" cy="1170297"/>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able to pinpoint cause of error</a:t>
            </a:r>
          </a:p>
        </p:txBody>
      </p:sp>
    </p:spTree>
    <p:extLst>
      <p:ext uri="{BB962C8B-B14F-4D97-AF65-F5344CB8AC3E}">
        <p14:creationId xmlns:p14="http://schemas.microsoft.com/office/powerpoint/2010/main" val="424986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Legacy Code</a:t>
            </a:r>
          </a:p>
        </p:txBody>
      </p:sp>
    </p:spTree>
    <p:custDataLst>
      <p:tags r:id="rId1"/>
    </p:custDataLst>
    <p:extLst>
      <p:ext uri="{BB962C8B-B14F-4D97-AF65-F5344CB8AC3E}">
        <p14:creationId xmlns:p14="http://schemas.microsoft.com/office/powerpoint/2010/main" val="551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297547" y="1038877"/>
            <a:ext cx="9628332" cy="3811419"/>
          </a:xfrm>
        </p:spPr>
        <p:txBody>
          <a:bodyPr numCol="2">
            <a:normAutofit/>
          </a:bodyPr>
          <a:lstStyle/>
          <a:p>
            <a:r>
              <a:rPr lang="en-US" dirty="0"/>
              <a:t>Two “levels”</a:t>
            </a:r>
          </a:p>
          <a:p>
            <a:pPr lvl="1"/>
            <a:r>
              <a:rPr lang="en-US" dirty="0"/>
              <a:t>Automated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pPr marL="0" indent="0">
              <a:buNone/>
            </a:pPr>
            <a:r>
              <a:rPr lang="en-US" dirty="0"/>
              <a:t> </a:t>
            </a:r>
          </a:p>
        </p:txBody>
      </p:sp>
      <p:pic>
        <p:nvPicPr>
          <p:cNvPr id="5" name="Picture 4">
            <a:extLst>
              <a:ext uri="{FF2B5EF4-FFF2-40B4-BE49-F238E27FC236}">
                <a16:creationId xmlns:a16="http://schemas.microsoft.com/office/drawing/2014/main" id="{2CB4A3B0-4299-EC6F-921A-0CFBB5A9A1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388" y="1166926"/>
            <a:ext cx="7161438" cy="3683370"/>
          </a:xfrm>
          <a:prstGeom prst="rect">
            <a:avLst/>
          </a:prstGeom>
        </p:spPr>
      </p:pic>
      <p:pic>
        <p:nvPicPr>
          <p:cNvPr id="7" name="Picture 6">
            <a:extLst>
              <a:ext uri="{FF2B5EF4-FFF2-40B4-BE49-F238E27FC236}">
                <a16:creationId xmlns:a16="http://schemas.microsoft.com/office/drawing/2014/main" id="{3F7501D2-BB1D-B3F9-F6CC-D41041E60E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97" y="3635610"/>
            <a:ext cx="4258572" cy="2183513"/>
          </a:xfrm>
          <a:prstGeom prst="rect">
            <a:avLst/>
          </a:prstGeom>
        </p:spPr>
      </p:pic>
    </p:spTree>
    <p:extLst>
      <p:ext uri="{BB962C8B-B14F-4D97-AF65-F5344CB8AC3E}">
        <p14:creationId xmlns:p14="http://schemas.microsoft.com/office/powerpoint/2010/main" val="3003735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3" name="Content Placeholder 2">
            <a:extLst>
              <a:ext uri="{FF2B5EF4-FFF2-40B4-BE49-F238E27FC236}">
                <a16:creationId xmlns:a16="http://schemas.microsoft.com/office/drawing/2014/main" id="{33CEB475-6103-499A-277A-222D42710F9B}"/>
              </a:ext>
            </a:extLst>
          </p:cNvPr>
          <p:cNvSpPr>
            <a:spLocks noGrp="1"/>
          </p:cNvSpPr>
          <p:nvPr>
            <p:ph idx="1"/>
          </p:nvPr>
        </p:nvSpPr>
        <p:spPr>
          <a:xfrm>
            <a:off x="710317" y="1405111"/>
            <a:ext cx="11369809" cy="4047778"/>
          </a:xfrm>
        </p:spPr>
        <p:txBody>
          <a:bodyPr/>
          <a:lstStyle/>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 productivity.org/resources/howtos/</a:t>
            </a:r>
            <a:endParaRPr lang="en-US" dirty="0"/>
          </a:p>
          <a:p>
            <a:endParaRPr lang="en-US" dirty="0"/>
          </a:p>
        </p:txBody>
      </p:sp>
    </p:spTree>
    <p:extLst>
      <p:ext uri="{BB962C8B-B14F-4D97-AF65-F5344CB8AC3E}">
        <p14:creationId xmlns:p14="http://schemas.microsoft.com/office/powerpoint/2010/main" val="3388918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1832-2156-504F-B8AF-48ABE34B424D}"/>
              </a:ext>
            </a:extLst>
          </p:cNvPr>
          <p:cNvSpPr>
            <a:spLocks noGrp="1"/>
          </p:cNvSpPr>
          <p:nvPr>
            <p:ph idx="1"/>
          </p:nvPr>
        </p:nvSpPr>
        <p:spPr>
          <a:xfrm>
            <a:off x="609443" y="1385204"/>
            <a:ext cx="6470978" cy="4422776"/>
          </a:xfrm>
        </p:spPr>
        <p:txBody>
          <a:bodyPr/>
          <a:lstStyle/>
          <a:p>
            <a:r>
              <a:rPr lang="en-US" sz="2200" dirty="0"/>
              <a:t>Expose parts of the code that aren’t being tested</a:t>
            </a:r>
          </a:p>
          <a:p>
            <a:pPr lvl="1"/>
            <a:r>
              <a:rPr lang="en-US" sz="1900" dirty="0" err="1"/>
              <a:t>gcov</a:t>
            </a:r>
            <a:r>
              <a:rPr lang="en-US" sz="1900" dirty="0"/>
              <a:t> - standard utility with the GNU compiler collection suite (we will use it in the next few slides)</a:t>
            </a:r>
          </a:p>
          <a:p>
            <a:pPr lvl="1"/>
            <a:r>
              <a:rPr lang="en-US" sz="1900" dirty="0"/>
              <a:t>Compile/link with –coverage &amp; turn off optimization</a:t>
            </a:r>
          </a:p>
          <a:p>
            <a:pPr lvl="1"/>
            <a:r>
              <a:rPr lang="en-US" sz="1900" dirty="0"/>
              <a:t>Counts the number of times each statement is executed</a:t>
            </a:r>
          </a:p>
          <a:p>
            <a:pPr lvl="1"/>
            <a:r>
              <a:rPr lang="en-US" sz="1900" dirty="0"/>
              <a:t>Necessary for testing, but not sufficient</a:t>
            </a:r>
          </a:p>
          <a:p>
            <a:r>
              <a:rPr lang="en-US" sz="2200" dirty="0" err="1"/>
              <a:t>gcov</a:t>
            </a:r>
            <a:r>
              <a:rPr lang="en-US" sz="2200" dirty="0"/>
              <a:t> also works for C and Fortran</a:t>
            </a:r>
          </a:p>
          <a:p>
            <a:pPr lvl="1"/>
            <a:r>
              <a:rPr lang="en-US" sz="1900" dirty="0"/>
              <a:t>Other tools exist for other languages</a:t>
            </a:r>
          </a:p>
          <a:p>
            <a:pPr lvl="1"/>
            <a:r>
              <a:rPr lang="en-US" sz="1900" dirty="0" err="1"/>
              <a:t>JCov</a:t>
            </a:r>
            <a:r>
              <a:rPr lang="en-US" sz="1900" dirty="0"/>
              <a:t> for Java</a:t>
            </a:r>
          </a:p>
          <a:p>
            <a:pPr lvl="1"/>
            <a:r>
              <a:rPr lang="en-US" sz="1900" dirty="0" err="1"/>
              <a:t>Coverage.py</a:t>
            </a:r>
            <a:r>
              <a:rPr lang="en-US" sz="1900" dirty="0"/>
              <a:t> for python</a:t>
            </a:r>
          </a:p>
          <a:p>
            <a:pPr lvl="1"/>
            <a:r>
              <a:rPr lang="en-US" sz="1900" dirty="0" err="1"/>
              <a:t>Devel</a:t>
            </a:r>
            <a:r>
              <a:rPr lang="en-US" sz="1900" dirty="0"/>
              <a:t>::Cover for </a:t>
            </a:r>
            <a:r>
              <a:rPr lang="en-US" sz="1900" dirty="0" err="1"/>
              <a:t>perl</a:t>
            </a:r>
            <a:endParaRPr lang="en-US" sz="1900" dirty="0"/>
          </a:p>
          <a:p>
            <a:pPr lvl="1"/>
            <a:r>
              <a:rPr lang="en-US" sz="1900" dirty="0"/>
              <a:t>profile for MATLAB</a:t>
            </a:r>
          </a:p>
          <a:p>
            <a:endParaRPr lang="en-US" sz="2000" dirty="0"/>
          </a:p>
        </p:txBody>
      </p:sp>
      <p:sp>
        <p:nvSpPr>
          <p:cNvPr id="4" name="Text Placeholder 3">
            <a:extLst>
              <a:ext uri="{FF2B5EF4-FFF2-40B4-BE49-F238E27FC236}">
                <a16:creationId xmlns:a16="http://schemas.microsoft.com/office/drawing/2014/main" id="{F62A6E05-B1BD-534E-884C-E62949A07353}"/>
              </a:ext>
            </a:extLst>
          </p:cNvPr>
          <p:cNvSpPr>
            <a:spLocks noGrp="1"/>
          </p:cNvSpPr>
          <p:nvPr>
            <p:ph type="body" sz="quarter" idx="12"/>
          </p:nvPr>
        </p:nvSpPr>
        <p:spPr>
          <a:xfrm>
            <a:off x="609442" y="853958"/>
            <a:ext cx="11160961" cy="499715"/>
          </a:xfrm>
        </p:spPr>
        <p:txBody>
          <a:bodyPr/>
          <a:lstStyle/>
          <a:p>
            <a:r>
              <a:rPr lang="en-US" dirty="0"/>
              <a:t>Code coverage tools</a:t>
            </a:r>
          </a:p>
          <a:p>
            <a:endParaRPr lang="en-US" dirty="0"/>
          </a:p>
        </p:txBody>
      </p:sp>
      <p:sp>
        <p:nvSpPr>
          <p:cNvPr id="2" name="Title 1">
            <a:extLst>
              <a:ext uri="{FF2B5EF4-FFF2-40B4-BE49-F238E27FC236}">
                <a16:creationId xmlns:a16="http://schemas.microsoft.com/office/drawing/2014/main" id="{75E86857-8815-FB42-AB5A-F79919C28FB0}"/>
              </a:ext>
            </a:extLst>
          </p:cNvPr>
          <p:cNvSpPr>
            <a:spLocks noGrp="1"/>
          </p:cNvSpPr>
          <p:nvPr>
            <p:ph type="title"/>
          </p:nvPr>
        </p:nvSpPr>
        <p:spPr/>
        <p:txBody>
          <a:bodyPr/>
          <a:lstStyle/>
          <a:p>
            <a:r>
              <a:rPr lang="en-US" dirty="0"/>
              <a:t>How do we determine what tests are needed?</a:t>
            </a:r>
          </a:p>
        </p:txBody>
      </p:sp>
      <p:sp>
        <p:nvSpPr>
          <p:cNvPr id="7" name="Content Placeholder 2">
            <a:extLst>
              <a:ext uri="{FF2B5EF4-FFF2-40B4-BE49-F238E27FC236}">
                <a16:creationId xmlns:a16="http://schemas.microsoft.com/office/drawing/2014/main" id="{B0AC3198-6740-CB42-9C0C-C51FE1D7A69F}"/>
              </a:ext>
            </a:extLst>
          </p:cNvPr>
          <p:cNvSpPr txBox="1">
            <a:spLocks/>
          </p:cNvSpPr>
          <p:nvPr/>
        </p:nvSpPr>
        <p:spPr bwMode="auto">
          <a:xfrm>
            <a:off x="7103631" y="1413172"/>
            <a:ext cx="4527211" cy="393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Lcov</a:t>
            </a:r>
            <a:r>
              <a:rPr lang="en-US" dirty="0"/>
              <a:t> </a:t>
            </a:r>
          </a:p>
          <a:p>
            <a:pPr lvl="1"/>
            <a:r>
              <a:rPr lang="en-US" dirty="0"/>
              <a:t>a graphical front-end for </a:t>
            </a:r>
            <a:r>
              <a:rPr lang="en-US" dirty="0" err="1"/>
              <a:t>gcov</a:t>
            </a:r>
            <a:endParaRPr lang="en-US" dirty="0"/>
          </a:p>
          <a:p>
            <a:pPr lvl="1"/>
            <a:r>
              <a:rPr lang="en-US" dirty="0"/>
              <a:t>available at http://</a:t>
            </a:r>
            <a:r>
              <a:rPr lang="en-US" dirty="0" err="1"/>
              <a:t>ltp.sourceforge.net</a:t>
            </a:r>
            <a:r>
              <a:rPr lang="en-US" dirty="0"/>
              <a:t>/coverage/</a:t>
            </a:r>
            <a:r>
              <a:rPr lang="en-US" dirty="0" err="1"/>
              <a:t>lcov.php</a:t>
            </a:r>
            <a:r>
              <a:rPr lang="en-US" dirty="0"/>
              <a:t> </a:t>
            </a:r>
          </a:p>
          <a:p>
            <a:pPr lvl="1"/>
            <a:r>
              <a:rPr lang="en-US" dirty="0" err="1"/>
              <a:t>Codecov.io</a:t>
            </a:r>
            <a:r>
              <a:rPr lang="en-US" dirty="0"/>
              <a:t> in CI module </a:t>
            </a:r>
          </a:p>
          <a:p>
            <a:r>
              <a:rPr lang="en-US" dirty="0"/>
              <a:t>Hosted servers (e.g. coveralls, </a:t>
            </a:r>
            <a:r>
              <a:rPr lang="en-US" dirty="0" err="1"/>
              <a:t>codecov</a:t>
            </a:r>
            <a:r>
              <a:rPr lang="en-US" dirty="0"/>
              <a:t>)</a:t>
            </a:r>
          </a:p>
          <a:p>
            <a:r>
              <a:rPr lang="en-US" dirty="0"/>
              <a:t>graphical visualization of results</a:t>
            </a:r>
          </a:p>
          <a:p>
            <a:r>
              <a:rPr lang="en-US" dirty="0"/>
              <a:t>push results to server through continuous integration server</a:t>
            </a:r>
          </a:p>
          <a:p>
            <a:endParaRPr lang="en-US" dirty="0"/>
          </a:p>
          <a:p>
            <a:endParaRPr lang="en-US" dirty="0"/>
          </a:p>
          <a:p>
            <a:endParaRPr lang="en-US" dirty="0"/>
          </a:p>
        </p:txBody>
      </p:sp>
    </p:spTree>
    <p:extLst>
      <p:ext uri="{BB962C8B-B14F-4D97-AF65-F5344CB8AC3E}">
        <p14:creationId xmlns:p14="http://schemas.microsoft.com/office/powerpoint/2010/main" val="9608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Motivation – Testing Practices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223370" y="1596718"/>
            <a:ext cx="9543698" cy="4456839"/>
          </a:xfrm>
        </p:spPr>
        <p:txBody>
          <a:bodyPr/>
          <a:lstStyle/>
          <a:p>
            <a:r>
              <a:rPr lang="en-US" sz="2800" dirty="0"/>
              <a:t>Supercomputer Cycles are Scarce Resources</a:t>
            </a:r>
          </a:p>
          <a:p>
            <a:pPr lvl="1"/>
            <a:r>
              <a:rPr lang="en-US" sz="2400" dirty="0"/>
              <a:t>Goal = capture QA details during science runs</a:t>
            </a:r>
          </a:p>
          <a:p>
            <a:r>
              <a:rPr lang="en-US" sz="2800" dirty="0"/>
              <a:t>Many people need to have confidence</a:t>
            </a:r>
          </a:p>
          <a:p>
            <a:pPr marL="0" indent="0">
              <a:spcBef>
                <a:spcPts val="0"/>
              </a:spcBef>
              <a:buNone/>
            </a:pPr>
            <a:r>
              <a:rPr lang="en-US" sz="2800" dirty="0"/>
              <a:t>   in your results:</a:t>
            </a:r>
          </a:p>
          <a:p>
            <a:pPr lvl="1">
              <a:spcBef>
                <a:spcPts val="200"/>
              </a:spcBef>
            </a:pPr>
            <a:r>
              <a:rPr lang="en-US" sz="2400" dirty="0"/>
              <a:t>You</a:t>
            </a:r>
          </a:p>
          <a:p>
            <a:pPr lvl="1">
              <a:spcBef>
                <a:spcPts val="200"/>
              </a:spcBef>
            </a:pPr>
            <a:r>
              <a:rPr lang="en-US" sz="2400" dirty="0"/>
              <a:t>Your project lead or boss</a:t>
            </a:r>
          </a:p>
          <a:p>
            <a:pPr lvl="1">
              <a:spcBef>
                <a:spcPts val="200"/>
              </a:spcBef>
            </a:pPr>
            <a:r>
              <a:rPr lang="en-US" sz="2400" dirty="0"/>
              <a:t>Your sponsor</a:t>
            </a:r>
          </a:p>
          <a:p>
            <a:pPr lvl="1">
              <a:spcBef>
                <a:spcPts val="200"/>
              </a:spcBef>
            </a:pPr>
            <a:r>
              <a:rPr lang="en-US" sz="2400" dirty="0"/>
              <a:t>Your reviewers or referees</a:t>
            </a:r>
          </a:p>
          <a:p>
            <a:pPr lvl="1">
              <a:spcBef>
                <a:spcPts val="200"/>
              </a:spcBef>
            </a:pPr>
            <a:r>
              <a:rPr lang="en-US" sz="2400" dirty="0"/>
              <a:t>Your readers</a:t>
            </a:r>
          </a:p>
          <a:p>
            <a:r>
              <a:rPr lang="en-US" sz="2800" dirty="0"/>
              <a:t>Testing helps build credibility </a:t>
            </a:r>
            <a:r>
              <a:rPr lang="en-US" sz="2800" i="1" dirty="0"/>
              <a:t>without</a:t>
            </a:r>
            <a:r>
              <a:rPr lang="en-US" sz="2800"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0783" y="544297"/>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246831D-1821-B341-A5F6-08DB7D69F5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38" b="89888" l="3789" r="94737">
                        <a14:foregroundMark x1="92211" y1="45693" x2="92211" y2="45693"/>
                        <a14:foregroundMark x1="93053" y1="57303" x2="93053" y2="57303"/>
                        <a14:foregroundMark x1="94737" y1="46067" x2="94737" y2="46067"/>
                        <a14:foregroundMark x1="8632" y1="41948" x2="8632" y2="41948"/>
                        <a14:foregroundMark x1="3789" y1="45318" x2="3789" y2="45318"/>
                        <a14:backgroundMark x1="1053" y1="26966" x2="1053" y2="26966"/>
                      </a14:backgroundRemoval>
                    </a14:imgEffect>
                  </a14:imgLayer>
                </a14:imgProps>
              </a:ext>
            </a:extLst>
          </a:blip>
          <a:stretch>
            <a:fillRect/>
          </a:stretch>
        </p:blipFill>
        <p:spPr>
          <a:xfrm>
            <a:off x="8295114" y="2087803"/>
            <a:ext cx="3893711" cy="2187478"/>
          </a:xfrm>
          <a:prstGeom prst="rect">
            <a:avLst/>
          </a:prstGeom>
          <a:ln w="25400" cap="sq">
            <a:noFill/>
            <a:prstDash val="solid"/>
            <a:miter lim="800000"/>
          </a:ln>
          <a:effectLst/>
        </p:spPr>
      </p:pic>
      <p:pic>
        <p:nvPicPr>
          <p:cNvPr id="8" name="Google Shape;533;p12">
            <a:extLst>
              <a:ext uri="{FF2B5EF4-FFF2-40B4-BE49-F238E27FC236}">
                <a16:creationId xmlns:a16="http://schemas.microsoft.com/office/drawing/2014/main" id="{2B4AEA49-ED44-C44E-A328-743CC74885E4}"/>
              </a:ext>
            </a:extLst>
          </p:cNvPr>
          <p:cNvPicPr preferRelativeResize="0"/>
          <p:nvPr/>
        </p:nvPicPr>
        <p:blipFill rotWithShape="1">
          <a:blip r:embed="rId6">
            <a:alphaModFix/>
            <a:extLst>
              <a:ext uri="{BEBA8EAE-BF5A-486C-A8C5-ECC9F3942E4B}">
                <a14:imgProps xmlns:a14="http://schemas.microsoft.com/office/drawing/2010/main">
                  <a14:imgLayer r:embed="rId7">
                    <a14:imgEffect>
                      <a14:backgroundRemoval t="297" b="98665" l="4092" r="91162">
                        <a14:foregroundMark x1="20458" y1="5490" x2="20458" y2="5490"/>
                        <a14:foregroundMark x1="14566" y1="4599" x2="14566" y2="4599"/>
                        <a14:foregroundMark x1="80360" y1="3561" x2="80360" y2="3561"/>
                        <a14:foregroundMark x1="79869" y1="4154" x2="79869" y2="4154"/>
                        <a14:foregroundMark x1="82488" y1="4154" x2="25696" y2="2671"/>
                        <a14:foregroundMark x1="25696" y1="2671" x2="11293" y2="297"/>
                        <a14:foregroundMark x1="86907" y1="12315" x2="81997" y2="17211"/>
                        <a14:foregroundMark x1="87398" y1="13353" x2="90016" y2="15727"/>
                        <a14:foregroundMark x1="53355" y1="52522" x2="57610" y2="75816"/>
                        <a14:foregroundMark x1="57610" y1="75816" x2="56628" y2="51039"/>
                        <a14:foregroundMark x1="56628" y1="51039" x2="72340" y2="70772"/>
                        <a14:foregroundMark x1="72340" y1="70772" x2="74304" y2="42582"/>
                        <a14:foregroundMark x1="74304" y1="42582" x2="76105" y2="71365"/>
                        <a14:foregroundMark x1="65794" y1="48516" x2="73322" y2="41395"/>
                        <a14:foregroundMark x1="71686" y1="99852" x2="53355" y2="85163"/>
                        <a14:foregroundMark x1="53355" y1="85163" x2="45336" y2="98813"/>
                        <a14:foregroundMark x1="7740" y1="4424" x2="8020" y2="1632"/>
                        <a14:foregroundMark x1="7369" y1="8123" x2="7726" y2="4567"/>
                        <a14:foregroundMark x1="7038" y1="11424" x2="7222" y2="9589"/>
                        <a14:foregroundMark x1="4868" y1="6083" x2="5401" y2="3116"/>
                        <a14:foregroundMark x1="4601" y1="7567" x2="4868" y2="6083"/>
                        <a14:foregroundMark x1="4255" y1="9496" x2="4601" y2="7567"/>
                        <a14:foregroundMark x1="91162" y1="12760" x2="82488" y2="16617"/>
                        <a14:foregroundMark x1="91162" y1="12760" x2="90671" y2="742"/>
                        <a14:foregroundMark x1="4910" y1="12760" x2="4255" y2="6528"/>
                        <a14:backgroundMark x1="3273" y1="6083" x2="3273" y2="6083"/>
                        <a14:backgroundMark x1="3405" y1="4180" x2="5401" y2="3116"/>
                        <a14:backgroundMark x1="2619" y1="4599" x2="3393" y2="4186"/>
                        <a14:backgroundMark x1="5326" y1="10853" x2="7038" y2="9941"/>
                        <a14:backgroundMark x1="4255" y1="11424" x2="4399" y2="11347"/>
                        <a14:backgroundMark x1="4255" y1="7567" x2="4255" y2="7567"/>
                        <a14:backgroundMark x1="5892" y1="7567" x2="6547" y2="6973"/>
                      </a14:backgroundRemoval>
                    </a14:imgEffect>
                  </a14:imgLayer>
                </a14:imgProps>
              </a:ext>
            </a:extLst>
          </a:blip>
          <a:srcRect/>
          <a:stretch/>
        </p:blipFill>
        <p:spPr>
          <a:xfrm>
            <a:off x="10132828" y="4029739"/>
            <a:ext cx="1832627" cy="2023819"/>
          </a:xfrm>
          <a:prstGeom prst="rect">
            <a:avLst/>
          </a:prstGeom>
          <a:noFill/>
          <a:ln>
            <a:noFill/>
          </a:ln>
        </p:spPr>
      </p:pic>
    </p:spTree>
    <p:extLst>
      <p:ext uri="{BB962C8B-B14F-4D97-AF65-F5344CB8AC3E}">
        <p14:creationId xmlns:p14="http://schemas.microsoft.com/office/powerpoint/2010/main" val="2881619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Test-suite</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93582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Good Rules of Thumb</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991268" y="675860"/>
            <a:ext cx="9733722" cy="6016770"/>
          </a:xfrm>
          <a:ln>
            <a:noFill/>
          </a:ln>
        </p:spPr>
        <p:txBody>
          <a:bodyPr>
            <a:normAutofit/>
          </a:bodyPr>
          <a:lstStyle/>
          <a:p>
            <a:pPr marL="0" indent="0">
              <a:buNone/>
            </a:pPr>
            <a:endParaRPr lang="en-US" sz="2000" b="1" dirty="0">
              <a:solidFill>
                <a:schemeClr val="tx2"/>
              </a:solidFill>
            </a:endParaRPr>
          </a:p>
          <a:p>
            <a:r>
              <a:rPr lang="en-US" dirty="0"/>
              <a:t>Test your tests!</a:t>
            </a:r>
          </a:p>
          <a:p>
            <a:pPr lvl="1">
              <a:spcBef>
                <a:spcPts val="200"/>
              </a:spcBef>
            </a:pPr>
            <a:r>
              <a:rPr lang="en-US" dirty="0"/>
              <a:t>Make sure tests fail when they’re supposed to!</a:t>
            </a:r>
            <a:endParaRPr lang="en-US" sz="2000" b="1" dirty="0">
              <a:solidFill>
                <a:schemeClr val="tx2"/>
              </a:solidFill>
            </a:endParaRPr>
          </a:p>
          <a:p>
            <a:r>
              <a:rPr lang="en-US" sz="2000" dirty="0"/>
              <a:t>Add “regression tests”</a:t>
            </a:r>
          </a:p>
          <a:p>
            <a:pPr lvl="1">
              <a:spcBef>
                <a:spcPts val="200"/>
              </a:spcBef>
            </a:pPr>
            <a:r>
              <a:rPr lang="en-US" sz="1800" dirty="0"/>
              <a:t>Ensure that bugs aren’t creeping in</a:t>
            </a:r>
            <a:endParaRPr lang="en-US" dirty="0"/>
          </a:p>
          <a:p>
            <a:r>
              <a:rPr lang="en-US" dirty="0"/>
              <a:t>Test regularly</a:t>
            </a:r>
          </a:p>
          <a:p>
            <a:pPr lvl="1"/>
            <a:r>
              <a:rPr lang="en-US" dirty="0"/>
              <a:t>Critical when teams are adding code regularly</a:t>
            </a:r>
          </a:p>
          <a:p>
            <a:pPr lvl="1">
              <a:spcBef>
                <a:spcPts val="200"/>
              </a:spcBef>
            </a:pPr>
            <a:r>
              <a:rPr lang="en-US" dirty="0"/>
              <a:t>To identify and document where changes to the underlying platform change code behavior/results</a:t>
            </a:r>
          </a:p>
          <a:p>
            <a:pPr>
              <a:spcBef>
                <a:spcPts val="200"/>
              </a:spcBef>
            </a:pPr>
            <a:r>
              <a:rPr lang="en-US" dirty="0"/>
              <a:t>Automate regular testing</a:t>
            </a:r>
          </a:p>
          <a:p>
            <a:pPr lvl="1">
              <a:spcBef>
                <a:spcPts val="200"/>
              </a:spcBef>
            </a:pPr>
            <a:r>
              <a:rPr lang="en-US" dirty="0"/>
              <a:t>Inculcate the discipline of monitoring the outcome of regular testing</a:t>
            </a:r>
          </a:p>
          <a:p>
            <a:r>
              <a:rPr lang="en-US" dirty="0"/>
              <a:t>Exercise third-party dependencies</a:t>
            </a:r>
          </a:p>
          <a:p>
            <a:pPr lvl="1">
              <a:spcBef>
                <a:spcPts val="200"/>
              </a:spcBef>
            </a:pPr>
            <a:endParaRPr lang="en-US" dirty="0"/>
          </a:p>
          <a:p>
            <a:pPr>
              <a:spcBef>
                <a:spcPts val="200"/>
              </a:spcBef>
            </a:pPr>
            <a:r>
              <a:rPr lang="en-US" dirty="0"/>
              <a:t>Physics/math based strategies</a:t>
            </a:r>
          </a:p>
          <a:p>
            <a:pPr lvl="1">
              <a:spcBef>
                <a:spcPts val="200"/>
              </a:spcBef>
            </a:pPr>
            <a:r>
              <a:rPr lang="en-US" dirty="0"/>
              <a:t>Conserved quantities, symmetries, synthetic operators</a:t>
            </a:r>
          </a:p>
          <a:p>
            <a:pPr lvl="1">
              <a:spcBef>
                <a:spcPts val="200"/>
              </a:spcBef>
            </a:pPr>
            <a:r>
              <a:rPr lang="en-US" dirty="0"/>
              <a:t>Eliminate complete dependence on bitwise reproducibility</a:t>
            </a:r>
          </a:p>
          <a:p>
            <a:pPr>
              <a:spcBef>
                <a:spcPts val="200"/>
              </a:spcBef>
            </a:pPr>
            <a:endParaRPr lang="en-US" dirty="0"/>
          </a:p>
          <a:p>
            <a:pPr lvl="1">
              <a:spcBef>
                <a:spcPts val="200"/>
              </a:spcBef>
            </a:pPr>
            <a:endParaRPr lang="en-US" sz="800" dirty="0"/>
          </a:p>
          <a:p>
            <a:pPr lvl="1">
              <a:spcBef>
                <a:spcPts val="200"/>
              </a:spcBef>
            </a:pPr>
            <a:endParaRPr lang="en-US" sz="800" dirty="0"/>
          </a:p>
        </p:txBody>
      </p:sp>
    </p:spTree>
    <p:extLst>
      <p:ext uri="{BB962C8B-B14F-4D97-AF65-F5344CB8AC3E}">
        <p14:creationId xmlns:p14="http://schemas.microsoft.com/office/powerpoint/2010/main" val="218327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74BE-4E72-FE40-8782-11FDA9237E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3356FF5-E6BE-B54D-B0C3-DA1A1ADD65B2}"/>
              </a:ext>
            </a:extLst>
          </p:cNvPr>
          <p:cNvSpPr>
            <a:spLocks noGrp="1"/>
          </p:cNvSpPr>
          <p:nvPr>
            <p:ph idx="1"/>
          </p:nvPr>
        </p:nvSpPr>
        <p:spPr>
          <a:xfrm>
            <a:off x="365760" y="1056877"/>
            <a:ext cx="11369809" cy="5088742"/>
          </a:xfrm>
        </p:spPr>
        <p:txBody>
          <a:bodyPr/>
          <a:lstStyle/>
          <a:p>
            <a:r>
              <a:rPr lang="en-US" sz="2800" dirty="0"/>
              <a:t>A testing strategy is essential for producing reliable trustworthy software</a:t>
            </a:r>
          </a:p>
          <a:p>
            <a:pPr lvl="1"/>
            <a:r>
              <a:rPr lang="en-US" sz="2400" dirty="0"/>
              <a:t>Invest the time needed to thoroughly test your software at all levels</a:t>
            </a:r>
          </a:p>
          <a:p>
            <a:pPr lvl="1"/>
            <a:r>
              <a:rPr lang="en-US" sz="2400" dirty="0"/>
              <a:t>Use automation whenever possible</a:t>
            </a:r>
          </a:p>
          <a:p>
            <a:r>
              <a:rPr lang="en-US" sz="2800" dirty="0"/>
              <a:t>Different challenges are associated with exploratory, legacy, and composable codes</a:t>
            </a:r>
          </a:p>
          <a:p>
            <a:pPr lvl="1"/>
            <a:r>
              <a:rPr lang="en-US" sz="2400" dirty="0"/>
              <a:t>Adapt your strategy to fit your situation.</a:t>
            </a:r>
          </a:p>
          <a:p>
            <a:pPr lvl="1"/>
            <a:r>
              <a:rPr lang="en-US" sz="2400" dirty="0"/>
              <a:t>Eventually you will want to be able to verify all components in a code release.</a:t>
            </a:r>
          </a:p>
          <a:p>
            <a:r>
              <a:rPr lang="en-US" sz="2800" dirty="0"/>
              <a:t>Don’t get distracted by all the technologies out there – focus on exercising your code.</a:t>
            </a:r>
          </a:p>
          <a:p>
            <a:pPr lvl="1"/>
            <a:r>
              <a:rPr lang="en-US" sz="2400" dirty="0"/>
              <a:t>Scaffolding projects can help with mechanics.</a:t>
            </a:r>
            <a:endParaRPr lang="en-US" sz="2800" dirty="0"/>
          </a:p>
        </p:txBody>
      </p:sp>
    </p:spTree>
    <p:extLst>
      <p:ext uri="{BB962C8B-B14F-4D97-AF65-F5344CB8AC3E}">
        <p14:creationId xmlns:p14="http://schemas.microsoft.com/office/powerpoint/2010/main" val="1097066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Resources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400" dirty="0"/>
              <a:t>Oberkampf, W., &amp; Roy, C. (2010). Verification and Validation in Scientific Computing. Cambridge: Cambridge University Press. doi:10.1017/CBO9780511760396</a:t>
            </a:r>
          </a:p>
          <a:p>
            <a:r>
              <a:rPr lang="en-US" sz="2400" dirty="0"/>
              <a:t>Michael Feathers. 2004. Working Effectively with Legacy Code. Prentice Hall PTR, USA.</a:t>
            </a:r>
            <a:r>
              <a:rPr lang="en-US" dirty="0"/>
              <a:t> ISBN: 9780131177055</a:t>
            </a:r>
          </a:p>
          <a:p>
            <a:r>
              <a:rPr lang="en-US" dirty="0"/>
              <a:t>A Dubey, K </a:t>
            </a:r>
            <a:r>
              <a:rPr lang="en-US" dirty="0" err="1"/>
              <a:t>Weide</a:t>
            </a:r>
            <a:r>
              <a:rPr lang="en-US" dirty="0"/>
              <a:t>, D Lee, J </a:t>
            </a:r>
            <a:r>
              <a:rPr lang="en-US" dirty="0" err="1"/>
              <a:t>Bachan</a:t>
            </a:r>
            <a:r>
              <a:rPr lang="en-US" dirty="0"/>
              <a:t>, C Daley, S </a:t>
            </a:r>
            <a:r>
              <a:rPr lang="en-US" dirty="0" err="1"/>
              <a:t>Olofin</a:t>
            </a:r>
            <a:r>
              <a:rPr lang="en-US" dirty="0"/>
              <a:t>… - Ongoing Verification of a Multiphysics Community Code. Software: Practice and Experience, 2015 </a:t>
            </a:r>
            <a:r>
              <a:rPr lang="en-US" b="1" dirty="0">
                <a:hlinkClick r:id="rId3"/>
              </a:rPr>
              <a:t>https://doi.org/10.1002/spe.2220</a:t>
            </a:r>
            <a:endParaRPr lang="en-US" dirty="0"/>
          </a:p>
          <a:p>
            <a:pPr marL="0" indent="0">
              <a:buNone/>
            </a:pPr>
            <a:endParaRPr lang="en-US" sz="2400" dirty="0"/>
          </a:p>
        </p:txBody>
      </p:sp>
    </p:spTree>
    <p:extLst>
      <p:ext uri="{BB962C8B-B14F-4D97-AF65-F5344CB8AC3E}">
        <p14:creationId xmlns:p14="http://schemas.microsoft.com/office/powerpoint/2010/main" val="319311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Verification and Validation?</a:t>
            </a:r>
          </a:p>
        </p:txBody>
      </p:sp>
      <p:sp>
        <p:nvSpPr>
          <p:cNvPr id="3" name="Content Placeholder 2"/>
          <p:cNvSpPr>
            <a:spLocks noGrp="1"/>
          </p:cNvSpPr>
          <p:nvPr>
            <p:ph idx="1"/>
          </p:nvPr>
        </p:nvSpPr>
        <p:spPr>
          <a:xfrm>
            <a:off x="368425" y="1061499"/>
            <a:ext cx="11270298" cy="2586162"/>
          </a:xfrm>
        </p:spPr>
        <p:txBody>
          <a:bodyPr/>
          <a:lstStyle/>
          <a:p>
            <a:r>
              <a:rPr lang="en-US" dirty="0"/>
              <a:t>Scientific computing and software engineering use different definitions</a:t>
            </a:r>
          </a:p>
          <a:p>
            <a:pPr marL="0" indent="0">
              <a:buNone/>
            </a:pPr>
            <a:endParaRPr lang="en-US" dirty="0"/>
          </a:p>
          <a:p>
            <a:endParaRPr lang="en-US" dirty="0"/>
          </a:p>
          <a:p>
            <a:pPr lvl="1"/>
            <a:endParaRPr lang="en-US" dirty="0"/>
          </a:p>
        </p:txBody>
      </p:sp>
      <p:sp>
        <p:nvSpPr>
          <p:cNvPr id="19" name="TextBox 18">
            <a:extLst>
              <a:ext uri="{FF2B5EF4-FFF2-40B4-BE49-F238E27FC236}">
                <a16:creationId xmlns:a16="http://schemas.microsoft.com/office/drawing/2014/main" id="{7DE11B0A-90BB-754D-8D55-89FA832663E4}"/>
              </a:ext>
            </a:extLst>
          </p:cNvPr>
          <p:cNvSpPr txBox="1"/>
          <p:nvPr/>
        </p:nvSpPr>
        <p:spPr>
          <a:xfrm>
            <a:off x="3671455" y="628145"/>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aphicFrame>
        <p:nvGraphicFramePr>
          <p:cNvPr id="23" name="Table 23">
            <a:extLst>
              <a:ext uri="{FF2B5EF4-FFF2-40B4-BE49-F238E27FC236}">
                <a16:creationId xmlns:a16="http://schemas.microsoft.com/office/drawing/2014/main" id="{A49884F5-23F6-8C44-8E84-3335DC334319}"/>
              </a:ext>
            </a:extLst>
          </p:cNvPr>
          <p:cNvGraphicFramePr>
            <a:graphicFrameLocks noGrp="1"/>
          </p:cNvGraphicFramePr>
          <p:nvPr>
            <p:extLst>
              <p:ext uri="{D42A27DB-BD31-4B8C-83A1-F6EECF244321}">
                <p14:modId xmlns:p14="http://schemas.microsoft.com/office/powerpoint/2010/main" val="2723896557"/>
              </p:ext>
            </p:extLst>
          </p:nvPr>
        </p:nvGraphicFramePr>
        <p:xfrm>
          <a:off x="499287" y="1661270"/>
          <a:ext cx="11372473" cy="2199640"/>
        </p:xfrm>
        <a:graphic>
          <a:graphicData uri="http://schemas.openxmlformats.org/drawingml/2006/table">
            <a:tbl>
              <a:tblPr firstRow="1" firstCol="1" bandRow="1">
                <a:tableStyleId>{5C22544A-7EE6-4342-B048-85BDC9FD1C3A}</a:tableStyleId>
              </a:tblPr>
              <a:tblGrid>
                <a:gridCol w="1554137">
                  <a:extLst>
                    <a:ext uri="{9D8B030D-6E8A-4147-A177-3AD203B41FA5}">
                      <a16:colId xmlns:a16="http://schemas.microsoft.com/office/drawing/2014/main" val="1728699852"/>
                    </a:ext>
                  </a:extLst>
                </a:gridCol>
                <a:gridCol w="4821382">
                  <a:extLst>
                    <a:ext uri="{9D8B030D-6E8A-4147-A177-3AD203B41FA5}">
                      <a16:colId xmlns:a16="http://schemas.microsoft.com/office/drawing/2014/main" val="382457516"/>
                    </a:ext>
                  </a:extLst>
                </a:gridCol>
                <a:gridCol w="4996954">
                  <a:extLst>
                    <a:ext uri="{9D8B030D-6E8A-4147-A177-3AD203B41FA5}">
                      <a16:colId xmlns:a16="http://schemas.microsoft.com/office/drawing/2014/main" val="1910440006"/>
                    </a:ext>
                  </a:extLst>
                </a:gridCol>
              </a:tblGrid>
              <a:tr h="370840">
                <a:tc>
                  <a:txBody>
                    <a:bodyPr/>
                    <a:lstStyle/>
                    <a:p>
                      <a:endParaRPr lang="en-US" dirty="0"/>
                    </a:p>
                  </a:txBody>
                  <a:tcPr/>
                </a:tc>
                <a:tc>
                  <a:txBody>
                    <a:bodyPr/>
                    <a:lstStyle/>
                    <a:p>
                      <a:pPr algn="ctr"/>
                      <a:r>
                        <a:rPr lang="en-US" dirty="0"/>
                        <a:t>Scientific computing</a:t>
                      </a:r>
                    </a:p>
                  </a:txBody>
                  <a:tcPr>
                    <a:solidFill>
                      <a:schemeClr val="accent2">
                        <a:lumMod val="75000"/>
                      </a:schemeClr>
                    </a:solidFill>
                  </a:tcPr>
                </a:tc>
                <a:tc>
                  <a:txBody>
                    <a:bodyPr/>
                    <a:lstStyle/>
                    <a:p>
                      <a:pPr algn="ctr"/>
                      <a:r>
                        <a:rPr lang="en-US" dirty="0"/>
                        <a:t>Software engineering</a:t>
                      </a:r>
                    </a:p>
                  </a:txBody>
                  <a:tcPr>
                    <a:solidFill>
                      <a:schemeClr val="accent4">
                        <a:lumMod val="75000"/>
                      </a:schemeClr>
                    </a:solidFill>
                  </a:tcPr>
                </a:tc>
                <a:extLst>
                  <a:ext uri="{0D108BD9-81ED-4DB2-BD59-A6C34878D82A}">
                    <a16:rowId xmlns:a16="http://schemas.microsoft.com/office/drawing/2014/main" val="2115831254"/>
                  </a:ext>
                </a:extLst>
              </a:tr>
              <a:tr h="370840">
                <a:tc>
                  <a:txBody>
                    <a:bodyPr/>
                    <a:lstStyle/>
                    <a:p>
                      <a:r>
                        <a:rPr lang="en-US" dirty="0"/>
                        <a:t>Verification</a:t>
                      </a:r>
                    </a:p>
                  </a:txBody>
                  <a:tcPr/>
                </a:tc>
                <a:tc>
                  <a:txBody>
                    <a:bodyPr/>
                    <a:lstStyle/>
                    <a:p>
                      <a:r>
                        <a:rPr lang="en-US" dirty="0"/>
                        <a:t>Confirms the mathematical accuracy and stability of a numerical solution in addition to specifications.</a:t>
                      </a:r>
                    </a:p>
                  </a:txBody>
                  <a:tcPr>
                    <a:solidFill>
                      <a:schemeClr val="accent2">
                        <a:lumMod val="60000"/>
                        <a:lumOff val="40000"/>
                      </a:schemeClr>
                    </a:solidFill>
                  </a:tcPr>
                </a:tc>
                <a:tc>
                  <a:txBody>
                    <a:bodyPr/>
                    <a:lstStyle/>
                    <a:p>
                      <a:r>
                        <a:rPr lang="en-US" dirty="0"/>
                        <a:t>Confirms that the software conforms to its specifications (i.e. requirements.)</a:t>
                      </a:r>
                    </a:p>
                  </a:txBody>
                  <a:tcPr>
                    <a:solidFill>
                      <a:schemeClr val="accent4">
                        <a:lumMod val="40000"/>
                        <a:lumOff val="60000"/>
                      </a:schemeClr>
                    </a:solidFill>
                  </a:tcPr>
                </a:tc>
                <a:extLst>
                  <a:ext uri="{0D108BD9-81ED-4DB2-BD59-A6C34878D82A}">
                    <a16:rowId xmlns:a16="http://schemas.microsoft.com/office/drawing/2014/main" val="2196260832"/>
                  </a:ext>
                </a:extLst>
              </a:tr>
              <a:tr h="370840">
                <a:tc>
                  <a:txBody>
                    <a:bodyPr/>
                    <a:lstStyle/>
                    <a:p>
                      <a:r>
                        <a:rPr lang="en-US" dirty="0"/>
                        <a:t>Validation</a:t>
                      </a:r>
                    </a:p>
                  </a:txBody>
                  <a:tcPr/>
                </a:tc>
                <a:tc>
                  <a:txBody>
                    <a:bodyPr/>
                    <a:lstStyle/>
                    <a:p>
                      <a:r>
                        <a:rPr lang="en-US" dirty="0"/>
                        <a:t>Confirms the physical accuracy of a given model by comparing against experimental data.</a:t>
                      </a:r>
                    </a:p>
                  </a:txBody>
                  <a:tcPr>
                    <a:solidFill>
                      <a:schemeClr val="accent2">
                        <a:lumMod val="40000"/>
                        <a:lumOff val="60000"/>
                      </a:schemeClr>
                    </a:solidFill>
                  </a:tcPr>
                </a:tc>
                <a:tc>
                  <a:txBody>
                    <a:bodyPr/>
                    <a:lstStyle/>
                    <a:p>
                      <a:r>
                        <a:rPr lang="en-US" dirty="0"/>
                        <a:t>Confirms that the software actually meets the customer’s needs.</a:t>
                      </a:r>
                    </a:p>
                  </a:txBody>
                  <a:tcPr>
                    <a:solidFill>
                      <a:schemeClr val="accent4">
                        <a:lumMod val="20000"/>
                        <a:lumOff val="80000"/>
                      </a:schemeClr>
                    </a:solidFill>
                  </a:tcPr>
                </a:tc>
                <a:extLst>
                  <a:ext uri="{0D108BD9-81ED-4DB2-BD59-A6C34878D82A}">
                    <a16:rowId xmlns:a16="http://schemas.microsoft.com/office/drawing/2014/main" val="3290180962"/>
                  </a:ext>
                </a:extLst>
              </a:tr>
            </a:tbl>
          </a:graphicData>
        </a:graphic>
      </p:graphicFrame>
      <p:sp>
        <p:nvSpPr>
          <p:cNvPr id="24" name="Content Placeholder 2">
            <a:extLst>
              <a:ext uri="{FF2B5EF4-FFF2-40B4-BE49-F238E27FC236}">
                <a16:creationId xmlns:a16="http://schemas.microsoft.com/office/drawing/2014/main" id="{CC0E93ED-B182-2C47-9B19-D9C622C971CA}"/>
              </a:ext>
            </a:extLst>
          </p:cNvPr>
          <p:cNvSpPr txBox="1">
            <a:spLocks/>
          </p:cNvSpPr>
          <p:nvPr/>
        </p:nvSpPr>
        <p:spPr bwMode="auto">
          <a:xfrm>
            <a:off x="370954" y="4140077"/>
            <a:ext cx="11270298" cy="219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Validation in scientific computing requires a comparison to the experimental data, whereas in software engineering it is based on customer needs</a:t>
            </a:r>
          </a:p>
          <a:p>
            <a:r>
              <a:rPr lang="en-US" dirty="0"/>
              <a:t>Also, for a real problem, there is typically no way to check for correct output given some inputs. Validation is still required however, so an indirect method must be used.</a:t>
            </a:r>
          </a:p>
        </p:txBody>
      </p:sp>
    </p:spTree>
    <p:extLst>
      <p:ext uri="{BB962C8B-B14F-4D97-AF65-F5344CB8AC3E}">
        <p14:creationId xmlns:p14="http://schemas.microsoft.com/office/powerpoint/2010/main" val="316209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within the software development lifecycle</a:t>
            </a:r>
          </a:p>
        </p:txBody>
      </p:sp>
      <p:sp>
        <p:nvSpPr>
          <p:cNvPr id="3" name="Content Placeholder 2"/>
          <p:cNvSpPr>
            <a:spLocks noGrp="1"/>
          </p:cNvSpPr>
          <p:nvPr>
            <p:ph idx="1"/>
          </p:nvPr>
        </p:nvSpPr>
        <p:spPr>
          <a:xfrm>
            <a:off x="368424" y="1464226"/>
            <a:ext cx="11369809" cy="4982293"/>
          </a:xfrm>
        </p:spPr>
        <p:txBody>
          <a:bodyPr>
            <a:normAutofit fontScale="92500" lnSpcReduction="10000"/>
          </a:bodyPr>
          <a:lstStyle/>
          <a:p>
            <a:pPr>
              <a:lnSpc>
                <a:spcPct val="110000"/>
              </a:lnSpc>
            </a:pPr>
            <a:r>
              <a:rPr lang="en-US" sz="2800" dirty="0"/>
              <a:t>When should functional tests be provided?</a:t>
            </a:r>
          </a:p>
          <a:p>
            <a:pPr>
              <a:lnSpc>
                <a:spcPct val="110000"/>
              </a:lnSpc>
            </a:pPr>
            <a:r>
              <a:rPr lang="en-US" sz="2800" dirty="0"/>
              <a:t>Ideally before the code is written</a:t>
            </a:r>
          </a:p>
          <a:p>
            <a:pPr lvl="1">
              <a:lnSpc>
                <a:spcPct val="110000"/>
              </a:lnSpc>
            </a:pPr>
            <a:r>
              <a:rPr lang="en-US" sz="2400" dirty="0"/>
              <a:t>Also known as test driven development (TDD)</a:t>
            </a:r>
          </a:p>
          <a:p>
            <a:pPr lvl="1">
              <a:lnSpc>
                <a:spcPct val="110000"/>
              </a:lnSpc>
            </a:pPr>
            <a:r>
              <a:rPr lang="en-US" sz="2400" dirty="0"/>
              <a:t>Tests then become the specification for the program</a:t>
            </a:r>
          </a:p>
          <a:p>
            <a:pPr>
              <a:lnSpc>
                <a:spcPct val="110000"/>
              </a:lnSpc>
            </a:pPr>
            <a:r>
              <a:rPr lang="en-US" sz="2800" dirty="0"/>
              <a:t>This approach also ensures that thought is given to what it means for the program to be correct, rather than just what the program should do</a:t>
            </a:r>
          </a:p>
          <a:p>
            <a:pPr>
              <a:lnSpc>
                <a:spcPct val="110000"/>
              </a:lnSpc>
            </a:pPr>
            <a:r>
              <a:rPr lang="en-US" sz="2800" dirty="0"/>
              <a:t>Requires:</a:t>
            </a:r>
          </a:p>
          <a:p>
            <a:pPr lvl="1">
              <a:lnSpc>
                <a:spcPct val="110000"/>
              </a:lnSpc>
            </a:pPr>
            <a:r>
              <a:rPr lang="en-US" sz="2400" dirty="0"/>
              <a:t>Care in writing tests</a:t>
            </a:r>
          </a:p>
          <a:p>
            <a:pPr lvl="1">
              <a:lnSpc>
                <a:spcPct val="110000"/>
              </a:lnSpc>
            </a:pPr>
            <a:r>
              <a:rPr lang="en-US" sz="2400" dirty="0"/>
              <a:t>Frequent running of tests (see our Continuous Integration module) </a:t>
            </a:r>
          </a:p>
          <a:p>
            <a:pPr lvl="1">
              <a:lnSpc>
                <a:spcPct val="110000"/>
              </a:lnSpc>
            </a:pPr>
            <a:r>
              <a:rPr lang="en-US" sz="2400" dirty="0"/>
              <a:t>Wide adoption by development team</a:t>
            </a:r>
          </a:p>
        </p:txBody>
      </p:sp>
    </p:spTree>
    <p:extLst>
      <p:ext uri="{BB962C8B-B14F-4D97-AF65-F5344CB8AC3E}">
        <p14:creationId xmlns:p14="http://schemas.microsoft.com/office/powerpoint/2010/main" val="186718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test driven development</a:t>
            </a:r>
          </a:p>
        </p:txBody>
      </p:sp>
      <p:sp>
        <p:nvSpPr>
          <p:cNvPr id="3" name="Content Placeholder 2"/>
          <p:cNvSpPr>
            <a:spLocks noGrp="1"/>
          </p:cNvSpPr>
          <p:nvPr>
            <p:ph idx="1"/>
          </p:nvPr>
        </p:nvSpPr>
        <p:spPr>
          <a:xfrm>
            <a:off x="368424" y="1464227"/>
            <a:ext cx="11369809" cy="3301538"/>
          </a:xfrm>
        </p:spPr>
        <p:txBody>
          <a:bodyPr>
            <a:normAutofit/>
          </a:bodyPr>
          <a:lstStyle/>
          <a:p>
            <a:pPr>
              <a:lnSpc>
                <a:spcPct val="110000"/>
              </a:lnSpc>
            </a:pPr>
            <a:r>
              <a:rPr lang="en-US" sz="2800" dirty="0"/>
              <a:t>Write a single test</a:t>
            </a:r>
            <a:r>
              <a:rPr lang="en-US" sz="2800" baseline="30000" dirty="0"/>
              <a:t>1</a:t>
            </a:r>
            <a:r>
              <a:rPr lang="en-US" sz="2800" dirty="0"/>
              <a:t> describing an aspect of the program</a:t>
            </a:r>
          </a:p>
          <a:p>
            <a:pPr>
              <a:lnSpc>
                <a:spcPct val="110000"/>
              </a:lnSpc>
            </a:pPr>
            <a:r>
              <a:rPr lang="en-US" sz="2800" dirty="0"/>
              <a:t>Run the test, which should fail because the feature does not exist</a:t>
            </a:r>
          </a:p>
          <a:p>
            <a:pPr>
              <a:lnSpc>
                <a:spcPct val="110000"/>
              </a:lnSpc>
            </a:pPr>
            <a:r>
              <a:rPr lang="en-US" sz="2800" dirty="0"/>
              <a:t>Write just enough code to make the test pass</a:t>
            </a:r>
          </a:p>
          <a:p>
            <a:pPr>
              <a:lnSpc>
                <a:spcPct val="110000"/>
              </a:lnSpc>
            </a:pPr>
            <a:r>
              <a:rPr lang="en-US" sz="2800" dirty="0"/>
              <a:t>Refactor the code</a:t>
            </a:r>
          </a:p>
          <a:p>
            <a:pPr>
              <a:lnSpc>
                <a:spcPct val="110000"/>
              </a:lnSpc>
            </a:pPr>
            <a:r>
              <a:rPr lang="en-US" sz="2800" dirty="0"/>
              <a:t>Repeat, creating new tests as new functionality is added</a:t>
            </a:r>
            <a:endParaRPr lang="en-US" sz="2400" dirty="0"/>
          </a:p>
        </p:txBody>
      </p:sp>
      <p:sp>
        <p:nvSpPr>
          <p:cNvPr id="9" name="Oval 8">
            <a:extLst>
              <a:ext uri="{FF2B5EF4-FFF2-40B4-BE49-F238E27FC236}">
                <a16:creationId xmlns:a16="http://schemas.microsoft.com/office/drawing/2014/main" id="{1E4F9CD9-A95E-7840-ACBD-63222FD4A694}"/>
              </a:ext>
            </a:extLst>
          </p:cNvPr>
          <p:cNvSpPr/>
          <p:nvPr/>
        </p:nvSpPr>
        <p:spPr>
          <a:xfrm>
            <a:off x="294827" y="1464226"/>
            <a:ext cx="484732" cy="316319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riangle 9">
            <a:extLst>
              <a:ext uri="{FF2B5EF4-FFF2-40B4-BE49-F238E27FC236}">
                <a16:creationId xmlns:a16="http://schemas.microsoft.com/office/drawing/2014/main" id="{E8C42C14-5AEC-634B-AE47-804EE84227FE}"/>
              </a:ext>
            </a:extLst>
          </p:cNvPr>
          <p:cNvSpPr/>
          <p:nvPr/>
        </p:nvSpPr>
        <p:spPr>
          <a:xfrm rot="207936">
            <a:off x="240177" y="2069174"/>
            <a:ext cx="166254" cy="332509"/>
          </a:xfrm>
          <a:prstGeom prst="triangle">
            <a:avLst/>
          </a:prstGeom>
          <a:solidFill>
            <a:srgbClr val="FF0000"/>
          </a:solidFill>
          <a:ln>
            <a:solidFill>
              <a:srgbClr val="FF000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CBDD7630-0C7C-2B49-9495-EA1D5E677257}"/>
              </a:ext>
            </a:extLst>
          </p:cNvPr>
          <p:cNvSpPr txBox="1"/>
          <p:nvPr/>
        </p:nvSpPr>
        <p:spPr>
          <a:xfrm>
            <a:off x="387852" y="6016910"/>
            <a:ext cx="7176730" cy="433965"/>
          </a:xfrm>
          <a:prstGeom prst="rect">
            <a:avLst/>
          </a:prstGeom>
          <a:noFill/>
        </p:spPr>
        <p:txBody>
          <a:bodyPr wrap="square" lIns="118872" tIns="91440" rIns="118872" bIns="91440" rtlCol="0" anchor="ctr" anchorCtr="0">
            <a:spAutoFit/>
          </a:bodyPr>
          <a:lstStyle/>
          <a:p>
            <a:pPr algn="l">
              <a:lnSpc>
                <a:spcPct val="90000"/>
              </a:lnSpc>
            </a:pPr>
            <a:r>
              <a:rPr lang="en-US" sz="1800" baseline="30000" dirty="0"/>
              <a:t>1</a:t>
            </a:r>
            <a:r>
              <a:rPr lang="en-US" b="0" i="0" u="none" strike="noStrike" dirty="0">
                <a:solidFill>
                  <a:srgbClr val="000000"/>
                </a:solidFill>
                <a:effectLst/>
                <a:latin typeface="Calibri" panose="020F0502020204030204" pitchFamily="34" charset="0"/>
              </a:rPr>
              <a:t>In numerical methods there are times when a single test may not suffice</a:t>
            </a:r>
            <a:endParaRPr lang="en-US" dirty="0"/>
          </a:p>
        </p:txBody>
      </p:sp>
      <p:sp>
        <p:nvSpPr>
          <p:cNvPr id="11" name="Oval 10">
            <a:extLst>
              <a:ext uri="{FF2B5EF4-FFF2-40B4-BE49-F238E27FC236}">
                <a16:creationId xmlns:a16="http://schemas.microsoft.com/office/drawing/2014/main" id="{6C2D7F93-9C3D-8548-B623-FC486B8DC76E}"/>
              </a:ext>
            </a:extLst>
          </p:cNvPr>
          <p:cNvSpPr/>
          <p:nvPr/>
        </p:nvSpPr>
        <p:spPr>
          <a:xfrm>
            <a:off x="345024" y="2235428"/>
            <a:ext cx="342452" cy="105767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2" name="Triangle 11">
            <a:extLst>
              <a:ext uri="{FF2B5EF4-FFF2-40B4-BE49-F238E27FC236}">
                <a16:creationId xmlns:a16="http://schemas.microsoft.com/office/drawing/2014/main" id="{E79CB977-A5A9-5046-8D04-D67529B2394F}"/>
              </a:ext>
            </a:extLst>
          </p:cNvPr>
          <p:cNvSpPr/>
          <p:nvPr/>
        </p:nvSpPr>
        <p:spPr>
          <a:xfrm rot="10800000" flipH="1">
            <a:off x="590830" y="2731049"/>
            <a:ext cx="166168" cy="142751"/>
          </a:xfrm>
          <a:prstGeom prst="triangle">
            <a:avLst/>
          </a:prstGeom>
          <a:solidFill>
            <a:srgbClr val="FF0000"/>
          </a:solidFill>
          <a:ln>
            <a:solidFill>
              <a:srgbClr val="FF000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86026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12597-08D8-466C-AFDF-A8DB77B0B62A}"/>
              </a:ext>
            </a:extLst>
          </p:cNvPr>
          <p:cNvSpPr>
            <a:spLocks noGrp="1"/>
          </p:cNvSpPr>
          <p:nvPr>
            <p:ph type="title"/>
          </p:nvPr>
        </p:nvSpPr>
        <p:spPr/>
        <p:txBody>
          <a:bodyPr/>
          <a:lstStyle/>
          <a:p>
            <a:r>
              <a:rPr lang="en-US" dirty="0"/>
              <a:t>Testing within the software development lifecycle</a:t>
            </a:r>
          </a:p>
        </p:txBody>
      </p:sp>
      <p:sp>
        <p:nvSpPr>
          <p:cNvPr id="5" name="Title 1">
            <a:extLst>
              <a:ext uri="{FF2B5EF4-FFF2-40B4-BE49-F238E27FC236}">
                <a16:creationId xmlns:a16="http://schemas.microsoft.com/office/drawing/2014/main" id="{2410FEE4-3F87-4FD8-9487-44BB569C6CA3}"/>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Testing within the software development lifecycle</a:t>
            </a:r>
            <a:endParaRPr lang="en-US" dirty="0"/>
          </a:p>
        </p:txBody>
      </p:sp>
      <p:grpSp>
        <p:nvGrpSpPr>
          <p:cNvPr id="18" name="Group 17">
            <a:extLst>
              <a:ext uri="{FF2B5EF4-FFF2-40B4-BE49-F238E27FC236}">
                <a16:creationId xmlns:a16="http://schemas.microsoft.com/office/drawing/2014/main" id="{052D9562-18B8-4A91-9EA2-855AD92D5578}"/>
              </a:ext>
            </a:extLst>
          </p:cNvPr>
          <p:cNvGrpSpPr/>
          <p:nvPr/>
        </p:nvGrpSpPr>
        <p:grpSpPr>
          <a:xfrm>
            <a:off x="756465" y="868681"/>
            <a:ext cx="9455181" cy="5211764"/>
            <a:chOff x="756465" y="868681"/>
            <a:chExt cx="9455181" cy="5211764"/>
          </a:xfrm>
        </p:grpSpPr>
        <p:pic>
          <p:nvPicPr>
            <p:cNvPr id="6" name="Picture 5">
              <a:extLst>
                <a:ext uri="{FF2B5EF4-FFF2-40B4-BE49-F238E27FC236}">
                  <a16:creationId xmlns:a16="http://schemas.microsoft.com/office/drawing/2014/main" id="{0ED17D82-53CB-4E66-9A12-FC640ECD9C67}"/>
                </a:ext>
              </a:extLst>
            </p:cNvPr>
            <p:cNvPicPr>
              <a:picLocks noChangeAspect="1"/>
            </p:cNvPicPr>
            <p:nvPr/>
          </p:nvPicPr>
          <p:blipFill rotWithShape="1">
            <a:blip r:embed="rId3"/>
            <a:srcRect b="3388"/>
            <a:stretch/>
          </p:blipFill>
          <p:spPr>
            <a:xfrm>
              <a:off x="756465" y="868681"/>
              <a:ext cx="9455181" cy="5166360"/>
            </a:xfrm>
            <a:prstGeom prst="rect">
              <a:avLst/>
            </a:prstGeom>
          </p:spPr>
        </p:pic>
        <p:sp>
          <p:nvSpPr>
            <p:cNvPr id="17" name="Rectangle 16">
              <a:extLst>
                <a:ext uri="{FF2B5EF4-FFF2-40B4-BE49-F238E27FC236}">
                  <a16:creationId xmlns:a16="http://schemas.microsoft.com/office/drawing/2014/main" id="{E7A58FC9-6D82-4047-A2B6-4B9C64919640}"/>
                </a:ext>
              </a:extLst>
            </p:cNvPr>
            <p:cNvSpPr/>
            <p:nvPr/>
          </p:nvSpPr>
          <p:spPr>
            <a:xfrm>
              <a:off x="9102592" y="5810595"/>
              <a:ext cx="425025" cy="269850"/>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5527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101919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3068240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10.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3.xml><?xml version="1.0" encoding="utf-8"?>
<p:tagLst xmlns:a="http://schemas.openxmlformats.org/drawingml/2006/main" xmlns:r="http://schemas.openxmlformats.org/officeDocument/2006/relationships" xmlns:p="http://schemas.openxmlformats.org/presentationml/2006/main">
  <p:tag name="TIMING" val="|87.2|3.4|1.7|15|27"/>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ags/tag5.xml><?xml version="1.0" encoding="utf-8"?>
<p:tagLst xmlns:a="http://schemas.openxmlformats.org/drawingml/2006/main" xmlns:r="http://schemas.openxmlformats.org/officeDocument/2006/relationships" xmlns:p="http://schemas.openxmlformats.org/presentationml/2006/main">
  <p:tag name="TIMING" val="|102|13.3"/>
</p:tagLst>
</file>

<file path=ppt/tags/tag6.xml><?xml version="1.0" encoding="utf-8"?>
<p:tagLst xmlns:a="http://schemas.openxmlformats.org/drawingml/2006/main" xmlns:r="http://schemas.openxmlformats.org/officeDocument/2006/relationships" xmlns:p="http://schemas.openxmlformats.org/presentationml/2006/main">
  <p:tag name="TIMING" val="|102|13.3"/>
</p:tagLst>
</file>

<file path=ppt/tags/tag7.xml><?xml version="1.0" encoding="utf-8"?>
<p:tagLst xmlns:a="http://schemas.openxmlformats.org/drawingml/2006/main" xmlns:r="http://schemas.openxmlformats.org/officeDocument/2006/relationships" xmlns:p="http://schemas.openxmlformats.org/presentationml/2006/main">
  <p:tag name="TIMING" val="|102|13.3"/>
</p:tagLst>
</file>

<file path=ppt/tags/tag8.xml><?xml version="1.0" encoding="utf-8"?>
<p:tagLst xmlns:a="http://schemas.openxmlformats.org/drawingml/2006/main" xmlns:r="http://schemas.openxmlformats.org/officeDocument/2006/relationships" xmlns:p="http://schemas.openxmlformats.org/presentationml/2006/main">
  <p:tag name="TIMING" val="|102|13.3"/>
</p:tagLst>
</file>

<file path=ppt/tags/tag9.xml><?xml version="1.0" encoding="utf-8"?>
<p:tagLst xmlns:a="http://schemas.openxmlformats.org/drawingml/2006/main" xmlns:r="http://schemas.openxmlformats.org/officeDocument/2006/relationships" xmlns:p="http://schemas.openxmlformats.org/presentationml/2006/main">
  <p:tag name="TIMING" val="|102|13.3"/>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21745</TotalTime>
  <Words>4314</Words>
  <Application>Microsoft Office PowerPoint</Application>
  <PresentationFormat>Custom</PresentationFormat>
  <Paragraphs>382</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Arial Black</vt:lpstr>
      <vt:lpstr>Calibri</vt:lpstr>
      <vt:lpstr>Presentations (Wide Screen)</vt:lpstr>
      <vt:lpstr>Software Testing and Verification</vt:lpstr>
      <vt:lpstr>License, Citation and Acknowledgements</vt:lpstr>
      <vt:lpstr>Motivation – Testing Practices</vt:lpstr>
      <vt:lpstr>What about Verification and Validation?</vt:lpstr>
      <vt:lpstr>Testing within the software development lifecycle</vt:lpstr>
      <vt:lpstr>Steps for test driven development</vt:lpstr>
      <vt:lpstr>Testing within the software development lifecycle</vt:lpstr>
      <vt:lpstr>Developing Tests</vt:lpstr>
      <vt:lpstr>Developing Tests</vt:lpstr>
      <vt:lpstr>Developing Tests</vt:lpstr>
      <vt:lpstr>Developing Tests</vt:lpstr>
      <vt:lpstr>Developing Tests</vt:lpstr>
      <vt:lpstr>Developing Tests</vt:lpstr>
      <vt:lpstr>Developing Tests</vt:lpstr>
      <vt:lpstr>PowerPoint Presentation</vt:lpstr>
      <vt:lpstr>PowerPoint Presentation</vt:lpstr>
      <vt:lpstr>Example – Shock Hydrodynamics with Adaptive Mesh Refinement</vt:lpstr>
      <vt:lpstr>Example – Shock Hydrodynamics with Adaptive Mesh Refinement</vt:lpstr>
      <vt:lpstr>Step 1 – Equation of State</vt:lpstr>
      <vt:lpstr>Step 1 – Equation of State</vt:lpstr>
      <vt:lpstr>Step 2 – Mesh</vt:lpstr>
      <vt:lpstr>Step 2 – Mesh</vt:lpstr>
      <vt:lpstr>Step 3 – Hydrodynamics</vt:lpstr>
      <vt:lpstr>Step  4:  AMR</vt:lpstr>
      <vt:lpstr>Step  4:  AMR</vt:lpstr>
      <vt:lpstr>PowerPoint Presentation</vt:lpstr>
      <vt:lpstr>How to build your test suite?</vt:lpstr>
      <vt:lpstr>How to build your test suite?</vt:lpstr>
      <vt:lpstr>How do we determine what tests are needed?</vt:lpstr>
      <vt:lpstr>Building Test-suite</vt:lpstr>
      <vt:lpstr>Good Rules of Thumb</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346</cp:revision>
  <cp:lastPrinted>2017-11-02T18:35:01Z</cp:lastPrinted>
  <dcterms:created xsi:type="dcterms:W3CDTF">2018-11-06T17:28:56Z</dcterms:created>
  <dcterms:modified xsi:type="dcterms:W3CDTF">2022-08-10T00:54:19Z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