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32" r:id="rId5"/>
    <p:sldId id="320" r:id="rId6"/>
    <p:sldId id="289" r:id="rId7"/>
    <p:sldId id="329" r:id="rId8"/>
    <p:sldId id="271" r:id="rId9"/>
    <p:sldId id="1825" r:id="rId10"/>
    <p:sldId id="1826" r:id="rId11"/>
    <p:sldId id="1823" r:id="rId12"/>
    <p:sldId id="1827" r:id="rId13"/>
    <p:sldId id="1824" r:id="rId14"/>
    <p:sldId id="450" r:id="rId15"/>
    <p:sldId id="1820" r:id="rId16"/>
    <p:sldId id="353"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33986706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hyperlink" Target="https://bssw.io/blog_posts/productivity-and-sustainability-improvement-planning-psip" TargetMode="External"/><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David E. Bernholdt</a:t>
            </a:r>
            <a:br>
              <a:rPr lang="en-US" dirty="0"/>
            </a:br>
            <a:r>
              <a:rPr lang="en-US" sz="2000" dirty="0"/>
              <a:t>Oak Ridge National Laboratory</a:t>
            </a:r>
            <a:endParaRPr lang="en-US" dirty="0"/>
          </a:p>
          <a:p>
            <a:pPr>
              <a:spcBef>
                <a:spcPts val="2400"/>
              </a:spcBef>
            </a:pPr>
            <a:r>
              <a:rPr lang="en-US" dirty="0"/>
              <a:t>Michael A. </a:t>
            </a:r>
            <a:r>
              <a:rPr lang="en-US" dirty="0" err="1"/>
              <a:t>Heroux</a:t>
            </a:r>
            <a:r>
              <a:rPr lang="en-US" dirty="0"/>
              <a:t>, </a:t>
            </a:r>
            <a:r>
              <a:rPr lang="en-US" u="sng" dirty="0"/>
              <a:t>James M. </a:t>
            </a:r>
            <a:r>
              <a:rPr lang="en-US" u="sng" dirty="0" err="1"/>
              <a:t>Willenbring</a:t>
            </a:r>
            <a:br>
              <a:rPr lang="en-US" dirty="0"/>
            </a:br>
            <a:r>
              <a:rPr lang="en-US" sz="2000" dirty="0"/>
              <a:t>Sandia National Laboratories</a:t>
            </a:r>
            <a:br>
              <a:rPr lang="en-US" sz="2000" dirty="0"/>
            </a:br>
            <a:br>
              <a:rPr lang="en-US" dirty="0"/>
            </a:br>
            <a:r>
              <a:rPr lang="en-US" sz="2000" dirty="0"/>
              <a:t>Software Productivity Track, ATPESC 2020</a:t>
            </a:r>
            <a:br>
              <a:rPr lang="en-US" sz="2000" dirty="0"/>
            </a:br>
            <a:endParaRPr lang="en-US" sz="2000" dirty="0"/>
          </a:p>
          <a:p>
            <a:endParaRPr lang="en-US" sz="2000" dirty="0"/>
          </a:p>
        </p:txBody>
      </p:sp>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4294967295"/>
          </p:nvPr>
        </p:nvSpPr>
        <p:spPr>
          <a:xfrm>
            <a:off x="650875" y="3017838"/>
            <a:ext cx="11537950" cy="1490662"/>
          </a:xfrm>
        </p:spPr>
        <p:txBody>
          <a:bodyPr/>
          <a:lstStyle/>
          <a:p>
            <a:pPr marL="0" indent="0">
              <a:buNone/>
            </a:pPr>
            <a:r>
              <a:rPr lang="en-US" sz="3200" i="1" dirty="0"/>
              <a:t>“Use iteration and incrementation only for projects you want to succeed.”</a:t>
            </a:r>
          </a:p>
          <a:p>
            <a:pPr marL="457200" indent="-457200" algn="r">
              <a:buFontTx/>
              <a:buChar char="-"/>
            </a:pPr>
            <a:r>
              <a:rPr lang="en-US" sz="3200" i="1" dirty="0"/>
              <a:t>Adaptation of Martin Fowler quote</a:t>
            </a:r>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365760" y="734223"/>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747895" y="123005"/>
            <a:ext cx="11372473" cy="720197"/>
          </a:xfrm>
        </p:spPr>
        <p:txBody>
          <a:bodyPr/>
          <a:lstStyle/>
          <a:p>
            <a:pPr algn="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622194"/>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454710"/>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553854" y="694117"/>
            <a:ext cx="5126278" cy="2791616"/>
          </a:xfrm>
          <a:prstGeom prst="rect">
            <a:avLst/>
          </a:prstGeom>
        </p:spPr>
      </p:pic>
      <p:sp>
        <p:nvSpPr>
          <p:cNvPr id="8" name="TextBox 7">
            <a:extLst>
              <a:ext uri="{FF2B5EF4-FFF2-40B4-BE49-F238E27FC236}">
                <a16:creationId xmlns:a16="http://schemas.microsoft.com/office/drawing/2014/main" id="{98125C2C-3A9E-AC49-BC3B-D77AB062A323}"/>
              </a:ext>
            </a:extLst>
          </p:cNvPr>
          <p:cNvSpPr txBox="1"/>
          <p:nvPr/>
        </p:nvSpPr>
        <p:spPr>
          <a:xfrm>
            <a:off x="731879" y="6037749"/>
            <a:ext cx="5059017" cy="840230"/>
          </a:xfrm>
          <a:prstGeom prst="rect">
            <a:avLst/>
          </a:prstGeom>
          <a:noFill/>
        </p:spPr>
        <p:txBody>
          <a:bodyPr wrap="square" rtlCol="0">
            <a:spAutoFit/>
          </a:bodyPr>
          <a:lstStyle/>
          <a:p>
            <a:pPr algn="ctr">
              <a:lnSpc>
                <a:spcPct val="90000"/>
              </a:lnSpc>
            </a:pPr>
            <a:r>
              <a:rPr lang="en-US" dirty="0">
                <a:hlinkClick r:id="rId6"/>
              </a:rPr>
              <a:t>https://bssw.io/blog_posts/productivity-and-sustainability-improvement-planning-psip</a:t>
            </a:r>
            <a:endParaRPr lang="en-US" dirty="0"/>
          </a:p>
          <a:p>
            <a:pPr algn="ctr">
              <a:lnSpc>
                <a:spcPct val="90000"/>
              </a:lnSpc>
            </a:pPr>
            <a:endParaRPr lang="en-US" dirty="0">
              <a:uFillTx/>
            </a:endParaRPr>
          </a:p>
        </p:txBody>
      </p:sp>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SAND2020-7957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1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More on Epic, Story, Task</a:t>
            </a:r>
          </a:p>
        </p:txBody>
      </p:sp>
      <p:sp>
        <p:nvSpPr>
          <p:cNvPr id="7" name="Text Placeholder 6"/>
          <p:cNvSpPr>
            <a:spLocks noGrp="1"/>
          </p:cNvSpPr>
          <p:nvPr>
            <p:ph type="body" idx="4294967295"/>
          </p:nvPr>
        </p:nvSpPr>
        <p:spPr>
          <a:xfrm>
            <a:off x="2693988" y="2743200"/>
            <a:ext cx="9494837" cy="1673225"/>
          </a:xfrm>
        </p:spPr>
        <p:txBody>
          <a:bodyPr/>
          <a:lstStyle/>
          <a:p>
            <a:r>
              <a:rPr lang="en-US" dirty="0"/>
              <a:t>Definition of Done</a:t>
            </a:r>
          </a:p>
          <a:p>
            <a:r>
              <a:rPr lang="en-US" dirty="0"/>
              <a:t>Refining Issues</a:t>
            </a:r>
          </a:p>
          <a:p>
            <a:r>
              <a:rPr lang="en-US" dirty="0"/>
              <a:t>Agile Estimation</a:t>
            </a: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2377</TotalTime>
  <Words>1045</Words>
  <Application>Microsoft Office PowerPoint</Application>
  <PresentationFormat>Custom</PresentationFormat>
  <Paragraphs>118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Times New Roman</vt:lpstr>
      <vt:lpstr>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195</cp:revision>
  <cp:lastPrinted>2017-11-02T18:35:01Z</cp:lastPrinted>
  <dcterms:created xsi:type="dcterms:W3CDTF">2018-11-06T17:28:56Z</dcterms:created>
  <dcterms:modified xsi:type="dcterms:W3CDTF">2021-05-21T21:58:55Z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