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320" r:id="rId6"/>
    <p:sldId id="1819" r:id="rId7"/>
    <p:sldId id="325" r:id="rId8"/>
    <p:sldId id="1823" r:id="rId9"/>
    <p:sldId id="1822" r:id="rId10"/>
    <p:sldId id="1824" r:id="rId11"/>
    <p:sldId id="1846" r:id="rId12"/>
    <p:sldId id="1821" r:id="rId13"/>
    <p:sldId id="1820" r:id="rId14"/>
    <p:sldId id="279" r:id="rId15"/>
    <p:sldId id="1845"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3.xml"/><Relationship Id="rId4" Type="http://schemas.openxmlformats.org/officeDocument/2006/relationships/image" Target="../media/image10.tiff"/></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err="1"/>
              <a:t>Anshu</a:t>
            </a:r>
            <a:r>
              <a:rPr lang="en-US" dirty="0"/>
              <a:t> Dubey, Katherine M. Riley</a:t>
            </a:r>
            <a:br>
              <a:rPr lang="en-US" dirty="0"/>
            </a:br>
            <a:r>
              <a:rPr lang="en-US" sz="2000" dirty="0"/>
              <a:t>Argonne National Laboratory</a:t>
            </a:r>
            <a:endParaRPr lang="en-US" dirty="0"/>
          </a:p>
          <a:p>
            <a:r>
              <a:rPr lang="en-US" dirty="0"/>
              <a:t>Better Scientific Software Tutorial, ISS, March 2021</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Best Practices for Scientific Software Development</a:t>
            </a:r>
          </a:p>
        </p:txBody>
      </p:sp>
      <p:sp>
        <p:nvSpPr>
          <p:cNvPr id="2" name="Text Placeholder 1"/>
          <p:cNvSpPr>
            <a:spLocks noGrp="1"/>
          </p:cNvSpPr>
          <p:nvPr>
            <p:ph type="body" idx="1"/>
          </p:nvPr>
        </p:nvSpPr>
        <p:spPr>
          <a:xfrm>
            <a:off x="365760" y="996683"/>
            <a:ext cx="5588582" cy="821190"/>
          </a:xfrm>
        </p:spPr>
        <p:txBody>
          <a:bodyPr/>
          <a:lstStyle/>
          <a:p>
            <a:r>
              <a:rPr lang="en-US" sz="2800"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sz="2400" dirty="0"/>
              <a:t>Invest in extensible code design</a:t>
            </a:r>
          </a:p>
          <a:p>
            <a:r>
              <a:rPr lang="en-US" sz="2400" dirty="0"/>
              <a:t>Use version control and automated testing</a:t>
            </a:r>
          </a:p>
          <a:p>
            <a:r>
              <a:rPr lang="en-US" sz="2400" dirty="0"/>
              <a:t>Institute a rigorous verification and validation regime</a:t>
            </a:r>
          </a:p>
          <a:p>
            <a:r>
              <a:rPr lang="en-US" sz="2400" dirty="0"/>
              <a:t>Define and enforce coding and testing standards</a:t>
            </a:r>
          </a:p>
          <a:p>
            <a:r>
              <a:rPr lang="en-US" sz="2400" dirty="0"/>
              <a:t>Clear and well-defined policies for </a:t>
            </a:r>
          </a:p>
          <a:p>
            <a:pPr lvl="1"/>
            <a:r>
              <a:rPr lang="en-US" sz="2000" dirty="0"/>
              <a:t>Auditing and maintenance</a:t>
            </a:r>
          </a:p>
          <a:p>
            <a:pPr lvl="1"/>
            <a:r>
              <a:rPr lang="en-US" sz="2000" dirty="0"/>
              <a:t>Distribution and contribution</a:t>
            </a:r>
          </a:p>
          <a:p>
            <a:pPr lvl="1"/>
            <a:r>
              <a:rPr lang="en-US" sz="20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sz="2800"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sz="2400" dirty="0"/>
              <a:t>Provenance and reproducibility</a:t>
            </a:r>
          </a:p>
          <a:p>
            <a:r>
              <a:rPr lang="en-US" sz="2400" dirty="0"/>
              <a:t>Lifecycle management</a:t>
            </a:r>
          </a:p>
          <a:p>
            <a:r>
              <a:rPr lang="en-US" sz="2400" dirty="0"/>
              <a:t>Open development and frequent releases</a:t>
            </a:r>
          </a:p>
        </p:txBody>
      </p:sp>
      <p:sp>
        <p:nvSpPr>
          <p:cNvPr id="4" name="TextBox 3">
            <a:extLst>
              <a:ext uri="{FF2B5EF4-FFF2-40B4-BE49-F238E27FC236}">
                <a16:creationId xmlns:a16="http://schemas.microsoft.com/office/drawing/2014/main" id="{6AEB12FC-503B-4B3F-A1C9-CE40BF9C4BA1}"/>
              </a:ext>
            </a:extLst>
          </p:cNvPr>
          <p:cNvSpPr txBox="1"/>
          <p:nvPr/>
        </p:nvSpPr>
        <p:spPr>
          <a:xfrm>
            <a:off x="6208961" y="4502995"/>
            <a:ext cx="5531935" cy="1514261"/>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sz="2400" b="1" i="1" dirty="0">
                <a:solidFill>
                  <a:schemeClr val="tx2"/>
                </a:solidFill>
              </a:rPr>
              <a:t>This tutorial will focus primarily on scientific software as distinct from more generic software engineering best practices</a:t>
            </a:r>
          </a:p>
        </p:txBody>
      </p:sp>
    </p:spTree>
    <p:extLst>
      <p:ext uri="{BB962C8B-B14F-4D97-AF65-F5344CB8AC3E}">
        <p14:creationId xmlns:p14="http://schemas.microsoft.com/office/powerpoint/2010/main" val="7690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cost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2377</TotalTime>
  <Words>1271</Words>
  <Application>Microsoft Office PowerPoint</Application>
  <PresentationFormat>Custom</PresentationFormat>
  <Paragraphs>133</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Scientific Facilities Provide Valuable Resources</vt:lpstr>
      <vt:lpstr>High-Consequence Software-Related Scientific Failures</vt:lpstr>
      <vt:lpstr>More Subtle Impacts on Scientific Productivity</vt:lpstr>
      <vt:lpstr>Technical Debt</vt:lpstr>
      <vt:lpstr>Challenges Developing Scientific Applications Today</vt:lpstr>
      <vt:lpstr>PowerPoint Presentation</vt:lpstr>
      <vt:lpstr>Best Practices for Scientific Software Development</vt:lpstr>
      <vt:lpstr>Continual, Incremental Software Process Improvement</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193</cp:revision>
  <cp:lastPrinted>2017-11-02T18:35:01Z</cp:lastPrinted>
  <dcterms:created xsi:type="dcterms:W3CDTF">2018-11-06T17:28:56Z</dcterms:created>
  <dcterms:modified xsi:type="dcterms:W3CDTF">2021-05-21T22:15:33Z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