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1845" r:id="rId6"/>
    <p:sldId id="1820" r:id="rId7"/>
    <p:sldId id="1838" r:id="rId8"/>
    <p:sldId id="1824" r:id="rId9"/>
    <p:sldId id="1797" r:id="rId10"/>
    <p:sldId id="1798" r:id="rId11"/>
    <p:sldId id="1799" r:id="rId12"/>
    <p:sldId id="1818" r:id="rId13"/>
    <p:sldId id="1819" r:id="rId14"/>
    <p:sldId id="1825" r:id="rId15"/>
    <p:sldId id="1823" r:id="rId16"/>
    <p:sldId id="1843" r:id="rId17"/>
    <p:sldId id="1840" r:id="rId18"/>
    <p:sldId id="1826" r:id="rId19"/>
    <p:sldId id="1821" r:id="rId20"/>
    <p:sldId id="1834" r:id="rId21"/>
    <p:sldId id="1828" r:id="rId22"/>
    <p:sldId id="1832" r:id="rId23"/>
    <p:sldId id="1829" r:id="rId24"/>
    <p:sldId id="1833" r:id="rId25"/>
    <p:sldId id="1831" r:id="rId26"/>
    <p:sldId id="1842" r:id="rId27"/>
    <p:sldId id="1830" r:id="rId28"/>
    <p:sldId id="1844" r:id="rId29"/>
    <p:sldId id="1841" r:id="rId30"/>
    <p:sldId id="1806" r:id="rId31"/>
    <p:sldId id="1807" r:id="rId32"/>
    <p:sldId id="1811" r:id="rId33"/>
    <p:sldId id="313" r:id="rId34"/>
    <p:sldId id="1836" r:id="rId35"/>
    <p:sldId id="1837"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4" Type="http://schemas.openxmlformats.org/officeDocument/2006/relationships/hyperlink" Target="https://betterscientificsoftware.github.io/Trust-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David M. Rogers</a:t>
            </a:r>
            <a:br>
              <a:rPr lang="en-US" u="sng" dirty="0"/>
            </a:br>
            <a:r>
              <a:rPr lang="en-US" sz="2000" dirty="0"/>
              <a:t>Oak Ridge National Laboratory</a:t>
            </a:r>
          </a:p>
          <a:p>
            <a:r>
              <a:rPr lang="en-US" dirty="0"/>
              <a:t>Michael A. Heroux</a:t>
            </a:r>
            <a:br>
              <a:rPr lang="en-US" sz="2000" dirty="0"/>
            </a:br>
            <a:r>
              <a:rPr lang="en-US" sz="2000" dirty="0"/>
              <a:t>Sandia National Laboratories</a:t>
            </a:r>
          </a:p>
          <a:p>
            <a:r>
              <a:rPr lang="en-US" dirty="0"/>
              <a:t>Patricia Grubel</a:t>
            </a:r>
            <a:br>
              <a:rPr lang="en-US" sz="2000" u="sng" dirty="0"/>
            </a:br>
            <a:r>
              <a:rPr lang="en-US" sz="2000" dirty="0"/>
              <a:t>Los Alamos National Laboratory</a:t>
            </a:r>
          </a:p>
          <a:p>
            <a:r>
              <a:rPr lang="en-US" dirty="0"/>
              <a:t>Better Scientific Software Tutorial, ISS, </a:t>
            </a:r>
            <a:r>
              <a:rPr lang="en-US"/>
              <a:t>March 2021</a:t>
            </a:r>
            <a:endParaRPr lang="en-US"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t>Fair data principles for maximum use of research data</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6884-C6AA-FE48-AE95-62434E5C1F6B}"/>
              </a:ext>
            </a:extLst>
          </p:cNvPr>
          <p:cNvSpPr>
            <a:spLocks noGrp="1"/>
          </p:cNvSpPr>
          <p:nvPr>
            <p:ph type="title"/>
          </p:nvPr>
        </p:nvSpPr>
        <p:spPr/>
        <p:txBody>
          <a:bodyPr/>
          <a:lstStyle/>
          <a:p>
            <a:r>
              <a:rPr lang="en-US" dirty="0"/>
              <a:t>Appendix</a:t>
            </a:r>
          </a:p>
        </p:txBody>
      </p:sp>
      <p:sp>
        <p:nvSpPr>
          <p:cNvPr id="4" name="Title 1">
            <a:extLst>
              <a:ext uri="{FF2B5EF4-FFF2-40B4-BE49-F238E27FC236}">
                <a16:creationId xmlns:a16="http://schemas.microsoft.com/office/drawing/2014/main" id="{66688BF0-3A36-F440-AB25-06E4294244A1}"/>
              </a:ext>
            </a:extLst>
          </p:cNvPr>
          <p:cNvSpPr txBox="1">
            <a:spLocks/>
          </p:cNvSpPr>
          <p:nvPr/>
        </p:nvSpPr>
        <p:spPr bwMode="auto">
          <a:xfrm>
            <a:off x="453256" y="21640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Requirement Initiatives for Data Management and Publication</a:t>
            </a:r>
            <a:endParaRPr lang="en-US" dirty="0"/>
          </a:p>
        </p:txBody>
      </p:sp>
    </p:spTree>
    <p:extLst>
      <p:ext uri="{BB962C8B-B14F-4D97-AF65-F5344CB8AC3E}">
        <p14:creationId xmlns:p14="http://schemas.microsoft.com/office/powerpoint/2010/main" val="328123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230203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3385</Words>
  <Application>Microsoft Office PowerPoint</Application>
  <PresentationFormat>Custom</PresentationFormat>
  <Paragraphs>340</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Appendix</vt:lpstr>
      <vt:lpstr>Setting Expectations for Your Data</vt:lpstr>
      <vt:lpstr> ACM TOMS Reproducible Computational Results (RCR)</vt:lpstr>
      <vt:lpstr>SC20 Transparency and  Reproducibility Initiative</vt:lpstr>
      <vt:lpstr>Increasing Attention on Reproducibility</vt:lpstr>
      <vt:lpstr>Other resources</vt:lpstr>
      <vt:lpstr>Digression – “Physics” (or Math)-Based Testing Strategies</vt:lpstr>
      <vt:lpstr>Digression – Design by Contract Programming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194</cp:revision>
  <cp:lastPrinted>2017-11-02T18:35:01Z</cp:lastPrinted>
  <dcterms:created xsi:type="dcterms:W3CDTF">2018-11-06T17:28:56Z</dcterms:created>
  <dcterms:modified xsi:type="dcterms:W3CDTF">2021-05-21T22:19:05Z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