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631" r:id="rId5"/>
    <p:sldId id="320" r:id="rId6"/>
    <p:sldId id="487" r:id="rId7"/>
    <p:sldId id="465" r:id="rId8"/>
    <p:sldId id="579" r:id="rId9"/>
    <p:sldId id="580" r:id="rId10"/>
    <p:sldId id="299" r:id="rId11"/>
    <p:sldId id="581" r:id="rId12"/>
    <p:sldId id="469" r:id="rId13"/>
    <p:sldId id="472" r:id="rId14"/>
    <p:sldId id="486" r:id="rId15"/>
    <p:sldId id="586" r:id="rId16"/>
    <p:sldId id="571"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Changing out the uniform grid for an adaptive mesh, or turning on options for re-gridding should reduce the errors.  If this is not the case, there is a way to quickly pinpoint the underlying cause. The thought-process for analyzing test results can work as follows...</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shows different kinds of physical models implemented in FLASH.  The y-axis shows functionalities of the code.  List out all your unit tests and example applications, and put each one in one or more squares.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"SV" exercises the hydro, EOS, and particle models on a uniform grid.  This type of map will show you weak-spots in your testing design.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here are the key takeaways from this talk.  Testing requires a thoughtful plan that works in the context of your project.  You should pick tests for their ability to quickly pinpoint the source of potential errors.  This includes both unit-level and integration tests.  It also includes tests that run as quick correctness checks and longer-</a:t>
            </a:r>
            <a:r>
              <a:rPr lang="en-US" sz="1200" kern="1200" dirty="0" err="1">
                <a:solidFill>
                  <a:schemeClr val="tx1"/>
                </a:solidFill>
                <a:effectLst/>
                <a:latin typeface="+mn-lt"/>
                <a:ea typeface="+mn-ea"/>
                <a:cs typeface="+mn-cs"/>
              </a:rPr>
              <a:t>runnning</a:t>
            </a:r>
            <a:r>
              <a:rPr lang="en-US" sz="1200" kern="1200" dirty="0">
                <a:solidFill>
                  <a:schemeClr val="tx1"/>
                </a:solidFill>
                <a:effectLst/>
                <a:latin typeface="+mn-lt"/>
                <a:ea typeface="+mn-ea"/>
                <a:cs typeface="+mn-cs"/>
              </a:rPr>
              <a:t> regression testing.  Finally, testing is part of a holistic validation strategy.  As you iterate on the science problem, the importance of features changes, and the implementations can move a lot.  Time and effort spent testing should move your project forward by providing stability where it's most critical.</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38286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regression testing - which can be set up to run on dedicated servers on a nightly or weekly schedule.</a:t>
            </a:r>
          </a:p>
          <a:p>
            <a:r>
              <a:rPr lang="en-US" sz="1200" kern="1200" dirty="0">
                <a:solidFill>
                  <a:schemeClr val="tx1"/>
                </a:solidFill>
                <a:effectLst/>
                <a:latin typeface="+mn-lt"/>
                <a:ea typeface="+mn-ea"/>
                <a:cs typeface="+mn-cs"/>
              </a:rPr>
              <a:t>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closely aligned with the science objectives.  Then the tests themselves provide baselines, and are motivating to create and maintain.  If testing goes too far away from that, it can distract the project away from achieving its next great features.</a:t>
            </a: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As a combination of many modules, it was difficult to create an overall testing strategy.</a:t>
            </a:r>
          </a:p>
          <a:p>
            <a:r>
              <a:rPr lang="en-US" sz="1200" kern="1200" dirty="0">
                <a:solidFill>
                  <a:schemeClr val="tx1"/>
                </a:solidFill>
                <a:effectLst/>
                <a:latin typeface="+mn-lt"/>
                <a:ea typeface="+mn-ea"/>
                <a:cs typeface="+mn-cs"/>
              </a:rPr>
              <a:t>a) Separate a unit.</a:t>
            </a:r>
          </a:p>
          <a:p>
            <a:r>
              <a:rPr lang="en-US" sz="1200" kern="1200" dirty="0">
                <a:solidFill>
                  <a:schemeClr val="tx1"/>
                </a:solidFill>
                <a:effectLst/>
                <a:latin typeface="+mn-lt"/>
                <a:ea typeface="+mn-ea"/>
                <a:cs typeface="+mn-cs"/>
              </a:rPr>
              <a:t>b) Capture the state of the program inputting to that unit.</a:t>
            </a:r>
          </a:p>
          <a:p>
            <a:r>
              <a:rPr lang="en-US" sz="1200" kern="1200" dirty="0">
                <a:solidFill>
                  <a:schemeClr val="tx1"/>
                </a:solidFill>
                <a:effectLst/>
                <a:latin typeface="+mn-lt"/>
                <a:ea typeface="+mn-ea"/>
                <a:cs typeface="+mn-cs"/>
              </a:rPr>
              <a:t>c)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4380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935325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534636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Software Testing – Part 2</a:t>
            </a:r>
          </a:p>
        </p:txBody>
      </p:sp>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marL="0" lvl="0" indent="0" algn="l" rtl="0">
              <a:lnSpc>
                <a:spcPct val="90000"/>
              </a:lnSpc>
              <a:spcBef>
                <a:spcPts val="1400"/>
              </a:spcBef>
              <a:spcAft>
                <a:spcPts val="0"/>
              </a:spcAft>
              <a:buSzPts val="2000"/>
              <a:buNone/>
            </a:pPr>
            <a:r>
              <a:rPr lang="en-US" dirty="0">
                <a:solidFill>
                  <a:srgbClr val="000000"/>
                </a:solidFill>
              </a:rPr>
              <a:t>Anshu Dubey, Rinku Gupta</a:t>
            </a:r>
            <a:br>
              <a:rPr lang="en-US" dirty="0">
                <a:solidFill>
                  <a:srgbClr val="000000"/>
                </a:solidFill>
              </a:rPr>
            </a:br>
            <a:r>
              <a:rPr lang="en-US" sz="2000" dirty="0">
                <a:solidFill>
                  <a:srgbClr val="000000"/>
                </a:solidFill>
              </a:rPr>
              <a:t>Sandia National Laboratories</a:t>
            </a:r>
          </a:p>
          <a:p>
            <a:pPr>
              <a:lnSpc>
                <a:spcPct val="100000"/>
              </a:lnSpc>
              <a:buSzPts val="2000"/>
            </a:pPr>
            <a:r>
              <a:rPr lang="en-US" dirty="0"/>
              <a:t>Better Scientific Software Tutorial, ISS, March 2021</a:t>
            </a:r>
            <a:endParaRPr lang="en-US" sz="1400" dirty="0"/>
          </a:p>
          <a:p>
            <a:pPr marL="0" indent="0">
              <a:lnSpc>
                <a:spcPct val="100000"/>
              </a:lnSpc>
              <a:spcBef>
                <a:spcPts val="0"/>
              </a:spcBef>
              <a:buSzPts val="2000"/>
            </a:pPr>
            <a:endParaRPr lang="en-US" sz="1400" dirty="0"/>
          </a:p>
        </p:txBody>
      </p:sp>
    </p:spTree>
    <p:extLst>
      <p:ext uri="{BB962C8B-B14F-4D97-AF65-F5344CB8AC3E}">
        <p14:creationId xmlns:p14="http://schemas.microsoft.com/office/powerpoint/2010/main" val="196111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(physics vs. functionalities)</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Context: understand testing needs and costs</a:t>
            </a:r>
          </a:p>
          <a:p>
            <a:pPr marL="457200" indent="-457200">
              <a:buClr>
                <a:schemeClr val="bg1"/>
              </a:buClr>
              <a:buFont typeface="Arial" panose="020B0604020202020204" pitchFamily="34" charset="0"/>
              <a:buChar char="•"/>
            </a:pPr>
            <a:r>
              <a:rPr lang="en-US" dirty="0"/>
              <a:t>Devise tests to enable quick pinpointing of errors through reasoning about their behavior</a:t>
            </a:r>
          </a:p>
          <a:p>
            <a:pPr marL="457200" indent="-457200">
              <a:buClr>
                <a:schemeClr val="bg1"/>
              </a:buClr>
              <a:buFont typeface="Arial" panose="020B0604020202020204" pitchFamily="34" charset="0"/>
              <a:buChar char="•"/>
            </a:pPr>
            <a:r>
              <a:rPr lang="en-US" dirty="0"/>
              <a:t>test at various granularities – bottom-up (UNIT/verification) through top-down (integration/validation)</a:t>
            </a:r>
          </a:p>
          <a:p>
            <a:pPr marL="457200" indent="-457200">
              <a:buClr>
                <a:schemeClr val="bg1"/>
              </a:buClr>
              <a:buFont typeface="Arial" panose="020B0604020202020204" pitchFamily="34" charset="0"/>
              <a:buChar char="•"/>
            </a:pPr>
            <a:r>
              <a:rPr lang="en-US" dirty="0"/>
              <a:t>Tests at various complexities – CI vs. regression</a:t>
            </a:r>
          </a:p>
          <a:p>
            <a:pPr marL="457200" indent="-457200">
              <a:buClr>
                <a:schemeClr val="bg1"/>
              </a:buClr>
              <a:buFont typeface="Arial" panose="020B0604020202020204" pitchFamily="34" charset="0"/>
              <a:buChar char="•"/>
            </a:pPr>
            <a:r>
              <a:rPr lang="en-US" dirty="0"/>
              <a:t>Maintain a holistic validation strategy: think globally, act locally</a:t>
            </a:r>
          </a:p>
          <a:p>
            <a:r>
              <a:rPr lang="en-US" dirty="0"/>
              <a:t>…….Questions ?</a:t>
            </a:r>
          </a:p>
        </p:txBody>
      </p:sp>
    </p:spTree>
    <p:extLst>
      <p:ext uri="{BB962C8B-B14F-4D97-AF65-F5344CB8AC3E}">
        <p14:creationId xmlns:p14="http://schemas.microsoft.com/office/powerpoint/2010/main" val="275738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Regression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b="1" dirty="0">
                <a:solidFill>
                  <a:schemeClr val="bg1"/>
                </a:solidFill>
                <a:highlight>
                  <a:srgbClr val="43B1E5"/>
                </a:highlight>
              </a:rPr>
              <a:t>Team Meeting!</a:t>
            </a:r>
            <a:r>
              <a:rPr lang="en-US" dirty="0"/>
              <a:t> 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8" name="Group 7">
            <a:extLst>
              <a:ext uri="{FF2B5EF4-FFF2-40B4-BE49-F238E27FC236}">
                <a16:creationId xmlns:a16="http://schemas.microsoft.com/office/drawing/2014/main" id="{4F52AD71-49C7-F743-AB85-85CD4BA5138B}"/>
              </a:ext>
            </a:extLst>
          </p:cNvPr>
          <p:cNvGrpSpPr/>
          <p:nvPr/>
        </p:nvGrpSpPr>
        <p:grpSpPr>
          <a:xfrm>
            <a:off x="8374783" y="4201194"/>
            <a:ext cx="2079986" cy="1631092"/>
            <a:chOff x="9658247" y="3805881"/>
            <a:chExt cx="2079986" cy="1631092"/>
          </a:xfrm>
        </p:grpSpPr>
        <p:sp>
          <p:nvSpPr>
            <p:cNvPr id="7" name="Rectangle 6">
              <a:extLst>
                <a:ext uri="{FF2B5EF4-FFF2-40B4-BE49-F238E27FC236}">
                  <a16:creationId xmlns:a16="http://schemas.microsoft.com/office/drawing/2014/main" id="{21CD3229-5C0E-644A-9E27-95DBEE5BDB8C}"/>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Rectangle 3">
              <a:extLst>
                <a:ext uri="{FF2B5EF4-FFF2-40B4-BE49-F238E27FC236}">
                  <a16:creationId xmlns:a16="http://schemas.microsoft.com/office/drawing/2014/main" id="{C391ED94-7A5C-414B-8853-D5F0C063BB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9" name="Group 8">
            <a:extLst>
              <a:ext uri="{FF2B5EF4-FFF2-40B4-BE49-F238E27FC236}">
                <a16:creationId xmlns:a16="http://schemas.microsoft.com/office/drawing/2014/main" id="{9D9D52F9-164F-C14E-AF03-DD3B5FF29853}"/>
              </a:ext>
            </a:extLst>
          </p:cNvPr>
          <p:cNvGrpSpPr/>
          <p:nvPr/>
        </p:nvGrpSpPr>
        <p:grpSpPr>
          <a:xfrm>
            <a:off x="9658247" y="3144205"/>
            <a:ext cx="2079986" cy="1631092"/>
            <a:chOff x="9658247" y="3805881"/>
            <a:chExt cx="2079986" cy="1631092"/>
          </a:xfrm>
        </p:grpSpPr>
        <p:sp>
          <p:nvSpPr>
            <p:cNvPr id="10" name="Rectangle 9">
              <a:extLst>
                <a:ext uri="{FF2B5EF4-FFF2-40B4-BE49-F238E27FC236}">
                  <a16:creationId xmlns:a16="http://schemas.microsoft.com/office/drawing/2014/main" id="{77CCBD93-666E-C549-9297-51219A2BBC1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4505E698-532E-6E49-A9DB-2E823F84AF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2" name="TextBox 11">
            <a:extLst>
              <a:ext uri="{FF2B5EF4-FFF2-40B4-BE49-F238E27FC236}">
                <a16:creationId xmlns:a16="http://schemas.microsoft.com/office/drawing/2014/main" id="{4DFF52E9-D81A-FC4B-A3C2-D1EA25461CDB}"/>
              </a:ext>
            </a:extLst>
          </p:cNvPr>
          <p:cNvSpPr txBox="1"/>
          <p:nvPr/>
        </p:nvSpPr>
        <p:spPr>
          <a:xfrm>
            <a:off x="10077604" y="4424679"/>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344573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574481" y="1078042"/>
            <a:ext cx="9953475" cy="4803773"/>
          </a:xfrm>
        </p:spPr>
        <p:txBody>
          <a:bodyPr>
            <a:normAutofit fontScale="92500" lnSpcReduction="1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(shim if needed)</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pic>
        <p:nvPicPr>
          <p:cNvPr id="7" name="Picture 3"/>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471938" y="6350589"/>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spTree>
    <p:custDataLst>
      <p:tags r:id="rId1"/>
    </p:custDataLst>
    <p:extLst>
      <p:ext uri="{BB962C8B-B14F-4D97-AF65-F5344CB8AC3E}">
        <p14:creationId xmlns:p14="http://schemas.microsoft.com/office/powerpoint/2010/main" val="244237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2376</TotalTime>
  <Words>2837</Words>
  <Application>Microsoft Office PowerPoint</Application>
  <PresentationFormat>Custom</PresentationFormat>
  <Paragraphs>180</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Presentations (Wide Screen)</vt:lpstr>
      <vt:lpstr>Software Testing – Part 2</vt:lpstr>
      <vt:lpstr>License, Citation and Acknowledgements</vt:lpstr>
      <vt:lpstr>How to build your test suite?</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4: Coverage Matrix (physics vs. functionalities)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194</cp:revision>
  <cp:lastPrinted>2017-11-02T18:35:01Z</cp:lastPrinted>
  <dcterms:created xsi:type="dcterms:W3CDTF">2018-11-06T17:28:56Z</dcterms:created>
  <dcterms:modified xsi:type="dcterms:W3CDTF">2021-05-21T22:23:11Z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