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1"/>
  </p:notesMasterIdLst>
  <p:handoutMasterIdLst>
    <p:handoutMasterId r:id="rId12"/>
  </p:handoutMasterIdLst>
  <p:sldIdLst>
    <p:sldId id="315" r:id="rId5"/>
    <p:sldId id="314" r:id="rId6"/>
    <p:sldId id="316" r:id="rId7"/>
    <p:sldId id="617" r:id="rId8"/>
    <p:sldId id="616" r:id="rId9"/>
    <p:sldId id="618" r:id="rId10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 autoAdjust="0"/>
    <p:restoredTop sz="96571" autoAdjust="0"/>
  </p:normalViewPr>
  <p:slideViewPr>
    <p:cSldViewPr snapToGrid="0" showGuides="1">
      <p:cViewPr varScale="1">
        <p:scale>
          <a:sx n="117" d="100"/>
          <a:sy n="117" d="100"/>
        </p:scale>
        <p:origin x="1166" y="8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Variant for hands-on being part of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Variant for hands-on </a:t>
            </a:r>
            <a:r>
              <a:rPr lang="en-US" b="1" i="1" dirty="0"/>
              <a:t>not</a:t>
            </a:r>
            <a:r>
              <a:rPr lang="en-US" b="0" i="0" dirty="0"/>
              <a:t> being</a:t>
            </a:r>
            <a:r>
              <a:rPr lang="en-US" dirty="0"/>
              <a:t> part of the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hyperlink" Target="mailto:bssw-tutorial@lists.mcs.anl.gov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-tutorial.github.io/" TargetMode="External"/><Relationship Id="rId2" Type="http://schemas.openxmlformats.org/officeDocument/2006/relationships/hyperlink" Target="mailto:bssw-tutorial@lists.mcs.anl.gov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You don’t need to understand the math/physics to do the exercises, or find them useful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We have some time in the agenda for the hands-on activities, but feel free to continue to work on them outside of the tutorial.  We’ll give feedback on pull requests and issues filed (or email us, see next slide).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You don’t need to understand the math/physics to do the exercises, or find them useful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We do not have time in the agenda for the hands-on activities, but feel free to work on them outside of the tutorial.  We’ll give feedback on pull requests and issues filed (or email us, see next slide).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6211614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You don’t need to understand the math/physics to do the exercises, or to find them useful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We have some time in the agenda for the hands-on activities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But feel free to start early (i.e. during breaks) and continue after the tutorial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We’ll give feedback on pull requests and issues filed (or email us, see next slide).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Instructions on the tutorial web site: </a:t>
            </a:r>
            <a:r>
              <a:rPr lang="en-US" sz="2400" b="1" dirty="0">
                <a:hlinkClick r:id="rId2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12BA-8349-4F63-995A-1905707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C93A-8687-4A10-A3FB-77446A44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12149"/>
            <a:ext cx="5908579" cy="404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created a simple example to give you some (optional) hands-on experience with some of the concepts in this tutorial</a:t>
            </a:r>
          </a:p>
          <a:p>
            <a:pPr>
              <a:spcBef>
                <a:spcPts val="400"/>
              </a:spcBef>
            </a:pPr>
            <a:r>
              <a:rPr lang="en-US" sz="2000" dirty="0"/>
              <a:t>You don’t need to understand the math/physics to do the exercises, or to find them useful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We have time this afternoon which we can use for hands-on activities (optional)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You can also work the hands-on activities on your own and email us if you have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5DF5-DD70-4892-B1EC-CCD1C9DC6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9" t="17307" r="21360" b="13562"/>
          <a:stretch/>
        </p:blipFill>
        <p:spPr>
          <a:xfrm>
            <a:off x="6728716" y="1146154"/>
            <a:ext cx="5120640" cy="2863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CE962-21E3-4495-AC2B-FD3C060F40BA}"/>
              </a:ext>
            </a:extLst>
          </p:cNvPr>
          <p:cNvSpPr txBox="1"/>
          <p:nvPr/>
        </p:nvSpPr>
        <p:spPr>
          <a:xfrm>
            <a:off x="6577375" y="4464696"/>
            <a:ext cx="5496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400" b="1" dirty="0"/>
              <a:t>Instructions on the tutorial web site: </a:t>
            </a:r>
            <a:r>
              <a:rPr lang="en-US" sz="2400" b="1" dirty="0">
                <a:hlinkClick r:id="rId3"/>
              </a:rPr>
              <a:t>https://bssw-tutorial.github.io/</a:t>
            </a:r>
            <a:br>
              <a:rPr lang="en-US" sz="2400" b="1" dirty="0"/>
            </a:br>
            <a:r>
              <a:rPr lang="en-US" sz="2400" dirty="0"/>
              <a:t>and click the link for today’s tutorial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004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CFF0-36AC-4BF3-96D2-C6F30214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Interact with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04A9-5547-4AC6-89F3-E6EEC039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19230"/>
            <a:ext cx="11369809" cy="404777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find these tutorials most interesting and informative (for everyone) if you ask questions and share experiences!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We learn too!</a:t>
            </a:r>
          </a:p>
          <a:p>
            <a:pPr>
              <a:spcBef>
                <a:spcPts val="1200"/>
              </a:spcBef>
            </a:pPr>
            <a:r>
              <a:rPr lang="en-US" dirty="0"/>
              <a:t>Please use Zoom chat to ask questions at any time</a:t>
            </a:r>
          </a:p>
          <a:p>
            <a:pPr>
              <a:spcBef>
                <a:spcPts val="1200"/>
              </a:spcBef>
            </a:pPr>
            <a:r>
              <a:rPr lang="en-US" dirty="0"/>
              <a:t>We will hang around in Zoom during breaks and lunch for </a:t>
            </a:r>
            <a:r>
              <a:rPr lang="en-US" u="sng" dirty="0"/>
              <a:t>live</a:t>
            </a:r>
            <a:r>
              <a:rPr lang="en-US" dirty="0"/>
              <a:t> Q&amp;A/discussions with anyone interested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Also during the hands-on session</a:t>
            </a:r>
          </a:p>
          <a:p>
            <a:pPr>
              <a:spcBef>
                <a:spcPts val="1200"/>
              </a:spcBef>
            </a:pPr>
            <a:r>
              <a:rPr lang="en-US" dirty="0"/>
              <a:t>If you work on the hands-on activities, we’ll be glad to provide feedback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Submit a pull request and we’ll take a look</a:t>
            </a:r>
          </a:p>
          <a:p>
            <a:pPr>
              <a:spcBef>
                <a:spcPts val="1200"/>
              </a:spcBef>
            </a:pPr>
            <a:r>
              <a:rPr lang="en-US" dirty="0"/>
              <a:t>After the tutorial email us at </a:t>
            </a:r>
            <a:r>
              <a:rPr lang="en-US" dirty="0">
                <a:hlinkClick r:id="rId2"/>
              </a:rPr>
              <a:t>bssw-tutorial@lists.mcs.anl.gov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With questions or feedback</a:t>
            </a:r>
          </a:p>
          <a:p>
            <a:pPr lvl="1"/>
            <a:r>
              <a:rPr lang="en-US" dirty="0"/>
              <a:t>The list moderator will allow your messages to be posted</a:t>
            </a:r>
          </a:p>
          <a:p>
            <a:r>
              <a:rPr lang="en-US" dirty="0"/>
              <a:t>Refer to </a:t>
            </a:r>
            <a:r>
              <a:rPr lang="en-US" dirty="0">
                <a:hlinkClick r:id="rId3"/>
              </a:rPr>
              <a:t>bssw-tutorial.github.io</a:t>
            </a:r>
            <a:r>
              <a:rPr lang="en-US" dirty="0"/>
              <a:t> page for all tutorial materials</a:t>
            </a:r>
          </a:p>
        </p:txBody>
      </p:sp>
    </p:spTree>
    <p:extLst>
      <p:ext uri="{BB962C8B-B14F-4D97-AF65-F5344CB8AC3E}">
        <p14:creationId xmlns:p14="http://schemas.microsoft.com/office/powerpoint/2010/main" val="36953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CFF0-36AC-4BF3-96D2-C6F30214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Interact with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04A9-5547-4AC6-89F3-E6EEC039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19230"/>
            <a:ext cx="11369809" cy="404777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find these tutorials most interesting and informative (for everyone) if you ask questions and share experiences!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We learn too!</a:t>
            </a:r>
          </a:p>
          <a:p>
            <a:pPr>
              <a:spcBef>
                <a:spcPts val="1200"/>
              </a:spcBef>
            </a:pPr>
            <a:r>
              <a:rPr lang="en-US" dirty="0"/>
              <a:t>Please use Zoom chat to ask questions at any time</a:t>
            </a:r>
          </a:p>
          <a:p>
            <a:pPr>
              <a:spcBef>
                <a:spcPts val="1200"/>
              </a:spcBef>
            </a:pPr>
            <a:r>
              <a:rPr lang="en-US" dirty="0"/>
              <a:t>We will hang around in Zoom during the break for live Q&amp;A/discussions</a:t>
            </a:r>
          </a:p>
          <a:p>
            <a:pPr>
              <a:spcBef>
                <a:spcPts val="1200"/>
              </a:spcBef>
            </a:pPr>
            <a:r>
              <a:rPr lang="en-US" dirty="0"/>
              <a:t>We have an optional session this afternoon specifically for more interaction 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Can do hands-on activities, Q&amp;A about the presentations, or broader discussion of </a:t>
            </a:r>
            <a:r>
              <a:rPr lang="en-US" dirty="0" err="1"/>
              <a:t>sw</a:t>
            </a:r>
            <a:r>
              <a:rPr lang="en-US" dirty="0"/>
              <a:t> dev.</a:t>
            </a:r>
          </a:p>
          <a:p>
            <a:pPr>
              <a:spcBef>
                <a:spcPts val="1200"/>
              </a:spcBef>
            </a:pPr>
            <a:r>
              <a:rPr lang="en-US" dirty="0"/>
              <a:t>If you work on the hands-on activities, we’ll be glad to provide feedback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Submit a pull request and we’ll take a look</a:t>
            </a:r>
          </a:p>
          <a:p>
            <a:pPr>
              <a:spcBef>
                <a:spcPts val="1200"/>
              </a:spcBef>
            </a:pPr>
            <a:r>
              <a:rPr lang="en-US" dirty="0"/>
              <a:t>After the tutorial email us at </a:t>
            </a:r>
            <a:r>
              <a:rPr lang="en-US" dirty="0">
                <a:hlinkClick r:id="rId2"/>
              </a:rPr>
              <a:t>bssw-tutorial@lists.mcs.anl.gov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With questions or feedback</a:t>
            </a:r>
          </a:p>
          <a:p>
            <a:pPr lvl="1"/>
            <a:r>
              <a:rPr lang="en-US" dirty="0"/>
              <a:t>The list moderator will allow your messages to be posted</a:t>
            </a:r>
          </a:p>
          <a:p>
            <a:r>
              <a:rPr lang="en-US" dirty="0"/>
              <a:t>Refer to </a:t>
            </a:r>
            <a:r>
              <a:rPr lang="en-US" dirty="0">
                <a:hlinkClick r:id="rId3"/>
              </a:rPr>
              <a:t>bssw-tutorial.github.io</a:t>
            </a:r>
            <a:r>
              <a:rPr lang="en-US" dirty="0"/>
              <a:t> page for all tutorial materials</a:t>
            </a:r>
          </a:p>
        </p:txBody>
      </p:sp>
    </p:spTree>
    <p:extLst>
      <p:ext uri="{BB962C8B-B14F-4D97-AF65-F5344CB8AC3E}">
        <p14:creationId xmlns:p14="http://schemas.microsoft.com/office/powerpoint/2010/main" val="33989248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2577</TotalTime>
  <Words>735</Words>
  <Application>Microsoft Office PowerPoint</Application>
  <PresentationFormat>Custom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Presentations (Wide Screen)</vt:lpstr>
      <vt:lpstr>Hands-On Activities</vt:lpstr>
      <vt:lpstr>Hands-On Activities</vt:lpstr>
      <vt:lpstr>Hands-On Activities</vt:lpstr>
      <vt:lpstr>Hands-On Activities</vt:lpstr>
      <vt:lpstr>We Want to Interact with You!</vt:lpstr>
      <vt:lpstr>We Want to Interact with You!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241</cp:revision>
  <cp:lastPrinted>2017-11-02T18:35:01Z</cp:lastPrinted>
  <dcterms:created xsi:type="dcterms:W3CDTF">2018-11-06T17:28:56Z</dcterms:created>
  <dcterms:modified xsi:type="dcterms:W3CDTF">2022-04-18T00:34:34Z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