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8" r:id="rId6"/>
    <p:sldId id="1849" r:id="rId7"/>
    <p:sldId id="1850" r:id="rId8"/>
    <p:sldId id="1851" r:id="rId9"/>
    <p:sldId id="1846" r:id="rId10"/>
    <p:sldId id="1845" r:id="rId11"/>
    <p:sldId id="1847" r:id="rId12"/>
    <p:sldId id="185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9.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104/Agenda/1510974" TargetMode="External"/><Relationship Id="rId7" Type="http://schemas.openxmlformats.org/officeDocument/2006/relationships/hyperlink" Target="https://whova.com/portal/webapp/ecpan_202104/Agenda/1511140" TargetMode="External"/><Relationship Id="rId2" Type="http://schemas.openxmlformats.org/officeDocument/2006/relationships/hyperlink" Target="https://gather.town/app/BsI9GMrv1vHdAzVQ/ecpam-start" TargetMode="External"/><Relationship Id="rId1" Type="http://schemas.openxmlformats.org/officeDocument/2006/relationships/slideLayout" Target="../slideLayouts/slideLayout3.xml"/><Relationship Id="rId6" Type="http://schemas.openxmlformats.org/officeDocument/2006/relationships/hyperlink" Target="https://whova.com/portal/webapp/ecpan_202104/Agenda/1511067" TargetMode="External"/><Relationship Id="rId5" Type="http://schemas.openxmlformats.org/officeDocument/2006/relationships/hyperlink" Target="https://whova.com/portal/webapp/ecpan_202104/Agenda/1511046" TargetMode="External"/><Relationship Id="rId4" Type="http://schemas.openxmlformats.org/officeDocument/2006/relationships/hyperlink" Target="https://whova.com/portal/webapp/ecpan_202104/Agenda/15110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David M. Rogers (ORNL), James M. </a:t>
            </a:r>
            <a:r>
              <a:rPr lang="en-US" sz="2000" dirty="0" err="1"/>
              <a:t>Willenbring</a:t>
            </a:r>
            <a:r>
              <a:rPr lang="en-US" sz="2000" dirty="0"/>
              <a:t> (SNL)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1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8148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228014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1163503"/>
            <a:ext cx="11369809" cy="4047778"/>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latin typeface="Helvetica Neue"/>
              </a:rPr>
              <a:t>Room 125 </a:t>
            </a:r>
            <a:r>
              <a:rPr lang="en-US" sz="1800" dirty="0">
                <a:solidFill>
                  <a:srgbClr val="333333"/>
                </a:solidFill>
                <a:latin typeface="Helvetica Neue"/>
              </a:rPr>
              <a:t>in the </a:t>
            </a:r>
            <a:r>
              <a:rPr lang="en-US" sz="1800" dirty="0" err="1">
                <a:solidFill>
                  <a:srgbClr val="333333"/>
                </a:solidFill>
                <a:latin typeface="Helvetica Neue"/>
                <a:hlinkClick r:id="rId2"/>
              </a:rPr>
              <a:t>Gather.Town</a:t>
            </a:r>
            <a:r>
              <a:rPr lang="en-US" sz="1800" dirty="0">
                <a:solidFill>
                  <a:srgbClr val="333333"/>
                </a:solidFill>
                <a:latin typeface="Helvetica Neue"/>
              </a:rPr>
              <a:t> Side Meetings area</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12:30pm-2:00pm Monday through Friday</a:t>
            </a:r>
            <a:endParaRPr lang="en-US" sz="1800" b="0" i="0" dirty="0">
              <a:solidFill>
                <a:srgbClr val="333333"/>
              </a:solidFill>
              <a:effectLst/>
              <a:latin typeface="Helvetica Neue"/>
              <a:hlinkClick r:id="rId3"/>
            </a:endParaRPr>
          </a:p>
          <a:p>
            <a:r>
              <a:rPr lang="en-US" sz="2000" b="0" i="0" dirty="0">
                <a:solidFill>
                  <a:srgbClr val="333333"/>
                </a:solidFill>
                <a:effectLst/>
                <a:latin typeface="Helvetica Neue"/>
                <a:hlinkClick r:id="rId3"/>
              </a:rPr>
              <a:t>Validation, Verification and Performance Suites, Proxy Apps, and Continuous Integration for </a:t>
            </a:r>
            <a:r>
              <a:rPr lang="en-US" sz="2000" b="0" i="0" dirty="0" err="1">
                <a:solidFill>
                  <a:srgbClr val="333333"/>
                </a:solidFill>
                <a:effectLst/>
                <a:latin typeface="Helvetica Neue"/>
                <a:hlinkClick r:id="rId3"/>
              </a:rPr>
              <a:t>Exascale</a:t>
            </a:r>
            <a:r>
              <a:rPr lang="en-US" sz="2000" b="0" i="0" dirty="0">
                <a:solidFill>
                  <a:srgbClr val="333333"/>
                </a:solidFill>
                <a:effectLst/>
                <a:latin typeface="Helvetica Neue"/>
                <a:hlinkClick r:id="rId3"/>
              </a:rPr>
              <a:t> Supercomputers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10:00am-11:30am Wednesday </a:t>
            </a:r>
          </a:p>
          <a:p>
            <a:r>
              <a:rPr lang="en-US" sz="2000" b="0" i="0" dirty="0">
                <a:solidFill>
                  <a:srgbClr val="333333"/>
                </a:solidFill>
                <a:effectLst/>
                <a:latin typeface="Helvetica Neue"/>
                <a:hlinkClick r:id="rId4"/>
              </a:rPr>
              <a:t>Advancing Scientific Productivity through Better Scientific Software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11:30am-12:30am Wednesday</a:t>
            </a:r>
          </a:p>
          <a:p>
            <a:r>
              <a:rPr lang="en-US" sz="2000" b="0" i="0" dirty="0">
                <a:solidFill>
                  <a:srgbClr val="333333"/>
                </a:solidFill>
                <a:effectLst/>
                <a:latin typeface="Helvetica Neue"/>
                <a:hlinkClick r:id="rId5"/>
              </a:rPr>
              <a:t>Hands-on with Progress Tracking Cards: A Lightweight Method for Improving Your Software Practices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1:00pm-3:30pm Wednesday</a:t>
            </a:r>
          </a:p>
          <a:p>
            <a:r>
              <a:rPr lang="en-US" sz="2000" b="0" i="0" dirty="0">
                <a:solidFill>
                  <a:srgbClr val="333333"/>
                </a:solidFill>
                <a:effectLst/>
                <a:latin typeface="Helvetica Neue"/>
                <a:hlinkClick r:id="rId6"/>
              </a:rPr>
              <a:t>Benefiting from ECP CI</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2:30pm-3:30pm Wednesday</a:t>
            </a:r>
          </a:p>
          <a:p>
            <a:r>
              <a:rPr lang="en-US" sz="2000" b="0" i="0" dirty="0">
                <a:solidFill>
                  <a:srgbClr val="333333"/>
                </a:solidFill>
                <a:effectLst/>
                <a:latin typeface="Helvetica Neue"/>
                <a:hlinkClick r:id="rId7"/>
              </a:rPr>
              <a:t>ECP CI Startup Tutorial</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2:30pm-6:00pm Friday</a:t>
            </a:r>
            <a:endParaRPr lang="en-US" sz="1800" dirty="0"/>
          </a:p>
        </p:txBody>
      </p:sp>
      <p:sp>
        <p:nvSpPr>
          <p:cNvPr id="4" name="TextBox 3">
            <a:extLst>
              <a:ext uri="{FF2B5EF4-FFF2-40B4-BE49-F238E27FC236}">
                <a16:creationId xmlns:a16="http://schemas.microsoft.com/office/drawing/2014/main" id="{4D54825D-53F9-47A0-A084-AB1A539D10ED}"/>
              </a:ext>
            </a:extLst>
          </p:cNvPr>
          <p:cNvSpPr txBox="1"/>
          <p:nvPr/>
        </p:nvSpPr>
        <p:spPr>
          <a:xfrm rot="19800000">
            <a:off x="1391118" y="2817578"/>
            <a:ext cx="8806513" cy="1181862"/>
          </a:xfrm>
          <a:prstGeom prst="rect">
            <a:avLst/>
          </a:prstGeom>
          <a:noFill/>
        </p:spPr>
        <p:txBody>
          <a:bodyPr wrap="none" lIns="118872" tIns="91440" rIns="118872" bIns="91440" rtlCol="0" anchor="ctr" anchorCtr="0">
            <a:spAutoFit/>
          </a:bodyPr>
          <a:lstStyle/>
          <a:p>
            <a:pPr algn="l">
              <a:lnSpc>
                <a:spcPct val="90000"/>
              </a:lnSpc>
            </a:pPr>
            <a:r>
              <a:rPr lang="en-US" sz="7200" dirty="0">
                <a:solidFill>
                  <a:srgbClr val="FF0000"/>
                </a:solidFill>
                <a:highlight>
                  <a:srgbClr val="FFFF00"/>
                </a:highlight>
              </a:rPr>
              <a:t>Needs to be updated</a:t>
            </a:r>
          </a:p>
        </p:txBody>
      </p:sp>
    </p:spTree>
    <p:extLst>
      <p:ext uri="{BB962C8B-B14F-4D97-AF65-F5344CB8AC3E}">
        <p14:creationId xmlns:p14="http://schemas.microsoft.com/office/powerpoint/2010/main" val="282783631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2417</TotalTime>
  <Words>1023</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216</cp:revision>
  <cp:lastPrinted>2017-11-02T18:35:01Z</cp:lastPrinted>
  <dcterms:created xsi:type="dcterms:W3CDTF">2018-11-06T17:28:56Z</dcterms:created>
  <dcterms:modified xsi:type="dcterms:W3CDTF">2022-04-18T00:51:49Z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