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1"/>
  </p:notesMasterIdLst>
  <p:handoutMasterIdLst>
    <p:handoutMasterId r:id="rId22"/>
  </p:handoutMasterIdLst>
  <p:sldIdLst>
    <p:sldId id="631" r:id="rId5"/>
    <p:sldId id="637" r:id="rId6"/>
    <p:sldId id="487" r:id="rId7"/>
    <p:sldId id="465" r:id="rId8"/>
    <p:sldId id="634" r:id="rId9"/>
    <p:sldId id="636" r:id="rId10"/>
    <p:sldId id="579" r:id="rId11"/>
    <p:sldId id="580" r:id="rId12"/>
    <p:sldId id="299" r:id="rId13"/>
    <p:sldId id="581" r:id="rId14"/>
    <p:sldId id="635" r:id="rId15"/>
    <p:sldId id="469" r:id="rId16"/>
    <p:sldId id="472" r:id="rId17"/>
    <p:sldId id="486" r:id="rId18"/>
    <p:sldId id="586" r:id="rId19"/>
    <p:sldId id="632" r:id="rId2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3" autoAdjust="0"/>
    <p:restoredTop sz="75978" autoAdjust="0"/>
  </p:normalViewPr>
  <p:slideViewPr>
    <p:cSldViewPr snapToGrid="0" showGuides="1">
      <p:cViewPr varScale="1">
        <p:scale>
          <a:sx n="91" d="100"/>
          <a:sy n="91" d="100"/>
        </p:scale>
        <p:origin x="1814"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4/17/2022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4/17/2022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3184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935325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For example, if one is using AMR in the code, then the steps shown here can become tests for specific AMR functionalities in the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Run </a:t>
            </a:r>
            <a:r>
              <a:rPr lang="en-US" sz="1200" kern="1200" dirty="0" err="1">
                <a:solidFill>
                  <a:schemeClr val="tx1"/>
                </a:solidFill>
                <a:effectLst/>
                <a:latin typeface="+mn-lt"/>
                <a:ea typeface="+mn-ea"/>
                <a:cs typeface="+mn-cs"/>
              </a:rPr>
              <a:t>Gcfill</a:t>
            </a:r>
            <a:r>
              <a:rPr lang="en-US" sz="1200" kern="1200" dirty="0">
                <a:solidFill>
                  <a:schemeClr val="tx1"/>
                </a:solidFill>
                <a:effectLst/>
                <a:latin typeface="+mn-lt"/>
                <a:ea typeface="+mn-ea"/>
                <a:cs typeface="+mn-cs"/>
              </a:rPr>
              <a:t> and EOS with AMR and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UG. If all three pass, run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no dynamic refinement. The only new AMR feature exercised in this configuration is reconciliation of fluxes at fine-coarse boundaries.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that passed run with dynamic refinement, where that is the only new feature added. The basic takeaway is in each new test only one new feature is exercised so that a failure can pin-point the cause.</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either  closely aligned with the science objectives for single domain codes, in which case the tests themselves provide baselines, and are motivating to create and maintain.  If testing goes too far away from that, it can distract the project away from achieving its next great features. Or, for  multi-domain general purpose code the collection of tests should maximize coverage while </a:t>
            </a:r>
            <a:r>
              <a:rPr lang="en-US" sz="1200" kern="1200" dirty="0" err="1">
                <a:solidFill>
                  <a:schemeClr val="tx1"/>
                </a:solidFill>
                <a:effectLst/>
                <a:latin typeface="+mn-lt"/>
                <a:ea typeface="+mn-ea"/>
                <a:cs typeface="+mn-cs"/>
              </a:rPr>
              <a:t>minizing</a:t>
            </a:r>
            <a:r>
              <a:rPr lang="en-US" sz="1200" kern="1200" dirty="0">
                <a:solidFill>
                  <a:schemeClr val="tx1"/>
                </a:solidFill>
                <a:effectLst/>
                <a:latin typeface="+mn-lt"/>
                <a:ea typeface="+mn-ea"/>
                <a:cs typeface="+mn-cs"/>
              </a:rPr>
              <a:t> the cost of developing and running the tests.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5</a:t>
            </a:fld>
            <a:endParaRPr lang="en-US"/>
          </a:p>
        </p:txBody>
      </p:sp>
    </p:spTree>
    <p:extLst>
      <p:ext uri="{BB962C8B-B14F-4D97-AF65-F5344CB8AC3E}">
        <p14:creationId xmlns:p14="http://schemas.microsoft.com/office/powerpoint/2010/main" val="10274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6</a:t>
            </a:fld>
            <a:endParaRPr lang="en-US"/>
          </a:p>
        </p:txBody>
      </p:sp>
    </p:spTree>
    <p:extLst>
      <p:ext uri="{BB962C8B-B14F-4D97-AF65-F5344CB8AC3E}">
        <p14:creationId xmlns:p14="http://schemas.microsoft.com/office/powerpoint/2010/main" val="177198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943802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Rogers</a:t>
            </a:r>
            <a:r>
              <a:rPr lang="en-US" dirty="0">
                <a:solidFill>
                  <a:srgbClr val="000000"/>
                </a:solidFill>
              </a:rPr>
              <a:t> </a:t>
            </a:r>
            <a:r>
              <a:rPr lang="en-US" sz="2000" dirty="0">
                <a:solidFill>
                  <a:srgbClr val="000000"/>
                </a:solidFill>
              </a:rPr>
              <a:t>(he/him)</a:t>
            </a:r>
            <a:br>
              <a:rPr lang="en-US" sz="2000"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Developing a Testing and Continuous Integration Strategy for your Team tutorial @ Exascale Computing Project Annual Meeting</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58274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4880156" y="4969802"/>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244237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a:t>
            </a:r>
            <a:r>
              <a:rPr lang="en-US" dirty="0" err="1"/>
              <a:t>Interoperabilities</a:t>
            </a:r>
            <a:r>
              <a:rPr lang="en-US" dirty="0"/>
              <a:t>)</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3D65-8FB0-400B-839C-D6202AD9B225}"/>
              </a:ext>
            </a:extLst>
          </p:cNvPr>
          <p:cNvSpPr>
            <a:spLocks noGrp="1"/>
          </p:cNvSpPr>
          <p:nvPr>
            <p:ph type="title"/>
          </p:nvPr>
        </p:nvSpPr>
        <p:spPr>
          <a:xfrm>
            <a:off x="365760" y="411480"/>
            <a:ext cx="11372473" cy="914400"/>
          </a:xfrm>
        </p:spPr>
        <p:txBody>
          <a:bodyPr/>
          <a:lstStyle/>
          <a:p>
            <a:r>
              <a:rPr lang="en-US" dirty="0"/>
              <a:t>Takeaways</a:t>
            </a:r>
          </a:p>
        </p:txBody>
      </p:sp>
      <p:sp>
        <p:nvSpPr>
          <p:cNvPr id="4" name="Content Placeholder 3">
            <a:extLst>
              <a:ext uri="{FF2B5EF4-FFF2-40B4-BE49-F238E27FC236}">
                <a16:creationId xmlns:a16="http://schemas.microsoft.com/office/drawing/2014/main" id="{06B62A54-66D8-47E6-BEFA-291A99FA5358}"/>
              </a:ext>
            </a:extLst>
          </p:cNvPr>
          <p:cNvSpPr>
            <a:spLocks noGrp="1"/>
          </p:cNvSpPr>
          <p:nvPr>
            <p:ph idx="1"/>
          </p:nvPr>
        </p:nvSpPr>
        <p:spPr>
          <a:xfrm>
            <a:off x="365760" y="1737360"/>
            <a:ext cx="11369809" cy="4047778"/>
          </a:xfrm>
        </p:spPr>
        <p:txBody>
          <a:bodyPr/>
          <a:lstStyle/>
          <a:p>
            <a:r>
              <a:rPr lang="en-US" dirty="0"/>
              <a:t>Context: understand testing needs and costs</a:t>
            </a:r>
          </a:p>
          <a:p>
            <a:r>
              <a:rPr lang="en-US" dirty="0"/>
              <a:t>Devise tests to enable quick pinpointing of errors through reasoning about their behavior</a:t>
            </a:r>
          </a:p>
          <a:p>
            <a:r>
              <a:rPr lang="en-US" dirty="0"/>
              <a:t>test at various granularities – bottom-up (UNIT/verification) through top-down (integration/validation)</a:t>
            </a:r>
          </a:p>
          <a:p>
            <a:r>
              <a:rPr lang="en-US" dirty="0"/>
              <a:t>Tests at various complexities – CI vs. regression</a:t>
            </a:r>
          </a:p>
          <a:p>
            <a:r>
              <a:rPr lang="en-US" dirty="0"/>
              <a:t>Maintain a holistic validation strategy: think globally, act locally</a:t>
            </a:r>
          </a:p>
          <a:p>
            <a:pPr marL="0" indent="0">
              <a:buNone/>
            </a:pPr>
            <a:r>
              <a:rPr lang="en-US" dirty="0"/>
              <a:t>…….Questions ?</a:t>
            </a:r>
          </a:p>
        </p:txBody>
      </p:sp>
    </p:spTree>
    <p:extLst>
      <p:ext uri="{BB962C8B-B14F-4D97-AF65-F5344CB8AC3E}">
        <p14:creationId xmlns:p14="http://schemas.microsoft.com/office/powerpoint/2010/main" val="37834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14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Nightly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pPr lvl="1"/>
            <a:endParaRPr lang="en-US" dirty="0"/>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pPr marL="346075" lvl="1" indent="0">
              <a:buNone/>
            </a:pPr>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279898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195148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685318" y="1494984"/>
            <a:ext cx="9192974" cy="3868031"/>
          </a:xfrm>
        </p:spPr>
        <p:txBody>
          <a:bodyPr>
            <a:normAutofit fontScale="85000" lnSpcReduction="2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2666</TotalTime>
  <Words>3725</Words>
  <Application>Microsoft Office PowerPoint</Application>
  <PresentationFormat>Custom</PresentationFormat>
  <Paragraphs>225</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Why not always use the most stringent testing?</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3: Structured Testing</vt:lpstr>
      <vt:lpstr>Example 4: Coverage Matrix (Interoperabilities)</vt:lpstr>
      <vt:lpstr>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223</cp:revision>
  <cp:lastPrinted>2017-11-02T18:35:01Z</cp:lastPrinted>
  <dcterms:created xsi:type="dcterms:W3CDTF">2018-11-06T17:28:56Z</dcterms:created>
  <dcterms:modified xsi:type="dcterms:W3CDTF">2022-04-18T00:40:00Z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