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73"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7" Type="http://schemas.openxmlformats.org/officeDocument/2006/relationships/hyperlink" Target="https://bssw.io/events/webinar-software-design-for-longevity-with-performance-portability"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doi.org/10.1007/978-3-319-27308-2_19" TargetMode="External"/><Relationship Id="rId5" Type="http://schemas.openxmlformats.org/officeDocument/2006/relationships/hyperlink" Target="https://www.exascaleproject.org/event/kokkos-class-series" TargetMode="External"/><Relationship Id="rId4" Type="http://schemas.openxmlformats.org/officeDocument/2006/relationships/hyperlink" Target="https://bssw.io/blog_posts/performance-portability-and-the-exascale-computing-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endParaRPr lang="en-US" sz="2400" dirty="0"/>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Anshu Dubey (ANL), Mark C. Miller (LLNL), David E. Bernholdt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252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5"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p>
          <a:p>
            <a:pPr lvl="1"/>
            <a:r>
              <a:rPr lang="en-US" sz="2000" dirty="0">
                <a:hlinkClick r:id="rId6"/>
              </a:rPr>
              <a:t>A Design Proposal for a Next Generation Scientific Software Framework</a:t>
            </a:r>
            <a:endParaRPr lang="en-US" sz="2000" dirty="0"/>
          </a:p>
          <a:p>
            <a:pPr lvl="1"/>
            <a:r>
              <a:rPr lang="en-US" sz="2000">
                <a:hlinkClick r:id="rId7"/>
              </a:rPr>
              <a:t>Software </a:t>
            </a:r>
            <a:r>
              <a:rPr lang="en-US" sz="2000" dirty="0">
                <a:hlinkClick r:id="rId7"/>
              </a:rPr>
              <a:t>Design for Longevity with Performance Portability</a:t>
            </a:r>
            <a:endParaRPr lang="en-US" sz="2000" dirty="0"/>
          </a:p>
          <a:p>
            <a:pPr lvl="1"/>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sp>
        <p:nvSpPr>
          <p:cNvPr id="7" name="TextBox 6">
            <a:extLst>
              <a:ext uri="{FF2B5EF4-FFF2-40B4-BE49-F238E27FC236}">
                <a16:creationId xmlns:a16="http://schemas.microsoft.com/office/drawing/2014/main" id="{9DEF10B3-AEED-214E-BD93-57922F020595}"/>
              </a:ext>
            </a:extLst>
          </p:cNvPr>
          <p:cNvSpPr txBox="1"/>
          <p:nvPr/>
        </p:nvSpPr>
        <p:spPr>
          <a:xfrm>
            <a:off x="464828" y="5495288"/>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
        <p:nvSpPr>
          <p:cNvPr id="8" name="Rectangle 7">
            <a:extLst>
              <a:ext uri="{FF2B5EF4-FFF2-40B4-BE49-F238E27FC236}">
                <a16:creationId xmlns:a16="http://schemas.microsoft.com/office/drawing/2014/main" id="{32B8044A-1FE6-9B62-2941-2C51F16E6AC7}"/>
              </a:ext>
            </a:extLst>
          </p:cNvPr>
          <p:cNvSpPr/>
          <p:nvPr/>
        </p:nvSpPr>
        <p:spPr>
          <a:xfrm>
            <a:off x="1340520"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9" name="Rectangle 8">
            <a:extLst>
              <a:ext uri="{FF2B5EF4-FFF2-40B4-BE49-F238E27FC236}">
                <a16:creationId xmlns:a16="http://schemas.microsoft.com/office/drawing/2014/main" id="{B9AB959C-2BF1-B6AE-E906-A8350C999F68}"/>
              </a:ext>
            </a:extLst>
          </p:cNvPr>
          <p:cNvSpPr/>
          <p:nvPr/>
        </p:nvSpPr>
        <p:spPr>
          <a:xfrm>
            <a:off x="1340520"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Runtime Parameters </a:t>
            </a:r>
          </a:p>
        </p:txBody>
      </p:sp>
      <p:sp>
        <p:nvSpPr>
          <p:cNvPr id="10" name="Rectangle 9">
            <a:extLst>
              <a:ext uri="{FF2B5EF4-FFF2-40B4-BE49-F238E27FC236}">
                <a16:creationId xmlns:a16="http://schemas.microsoft.com/office/drawing/2014/main" id="{F196384D-979D-3BCA-5191-041C96257477}"/>
              </a:ext>
            </a:extLst>
          </p:cNvPr>
          <p:cNvSpPr/>
          <p:nvPr/>
        </p:nvSpPr>
        <p:spPr>
          <a:xfrm>
            <a:off x="1340519" y="2934672"/>
            <a:ext cx="4109803"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 and &amp; encapsulate to plug and play</a:t>
            </a:r>
          </a:p>
        </p:txBody>
      </p:sp>
      <p:sp>
        <p:nvSpPr>
          <p:cNvPr id="11" name="Rectangle 10">
            <a:extLst>
              <a:ext uri="{FF2B5EF4-FFF2-40B4-BE49-F238E27FC236}">
                <a16:creationId xmlns:a16="http://schemas.microsoft.com/office/drawing/2014/main" id="{D9721012-F9EE-46FA-CFD8-62B20AD131D2}"/>
              </a:ext>
            </a:extLst>
          </p:cNvPr>
          <p:cNvSpPr/>
          <p:nvPr/>
        </p:nvSpPr>
        <p:spPr>
          <a:xfrm>
            <a:off x="3576552"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2" name="Rectangle 11">
            <a:extLst>
              <a:ext uri="{FF2B5EF4-FFF2-40B4-BE49-F238E27FC236}">
                <a16:creationId xmlns:a16="http://schemas.microsoft.com/office/drawing/2014/main" id="{CD370788-36A9-37D2-1ACA-2BEDAC571CBE}"/>
              </a:ext>
            </a:extLst>
          </p:cNvPr>
          <p:cNvSpPr/>
          <p:nvPr/>
        </p:nvSpPr>
        <p:spPr>
          <a:xfrm>
            <a:off x="3576552"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grpSp>
        <p:nvGrpSpPr>
          <p:cNvPr id="5" name="Group 4">
            <a:extLst>
              <a:ext uri="{FF2B5EF4-FFF2-40B4-BE49-F238E27FC236}">
                <a16:creationId xmlns:a16="http://schemas.microsoft.com/office/drawing/2014/main" id="{40D29187-DDA6-5214-95E2-75D2C863E5B4}"/>
              </a:ext>
            </a:extLst>
          </p:cNvPr>
          <p:cNvGrpSpPr/>
          <p:nvPr/>
        </p:nvGrpSpPr>
        <p:grpSpPr>
          <a:xfrm>
            <a:off x="7254961" y="1148071"/>
            <a:ext cx="2548328" cy="4102751"/>
            <a:chOff x="6512126" y="1240785"/>
            <a:chExt cx="2548328" cy="4102751"/>
          </a:xfrm>
        </p:grpSpPr>
        <p:sp>
          <p:nvSpPr>
            <p:cNvPr id="14" name="Rectangle 13">
              <a:extLst>
                <a:ext uri="{FF2B5EF4-FFF2-40B4-BE49-F238E27FC236}">
                  <a16:creationId xmlns:a16="http://schemas.microsoft.com/office/drawing/2014/main" id="{F8C77AE5-A753-C09C-E5B1-40E821E70B17}"/>
                </a:ext>
              </a:extLst>
            </p:cNvPr>
            <p:cNvSpPr/>
            <p:nvPr/>
          </p:nvSpPr>
          <p:spPr>
            <a:xfrm>
              <a:off x="6512126" y="12407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5" name="Rectangle 14">
              <a:extLst>
                <a:ext uri="{FF2B5EF4-FFF2-40B4-BE49-F238E27FC236}">
                  <a16:creationId xmlns:a16="http://schemas.microsoft.com/office/drawing/2014/main" id="{DB2DE73F-3D1B-5E97-F3B7-83702F3A55DF}"/>
                </a:ext>
              </a:extLst>
            </p:cNvPr>
            <p:cNvSpPr/>
            <p:nvPr/>
          </p:nvSpPr>
          <p:spPr>
            <a:xfrm>
              <a:off x="6512126" y="23164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6" name="Rectangle 15">
              <a:extLst>
                <a:ext uri="{FF2B5EF4-FFF2-40B4-BE49-F238E27FC236}">
                  <a16:creationId xmlns:a16="http://schemas.microsoft.com/office/drawing/2014/main" id="{5D3B25C1-AB75-DEEF-E909-F2D870647CEB}"/>
                </a:ext>
              </a:extLst>
            </p:cNvPr>
            <p:cNvSpPr/>
            <p:nvPr/>
          </p:nvSpPr>
          <p:spPr>
            <a:xfrm>
              <a:off x="6512126" y="34137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7" name="Rectangle 16">
              <a:extLst>
                <a:ext uri="{FF2B5EF4-FFF2-40B4-BE49-F238E27FC236}">
                  <a16:creationId xmlns:a16="http://schemas.microsoft.com/office/drawing/2014/main" id="{F8FBBD3F-F00A-8B23-946E-3DE292A4653F}"/>
                </a:ext>
              </a:extLst>
            </p:cNvPr>
            <p:cNvSpPr/>
            <p:nvPr/>
          </p:nvSpPr>
          <p:spPr>
            <a:xfrm>
              <a:off x="6512126" y="44196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grpSp>
      <p:sp>
        <p:nvSpPr>
          <p:cNvPr id="18" name="Rounded Rectangle 17">
            <a:extLst>
              <a:ext uri="{FF2B5EF4-FFF2-40B4-BE49-F238E27FC236}">
                <a16:creationId xmlns:a16="http://schemas.microsoft.com/office/drawing/2014/main" id="{4E0FDA95-7EEB-932D-CCD7-FBCFA11D06AE}"/>
              </a:ext>
            </a:extLst>
          </p:cNvPr>
          <p:cNvSpPr/>
          <p:nvPr/>
        </p:nvSpPr>
        <p:spPr>
          <a:xfrm rot="5400000">
            <a:off x="4697616" y="3169730"/>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kinds</a:t>
            </a:r>
          </a:p>
        </p:txBody>
      </p:sp>
      <p:cxnSp>
        <p:nvCxnSpPr>
          <p:cNvPr id="19" name="Straight Arrow Connector 18">
            <a:extLst>
              <a:ext uri="{FF2B5EF4-FFF2-40B4-BE49-F238E27FC236}">
                <a16:creationId xmlns:a16="http://schemas.microsoft.com/office/drawing/2014/main" id="{2928633C-76AC-C6A9-F4BC-ACACD2CB0D96}"/>
              </a:ext>
            </a:extLst>
          </p:cNvPr>
          <p:cNvCxnSpPr>
            <a:cxnSpLocks/>
            <a:stCxn id="11" idx="3"/>
            <a:endCxn id="18" idx="2"/>
          </p:cNvCxnSpPr>
          <p:nvPr/>
        </p:nvCxnSpPr>
        <p:spPr>
          <a:xfrm>
            <a:off x="5450323" y="2005282"/>
            <a:ext cx="644089" cy="134911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03AFBE0-E558-21EE-A4CC-616010DC2CED}"/>
              </a:ext>
            </a:extLst>
          </p:cNvPr>
          <p:cNvCxnSpPr>
            <a:cxnSpLocks/>
            <a:stCxn id="12" idx="3"/>
            <a:endCxn id="18" idx="2"/>
          </p:cNvCxnSpPr>
          <p:nvPr/>
        </p:nvCxnSpPr>
        <p:spPr>
          <a:xfrm flipV="1">
            <a:off x="5450323" y="3354396"/>
            <a:ext cx="644089" cy="13470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135B40-0A9F-2228-1FB1-5F9CBBB9CD3E}"/>
              </a:ext>
            </a:extLst>
          </p:cNvPr>
          <p:cNvCxnSpPr>
            <a:cxnSpLocks/>
            <a:stCxn id="18" idx="0"/>
            <a:endCxn id="14" idx="1"/>
          </p:cNvCxnSpPr>
          <p:nvPr/>
        </p:nvCxnSpPr>
        <p:spPr>
          <a:xfrm flipV="1">
            <a:off x="6463744" y="1661935"/>
            <a:ext cx="791217" cy="16924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DB744A6-AF8E-2F21-F322-65DF7640AC87}"/>
              </a:ext>
            </a:extLst>
          </p:cNvPr>
          <p:cNvCxnSpPr>
            <a:stCxn id="18" idx="0"/>
            <a:endCxn id="15" idx="1"/>
          </p:cNvCxnSpPr>
          <p:nvPr/>
        </p:nvCxnSpPr>
        <p:spPr>
          <a:xfrm flipV="1">
            <a:off x="6463744" y="2746029"/>
            <a:ext cx="791217" cy="60836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C0E3D9B-0657-7704-8BC2-8452109760A1}"/>
              </a:ext>
            </a:extLst>
          </p:cNvPr>
          <p:cNvCxnSpPr>
            <a:stCxn id="18" idx="0"/>
            <a:endCxn id="16" idx="1"/>
          </p:cNvCxnSpPr>
          <p:nvPr/>
        </p:nvCxnSpPr>
        <p:spPr>
          <a:xfrm>
            <a:off x="6463744" y="3354396"/>
            <a:ext cx="791217" cy="42861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599031E-0EAA-A088-44C4-8FF627980A91}"/>
              </a:ext>
            </a:extLst>
          </p:cNvPr>
          <p:cNvCxnSpPr>
            <a:stCxn id="18" idx="0"/>
            <a:endCxn id="17" idx="1"/>
          </p:cNvCxnSpPr>
          <p:nvPr/>
        </p:nvCxnSpPr>
        <p:spPr>
          <a:xfrm>
            <a:off x="6463744" y="3354396"/>
            <a:ext cx="791217" cy="1434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2472</TotalTime>
  <Words>1999</Words>
  <Application>Microsoft Office PowerPoint</Application>
  <PresentationFormat>Custom</PresentationFormat>
  <Paragraphs>463</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226</cp:revision>
  <cp:lastPrinted>2017-11-02T18:35:01Z</cp:lastPrinted>
  <dcterms:created xsi:type="dcterms:W3CDTF">2018-11-06T17:28:56Z</dcterms:created>
  <dcterms:modified xsi:type="dcterms:W3CDTF">2023-04-15T23:48:22Z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