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1"/>
  </p:notesMasterIdLst>
  <p:handoutMasterIdLst>
    <p:handoutMasterId r:id="rId22"/>
  </p:handoutMasterIdLst>
  <p:sldIdLst>
    <p:sldId id="256" r:id="rId5"/>
    <p:sldId id="355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6" r:id="rId17"/>
    <p:sldId id="357" r:id="rId18"/>
    <p:sldId id="358" r:id="rId19"/>
    <p:sldId id="353" r:id="rId20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5" autoAdjust="0"/>
    <p:restoredTop sz="82801" autoAdjust="0"/>
  </p:normalViewPr>
  <p:slideViewPr>
    <p:cSldViewPr snapToGrid="0" showGuides="1">
      <p:cViewPr varScale="1">
        <p:scale>
          <a:sx n="79" d="100"/>
          <a:sy n="79" d="100"/>
        </p:scale>
        <p:origin x="1448" y="18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 about making sure that your diagnostics actually flag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4107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B3B4-69DA-4728-BD80-41CE41C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Computational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F10E-A133-4BAB-A18B-C7563472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9102-FA8F-46A7-83A0-A9A05667E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6924" y="2085870"/>
            <a:ext cx="3098925" cy="936667"/>
          </a:xfrm>
        </p:spPr>
        <p:txBody>
          <a:bodyPr/>
          <a:lstStyle/>
          <a:p>
            <a:r>
              <a:rPr lang="en-US" dirty="0"/>
              <a:t>Anshu Dubey</a:t>
            </a:r>
            <a:r>
              <a:rPr lang="en-US" sz="2000" u="none" dirty="0"/>
              <a:t> </a:t>
            </a:r>
            <a:r>
              <a:rPr lang="en-US" sz="1800" u="none" dirty="0"/>
              <a:t>(she/her)</a:t>
            </a:r>
            <a:r>
              <a:rPr lang="en-US" sz="2000" u="none" dirty="0"/>
              <a:t>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55B71-8B0F-4FB0-8981-1394D6431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Argonne National Laboratory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29A8F-4A06-4B9D-8269-0962AD551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925" y="3022537"/>
            <a:ext cx="8292316" cy="369332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Better Scientific Software Tutorial @ NOAA</a:t>
            </a:r>
            <a:endParaRPr lang="en-US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25D42-C089-4CFF-BE75-87BF24845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6924" y="4242168"/>
            <a:ext cx="8292316" cy="369332"/>
          </a:xfrm>
        </p:spPr>
        <p:txBody>
          <a:bodyPr/>
          <a:lstStyle/>
          <a:p>
            <a:r>
              <a:rPr lang="en-US" dirty="0"/>
              <a:t>Contributors: Jared O’Neal (ANL), </a:t>
            </a:r>
            <a:r>
              <a:rPr lang="en-US" dirty="0" err="1"/>
              <a:t>Anshu</a:t>
            </a:r>
            <a:r>
              <a:rPr lang="en-US" dirty="0"/>
              <a:t> Dubey (ANL)</a:t>
            </a:r>
          </a:p>
        </p:txBody>
      </p:sp>
    </p:spTree>
    <p:extLst>
      <p:ext uri="{BB962C8B-B14F-4D97-AF65-F5344CB8AC3E}">
        <p14:creationId xmlns:p14="http://schemas.microsoft.com/office/powerpoint/2010/main" val="219470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27AA-E90C-9E73-9F78-A1907E2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3A05-64E3-D838-EAB7-99CE5B67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Use the new test to characterize the performance behavior of the target platform</a:t>
            </a:r>
          </a:p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Standard performance studies could not give crucial information</a:t>
            </a:r>
          </a:p>
          <a:p>
            <a:pPr lvl="1"/>
            <a:r>
              <a:rPr lang="en-US" dirty="0"/>
              <a:t>AMR refinement patterns make each application different</a:t>
            </a:r>
          </a:p>
          <a:p>
            <a:pPr lvl="1"/>
            <a:r>
              <a:rPr lang="en-US" dirty="0"/>
              <a:t>Interoperability and trade-off opportunities needed to explored in a closely resembling simulation behavior</a:t>
            </a:r>
          </a:p>
          <a:p>
            <a:r>
              <a:rPr lang="en-US" dirty="0"/>
              <a:t>Full fidelity 2D runs, and a set of runs of the new test provided enough information to extrapolate and estimate needed CPU hours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27AA-E90C-9E73-9F78-A1907E2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3A05-64E3-D838-EAB7-99CE5B67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325880"/>
            <a:ext cx="11212158" cy="4047778"/>
          </a:xfrm>
        </p:spPr>
        <p:txBody>
          <a:bodyPr/>
          <a:lstStyle/>
          <a:p>
            <a:r>
              <a:rPr lang="en-US" dirty="0"/>
              <a:t>Step 3 – Look for trade-offs and optimization opportunities</a:t>
            </a:r>
          </a:p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Initial CPU estimates too high to complete the runs within allocations</a:t>
            </a:r>
          </a:p>
          <a:p>
            <a:pPr lvl="1"/>
            <a:r>
              <a:rPr lang="en-US" dirty="0"/>
              <a:t>Exploration of any parameter space needs to minimize individual run times</a:t>
            </a:r>
          </a:p>
          <a:p>
            <a:r>
              <a:rPr lang="en-US" dirty="0"/>
              <a:t>Many opportunities were found, documented in reference below. </a:t>
            </a:r>
            <a:endParaRPr lang="en-US" sz="1400" dirty="0"/>
          </a:p>
          <a:p>
            <a:pPr lvl="1"/>
            <a:r>
              <a:rPr lang="en-US" dirty="0"/>
              <a:t>Identify redundant refinement and get rid of it</a:t>
            </a:r>
          </a:p>
          <a:p>
            <a:pPr lvl="1"/>
            <a:r>
              <a:rPr lang="en-US" dirty="0"/>
              <a:t>Coarsen computations for some physics</a:t>
            </a:r>
          </a:p>
          <a:p>
            <a:pPr lvl="1"/>
            <a:r>
              <a:rPr lang="en-US" dirty="0"/>
              <a:t>Move some computations to post-processing</a:t>
            </a:r>
          </a:p>
          <a:p>
            <a:r>
              <a:rPr lang="en-US" b="1" dirty="0"/>
              <a:t>All optimizations were based on scientific and numerical intuitions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1379D-FEB9-988E-EB01-3C17171B996C}"/>
              </a:ext>
            </a:extLst>
          </p:cNvPr>
          <p:cNvSpPr txBox="1"/>
          <p:nvPr/>
        </p:nvSpPr>
        <p:spPr>
          <a:xfrm>
            <a:off x="189603" y="5854986"/>
            <a:ext cx="7636585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Dubey A, Calder AC, Daley C, et al. Pragmatic optimizations for better scientific utilization of large supercomputers. The International Journal of High Performance Computing Applications. 2013;27(3):360-373. doi:10.1177/1094342012464404</a:t>
            </a:r>
          </a:p>
        </p:txBody>
      </p:sp>
    </p:spTree>
    <p:extLst>
      <p:ext uri="{BB962C8B-B14F-4D97-AF65-F5344CB8AC3E}">
        <p14:creationId xmlns:p14="http://schemas.microsoft.com/office/powerpoint/2010/main" val="398405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27AA-E90C-9E73-9F78-A1907E2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3A05-64E3-D838-EAB7-99CE5B67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31" y="1405111"/>
            <a:ext cx="11212158" cy="4047778"/>
          </a:xfrm>
        </p:spPr>
        <p:txBody>
          <a:bodyPr/>
          <a:lstStyle/>
          <a:p>
            <a:r>
              <a:rPr lang="en-US" dirty="0"/>
              <a:t>Step 4 – Prepare diagnostics and quick analysis mechanism</a:t>
            </a:r>
          </a:p>
          <a:p>
            <a:r>
              <a:rPr lang="en-US" dirty="0"/>
              <a:t>Examples-- diagnostics</a:t>
            </a:r>
          </a:p>
          <a:p>
            <a:pPr lvl="1"/>
            <a:r>
              <a:rPr lang="en-US" dirty="0"/>
              <a:t>Conservation of mass, momentum energy</a:t>
            </a:r>
          </a:p>
          <a:p>
            <a:pPr lvl="1"/>
            <a:r>
              <a:rPr lang="en-US" dirty="0"/>
              <a:t>Changes in dt recorded in the logfiles</a:t>
            </a:r>
          </a:p>
          <a:p>
            <a:pPr lvl="1"/>
            <a:r>
              <a:rPr lang="en-US" dirty="0"/>
              <a:t>Spikes in variable values</a:t>
            </a:r>
          </a:p>
          <a:p>
            <a:r>
              <a:rPr lang="en-US" dirty="0"/>
              <a:t>Examples – quick analysis</a:t>
            </a:r>
          </a:p>
          <a:p>
            <a:pPr lvl="1"/>
            <a:r>
              <a:rPr lang="en-US" dirty="0"/>
              <a:t>Quick visualization of random 2D slices</a:t>
            </a:r>
          </a:p>
          <a:p>
            <a:pPr lvl="1"/>
            <a:r>
              <a:rPr lang="en-US" sz="1800" dirty="0"/>
              <a:t>Inspection of critical quantities in 1D</a:t>
            </a:r>
          </a:p>
          <a:p>
            <a:pPr marL="346075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34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27AA-E90C-9E73-9F78-A1907E2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3A05-64E3-D838-EAB7-99CE5B67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31" y="1405111"/>
            <a:ext cx="11212158" cy="4047778"/>
          </a:xfrm>
        </p:spPr>
        <p:txBody>
          <a:bodyPr/>
          <a:lstStyle/>
          <a:p>
            <a:r>
              <a:rPr lang="en-US" dirty="0"/>
              <a:t>Step 4 – Prepare diagnostics and quick analysis mechanism</a:t>
            </a:r>
          </a:p>
          <a:p>
            <a:r>
              <a:rPr lang="en-US" dirty="0"/>
              <a:t>Examples-- diagnostics</a:t>
            </a:r>
          </a:p>
          <a:p>
            <a:pPr lvl="1"/>
            <a:r>
              <a:rPr lang="en-US" dirty="0"/>
              <a:t>Conservation of mass, momentum energy</a:t>
            </a:r>
          </a:p>
          <a:p>
            <a:pPr lvl="1"/>
            <a:r>
              <a:rPr lang="en-US" dirty="0"/>
              <a:t>Changes in dt recorded in the logfiles</a:t>
            </a:r>
          </a:p>
          <a:p>
            <a:pPr lvl="1"/>
            <a:r>
              <a:rPr lang="en-US" dirty="0"/>
              <a:t>Spikes in variable values</a:t>
            </a:r>
          </a:p>
          <a:p>
            <a:r>
              <a:rPr lang="en-US" dirty="0"/>
              <a:t>Examples – quick analysis</a:t>
            </a:r>
          </a:p>
          <a:p>
            <a:pPr lvl="1"/>
            <a:r>
              <a:rPr lang="en-US" dirty="0"/>
              <a:t>Quick visualization of random 2D slices</a:t>
            </a:r>
          </a:p>
          <a:p>
            <a:pPr lvl="1"/>
            <a:r>
              <a:rPr lang="en-US" sz="1800" dirty="0"/>
              <a:t>Inspection of critical quantities in 1D</a:t>
            </a:r>
          </a:p>
          <a:p>
            <a:pPr marL="346075" lvl="1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3DCBB-BDFD-F644-B051-DDF0518DDE62}"/>
              </a:ext>
            </a:extLst>
          </p:cNvPr>
          <p:cNvSpPr/>
          <p:nvPr/>
        </p:nvSpPr>
        <p:spPr>
          <a:xfrm>
            <a:off x="6094412" y="2023889"/>
            <a:ext cx="4829402" cy="388705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Lab notebook artifacts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 run registers all configurations and runtime parameters in a logfile.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logfiles are cumulative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dedicate space for storing all results in a preconfigured directory structure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scripts to move output from scratch to the dedicated space</a:t>
            </a:r>
          </a:p>
        </p:txBody>
      </p:sp>
    </p:spTree>
    <p:extLst>
      <p:ext uri="{BB962C8B-B14F-4D97-AF65-F5344CB8AC3E}">
        <p14:creationId xmlns:p14="http://schemas.microsoft.com/office/powerpoint/2010/main" val="411572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7296-5EEA-C053-E101-6F25F1AE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84FE-6932-7B46-11FB-E7DBE948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successful campaign</a:t>
            </a:r>
          </a:p>
          <a:p>
            <a:pPr lvl="1"/>
            <a:r>
              <a:rPr lang="en-US" dirty="0"/>
              <a:t>But not without hitches</a:t>
            </a:r>
          </a:p>
          <a:p>
            <a:r>
              <a:rPr lang="en-US" dirty="0"/>
              <a:t>Optimization related runs were not given the same level of care</a:t>
            </a:r>
          </a:p>
          <a:p>
            <a:pPr lvl="1"/>
            <a:r>
              <a:rPr lang="en-US" dirty="0"/>
              <a:t>Data was considered disposable</a:t>
            </a:r>
          </a:p>
          <a:p>
            <a:pPr lvl="1"/>
            <a:r>
              <a:rPr lang="en-US" dirty="0"/>
              <a:t>Code changes were documented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9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7296-5EEA-C053-E101-6F25F1AE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84FE-6932-7B46-11FB-E7DBE948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successful campaign</a:t>
            </a:r>
          </a:p>
          <a:p>
            <a:pPr lvl="1"/>
            <a:r>
              <a:rPr lang="en-US" dirty="0"/>
              <a:t>But not without hitches</a:t>
            </a:r>
          </a:p>
          <a:p>
            <a:r>
              <a:rPr lang="en-US" dirty="0"/>
              <a:t>Optimization related runs were not given the same level of care</a:t>
            </a:r>
          </a:p>
          <a:p>
            <a:pPr lvl="1"/>
            <a:r>
              <a:rPr lang="en-US" dirty="0"/>
              <a:t>Data was considered disposable</a:t>
            </a:r>
          </a:p>
          <a:p>
            <a:pPr lvl="1"/>
            <a:r>
              <a:rPr lang="en-US" dirty="0"/>
              <a:t>Code changes were documented</a:t>
            </a:r>
          </a:p>
          <a:p>
            <a:r>
              <a:rPr lang="en-US" dirty="0"/>
              <a:t>For the paper the referee asked for details from optimizations</a:t>
            </a:r>
          </a:p>
          <a:p>
            <a:pPr lvl="1"/>
            <a:r>
              <a:rPr lang="en-US" dirty="0"/>
              <a:t>We did not have them</a:t>
            </a:r>
          </a:p>
          <a:p>
            <a:pPr lvl="1"/>
            <a:r>
              <a:rPr lang="en-US" dirty="0"/>
              <a:t>Fortunately the referee was satisfied with reasoning and other supporting evidence we produced </a:t>
            </a:r>
          </a:p>
        </p:txBody>
      </p:sp>
    </p:spTree>
    <p:extLst>
      <p:ext uri="{BB962C8B-B14F-4D97-AF65-F5344CB8AC3E}">
        <p14:creationId xmlns:p14="http://schemas.microsoft.com/office/powerpoint/2010/main" val="243732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5443-06A3-D891-A1ED-0775C496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7F32-4FC0-4D35-E8CC-D5A39F47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56" y="1149532"/>
            <a:ext cx="11369809" cy="2704011"/>
          </a:xfrm>
        </p:spPr>
        <p:txBody>
          <a:bodyPr/>
          <a:lstStyle/>
          <a:p>
            <a:r>
              <a:rPr lang="en-US" dirty="0"/>
              <a:t>Good science with computation is a craft -- training is needed in how to do it</a:t>
            </a:r>
          </a:p>
          <a:p>
            <a:r>
              <a:rPr lang="en-US" dirty="0"/>
              <a:t>Machines are expensive to build and expensive to run</a:t>
            </a:r>
          </a:p>
          <a:p>
            <a:pPr lvl="1"/>
            <a:r>
              <a:rPr lang="en-US" dirty="0"/>
              <a:t>They provide opportunity for great work</a:t>
            </a:r>
          </a:p>
          <a:p>
            <a:pPr lvl="1"/>
            <a:r>
              <a:rPr lang="en-US" dirty="0"/>
              <a:t>Care is needed to ensure that the outcome meets expectations</a:t>
            </a:r>
          </a:p>
          <a:p>
            <a:r>
              <a:rPr lang="en-US" dirty="0"/>
              <a:t>Reproducible results are a necessity, not a luxury</a:t>
            </a:r>
          </a:p>
          <a:p>
            <a:pPr lvl="1"/>
            <a:r>
              <a:rPr lang="en-US" dirty="0"/>
              <a:t>There is no credible science without provenance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C730F-8998-E41D-234B-0323600B41F6}"/>
              </a:ext>
            </a:extLst>
          </p:cNvPr>
          <p:cNvSpPr txBox="1"/>
          <p:nvPr/>
        </p:nvSpPr>
        <p:spPr>
          <a:xfrm>
            <a:off x="620486" y="4364252"/>
            <a:ext cx="10072886" cy="849463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https://</a:t>
            </a:r>
            <a:r>
              <a:rPr lang="en-US" sz="2400" dirty="0" err="1"/>
              <a:t>aip.scitation.org</a:t>
            </a:r>
            <a:r>
              <a:rPr lang="en-US" sz="2400" dirty="0"/>
              <a:t>/</a:t>
            </a:r>
            <a:r>
              <a:rPr lang="en-US" sz="2400" dirty="0" err="1"/>
              <a:t>doi</a:t>
            </a:r>
            <a:r>
              <a:rPr lang="en-US" sz="2400" dirty="0"/>
              <a:t>/10.1063/1.476021 "a parameter combination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that induces erroneous results is easily selected"</a:t>
            </a:r>
          </a:p>
        </p:txBody>
      </p:sp>
    </p:spTree>
    <p:extLst>
      <p:ext uri="{BB962C8B-B14F-4D97-AF65-F5344CB8AC3E}">
        <p14:creationId xmlns:p14="http://schemas.microsoft.com/office/powerpoint/2010/main" val="20350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CF8D7-AE7E-0ECA-F80F-38A8FBCC26B6}"/>
              </a:ext>
            </a:extLst>
          </p:cNvPr>
          <p:cNvSpPr/>
          <p:nvPr/>
        </p:nvSpPr>
        <p:spPr>
          <a:xfrm>
            <a:off x="1226562" y="1910442"/>
            <a:ext cx="9289038" cy="2873829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Running simulations for science discovery is more of a craft and less of science. More than any other aspect of computational science it relies on experience and acquired wisdom that helps one develop a nose for fruitful possibilities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1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6954-3703-3D5F-1556-493251AD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to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57F9-5D12-25C5-A6B4-27E9D7E9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325879"/>
            <a:ext cx="9006840" cy="4402567"/>
          </a:xfrm>
        </p:spPr>
        <p:txBody>
          <a:bodyPr/>
          <a:lstStyle/>
          <a:p>
            <a:r>
              <a:rPr lang="en-US" dirty="0"/>
              <a:t>Machines are expensive and rare resources</a:t>
            </a:r>
          </a:p>
          <a:p>
            <a:pPr lvl="1"/>
            <a:r>
              <a:rPr lang="en-US" dirty="0"/>
              <a:t>Operating them is also very expensive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If you made a mistake in your input parameters and got garbage results on a large scale run, you just wasted hundreds of thousands of dollars </a:t>
            </a:r>
          </a:p>
          <a:p>
            <a:pPr lvl="1"/>
            <a:r>
              <a:rPr lang="en-US" dirty="0"/>
              <a:t>Many people are competing for these resources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Your wasted run is likely to be either your or someone else’s opportunity lost</a:t>
            </a:r>
          </a:p>
          <a:p>
            <a:pPr lvl="1"/>
            <a:r>
              <a:rPr lang="en-US" dirty="0"/>
              <a:t>You are likely charting new scientific territory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Some aspect of using your code may not have been important before, but may become critical in the new study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Some solver may run up against the limits of its validity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Inflight correction may be needed to parameters to continue with the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ADB36-155B-3C6B-571D-C37BA88F887D}"/>
              </a:ext>
            </a:extLst>
          </p:cNvPr>
          <p:cNvSpPr/>
          <p:nvPr/>
        </p:nvSpPr>
        <p:spPr>
          <a:xfrm>
            <a:off x="914400" y="2070847"/>
            <a:ext cx="8458201" cy="6992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ctr">
              <a:srgbClr val="000000"/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A25D7-7A00-664A-9949-1C0509FCC0AF}"/>
              </a:ext>
            </a:extLst>
          </p:cNvPr>
          <p:cNvSpPr/>
          <p:nvPr/>
        </p:nvSpPr>
        <p:spPr>
          <a:xfrm>
            <a:off x="1093694" y="3079376"/>
            <a:ext cx="8458201" cy="435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ctr">
              <a:srgbClr val="000000"/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47328-D3FB-DAC1-8695-238EED7A2C6F}"/>
              </a:ext>
            </a:extLst>
          </p:cNvPr>
          <p:cNvSpPr/>
          <p:nvPr/>
        </p:nvSpPr>
        <p:spPr>
          <a:xfrm>
            <a:off x="1093694" y="3824343"/>
            <a:ext cx="8278908" cy="12720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ctr">
              <a:srgbClr val="000000"/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6954-3703-3D5F-1556-493251AD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to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57F9-5D12-25C5-A6B4-27E9D7E9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325879"/>
            <a:ext cx="9006840" cy="4402567"/>
          </a:xfrm>
        </p:spPr>
        <p:txBody>
          <a:bodyPr/>
          <a:lstStyle/>
          <a:p>
            <a:r>
              <a:rPr lang="en-US" dirty="0"/>
              <a:t>Machines are expensive and rare resources</a:t>
            </a:r>
          </a:p>
          <a:p>
            <a:pPr lvl="1"/>
            <a:r>
              <a:rPr lang="en-US" dirty="0"/>
              <a:t>Operating them is also very expensive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If you made a mistake in your input parameters and got garbage results on a large scale run, you just wasted hundreds of thousands of dollars </a:t>
            </a:r>
          </a:p>
          <a:p>
            <a:pPr lvl="1"/>
            <a:r>
              <a:rPr lang="en-US" dirty="0"/>
              <a:t>Many people are competing for these resources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Your wasted run is likely to be either your or someone else’s opportunity lost</a:t>
            </a:r>
          </a:p>
          <a:p>
            <a:pPr lvl="1"/>
            <a:r>
              <a:rPr lang="en-US" dirty="0"/>
              <a:t>You are likely charting new scientific territory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Some aspect of using your code may not have been important before, but may become critical in the new study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Some solver may run up against the limits of its validity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Inflight correction may be needed to parameters to continue with the study</a:t>
            </a:r>
          </a:p>
          <a:p>
            <a:r>
              <a:rPr lang="en-US" dirty="0"/>
              <a:t>Aim for no surprises, but be prepared for them</a:t>
            </a:r>
          </a:p>
        </p:txBody>
      </p:sp>
    </p:spTree>
    <p:extLst>
      <p:ext uri="{BB962C8B-B14F-4D97-AF65-F5344CB8AC3E}">
        <p14:creationId xmlns:p14="http://schemas.microsoft.com/office/powerpoint/2010/main" val="13558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6954-3703-3D5F-1556-493251AD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to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57F9-5D12-25C5-A6B4-27E9D7E9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325879"/>
            <a:ext cx="9006840" cy="4402567"/>
          </a:xfrm>
        </p:spPr>
        <p:txBody>
          <a:bodyPr/>
          <a:lstStyle/>
          <a:p>
            <a:r>
              <a:rPr lang="en-US" dirty="0"/>
              <a:t>Machines are expensive and rare resources</a:t>
            </a:r>
          </a:p>
          <a:p>
            <a:pPr lvl="1"/>
            <a:r>
              <a:rPr lang="en-US" dirty="0"/>
              <a:t>Operating them is also very expensive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If you made a mistake in your input parameters and got garbage results on a large scale run, you just wasted hundreds of thousands of dollars </a:t>
            </a:r>
          </a:p>
          <a:p>
            <a:pPr lvl="1"/>
            <a:r>
              <a:rPr lang="en-US" dirty="0"/>
              <a:t>Many people are competing for these resources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Your wasted run is likely to be either your or someone else’s opportunity lost</a:t>
            </a:r>
          </a:p>
          <a:p>
            <a:pPr lvl="1"/>
            <a:r>
              <a:rPr lang="en-US" dirty="0"/>
              <a:t>You are likely charting new scientific territory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Some aspect of using your code may not have been important before, but may become critical in the new study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Some solver may run up against the limits of its validity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Inflight correction may be needed to parameters to continue with the study</a:t>
            </a:r>
          </a:p>
          <a:p>
            <a:r>
              <a:rPr lang="en-US" dirty="0"/>
              <a:t>Aim for no surprises, but be prepared for them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F886C-EB2B-9191-6F30-62179A7DF7F1}"/>
              </a:ext>
            </a:extLst>
          </p:cNvPr>
          <p:cNvSpPr/>
          <p:nvPr/>
        </p:nvSpPr>
        <p:spPr>
          <a:xfrm>
            <a:off x="9695329" y="1325880"/>
            <a:ext cx="1869142" cy="44160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 the 2005 simulation mentioned earlier, out of 5 teams, ours was the only team that had success in getting  a good science outcome </a:t>
            </a: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0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5A0F-203F-5BF7-7718-068E3B49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927D-BD4A-178A-E7C6-FB6DB5E1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5" y="1729291"/>
            <a:ext cx="11369809" cy="4717229"/>
          </a:xfrm>
        </p:spPr>
        <p:txBody>
          <a:bodyPr/>
          <a:lstStyle/>
          <a:p>
            <a:r>
              <a:rPr lang="en-US" dirty="0"/>
              <a:t>Focused verification of the target simulation on the target platform</a:t>
            </a:r>
          </a:p>
          <a:p>
            <a:pPr lvl="1"/>
            <a:r>
              <a:rPr lang="en-US" dirty="0"/>
              <a:t>Over and above regular testing </a:t>
            </a:r>
          </a:p>
          <a:p>
            <a:pPr lvl="1"/>
            <a:r>
              <a:rPr lang="en-US" dirty="0"/>
              <a:t>Emphasis on understanding solver validity regime</a:t>
            </a:r>
          </a:p>
          <a:p>
            <a:pPr lvl="1"/>
            <a:endParaRPr lang="en-US" dirty="0"/>
          </a:p>
          <a:p>
            <a:r>
              <a:rPr lang="en-US" dirty="0"/>
              <a:t>Pathfinder runs to get a good estimate of needed resources</a:t>
            </a:r>
          </a:p>
          <a:p>
            <a:pPr lvl="1"/>
            <a:r>
              <a:rPr lang="en-US" dirty="0"/>
              <a:t>Cost benefit analysis of fidelity vs reaching science goals in allocated resources</a:t>
            </a:r>
          </a:p>
        </p:txBody>
      </p:sp>
    </p:spTree>
    <p:extLst>
      <p:ext uri="{BB962C8B-B14F-4D97-AF65-F5344CB8AC3E}">
        <p14:creationId xmlns:p14="http://schemas.microsoft.com/office/powerpoint/2010/main" val="341602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5A0F-203F-5BF7-7718-068E3B49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927D-BD4A-178A-E7C6-FB6DB5E1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59135"/>
            <a:ext cx="11369809" cy="4717229"/>
          </a:xfrm>
        </p:spPr>
        <p:txBody>
          <a:bodyPr/>
          <a:lstStyle/>
          <a:p>
            <a:r>
              <a:rPr lang="en-US" dirty="0"/>
              <a:t>Develop helpful diagnostics</a:t>
            </a:r>
          </a:p>
          <a:p>
            <a:pPr lvl="1"/>
            <a:r>
              <a:rPr lang="en-US" dirty="0"/>
              <a:t>Low overhead ways of confirming the health of the run</a:t>
            </a:r>
          </a:p>
          <a:p>
            <a:pPr lvl="2"/>
            <a:r>
              <a:rPr lang="en-US" dirty="0"/>
              <a:t>Are conserved quantities conserved?</a:t>
            </a:r>
          </a:p>
          <a:p>
            <a:pPr lvl="2"/>
            <a:r>
              <a:rPr lang="en-US" dirty="0"/>
              <a:t>Has any quantity become unphysical?</a:t>
            </a:r>
          </a:p>
          <a:p>
            <a:pPr marL="68421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Develop hierarchy of analysis</a:t>
            </a:r>
          </a:p>
          <a:p>
            <a:pPr lvl="1"/>
            <a:r>
              <a:rPr lang="en-US" dirty="0"/>
              <a:t>Full analysis of runs is not feasible in flight</a:t>
            </a:r>
          </a:p>
          <a:p>
            <a:pPr lvl="1"/>
            <a:r>
              <a:rPr lang="en-US" dirty="0"/>
              <a:t>Intermediate level analysis can give further insight into health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387386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D9BB-395B-66A5-5D5E-B94329EF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one simulation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A4D-96BB-6C1B-67D4-D498DE9D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07" y="1405111"/>
            <a:ext cx="11369809" cy="4047778"/>
          </a:xfrm>
        </p:spPr>
        <p:txBody>
          <a:bodyPr/>
          <a:lstStyle/>
          <a:p>
            <a:r>
              <a:rPr lang="en-US" dirty="0"/>
              <a:t>Theory of Type </a:t>
            </a:r>
            <a:r>
              <a:rPr lang="en-US" dirty="0" err="1"/>
              <a:t>Ia</a:t>
            </a:r>
            <a:r>
              <a:rPr lang="en-US" dirty="0"/>
              <a:t> supernova explosion – 2006/2007</a:t>
            </a:r>
          </a:p>
          <a:p>
            <a:pPr lvl="1"/>
            <a:r>
              <a:rPr lang="en-US" dirty="0"/>
              <a:t>Evidence from observations: </a:t>
            </a:r>
          </a:p>
          <a:p>
            <a:pPr lvl="2"/>
            <a:r>
              <a:rPr lang="en-US" dirty="0"/>
              <a:t>Light curve powered by Ni56 decay</a:t>
            </a:r>
          </a:p>
          <a:p>
            <a:pPr lvl="2"/>
            <a:r>
              <a:rPr lang="en-US" dirty="0"/>
              <a:t>Evidence of medium weight elements, but in much smaller quantities</a:t>
            </a:r>
          </a:p>
          <a:p>
            <a:pPr lvl="1"/>
            <a:r>
              <a:rPr lang="en-US" dirty="0"/>
              <a:t>Implied transition from deflagration to detonation</a:t>
            </a:r>
          </a:p>
          <a:p>
            <a:r>
              <a:rPr lang="en-US" dirty="0"/>
              <a:t>A 2D exploratory run had given a tantalizing answer to how?</a:t>
            </a:r>
          </a:p>
          <a:p>
            <a:pPr lvl="1"/>
            <a:r>
              <a:rPr lang="en-US" dirty="0"/>
              <a:t>To confirm a full 3D run was needed at good enough resolution</a:t>
            </a:r>
          </a:p>
          <a:p>
            <a:pPr lvl="1"/>
            <a:r>
              <a:rPr lang="en-US" dirty="0"/>
              <a:t>It would be the largest run of its kind at the time – totally uncharted territory</a:t>
            </a:r>
          </a:p>
          <a:p>
            <a:pPr lvl="1"/>
            <a:r>
              <a:rPr lang="en-US" dirty="0"/>
              <a:t>Until then 3D runs had been octants relying on symmetry</a:t>
            </a:r>
          </a:p>
          <a:p>
            <a:pPr lvl="2"/>
            <a:r>
              <a:rPr lang="en-US" dirty="0"/>
              <a:t>The 2D run had shown that symmetry had to be avoided</a:t>
            </a:r>
          </a:p>
        </p:txBody>
      </p:sp>
    </p:spTree>
    <p:extLst>
      <p:ext uri="{BB962C8B-B14F-4D97-AF65-F5344CB8AC3E}">
        <p14:creationId xmlns:p14="http://schemas.microsoft.com/office/powerpoint/2010/main" val="93670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27AA-E90C-9E73-9F78-A1907E2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3A05-64E3-D838-EAB7-99CE5B67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– develop a test that represents the most complex physics interactions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Features take a long time to develop</a:t>
            </a:r>
          </a:p>
          <a:p>
            <a:pPr lvl="1"/>
            <a:r>
              <a:rPr lang="en-US" dirty="0"/>
              <a:t>Want to ensure that at least one refinement step occurs during the test</a:t>
            </a:r>
          </a:p>
          <a:p>
            <a:pPr lvl="1"/>
            <a:r>
              <a:rPr lang="en-US" dirty="0"/>
              <a:t>IO too slow to restart from a large checkpoint at late stage of the run</a:t>
            </a:r>
          </a:p>
          <a:p>
            <a:pPr lvl="2"/>
            <a:r>
              <a:rPr lang="en-US" dirty="0"/>
              <a:t>Also test would need a large chunk of the machine</a:t>
            </a:r>
          </a:p>
          <a:p>
            <a:r>
              <a:rPr lang="en-US" dirty="0"/>
              <a:t>Use physics understanding to create initial conditions that would quickly develop comparable complexity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62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10066</TotalTime>
  <Words>1239</Words>
  <Application>Microsoft Macintosh PowerPoint</Application>
  <PresentationFormat>Custom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Presentations (Wide Screen)</vt:lpstr>
      <vt:lpstr>Managing Computational Experiments</vt:lpstr>
      <vt:lpstr>PowerPoint Presentation</vt:lpstr>
      <vt:lpstr>Why do you need to plan?</vt:lpstr>
      <vt:lpstr>Why do you need to plan?</vt:lpstr>
      <vt:lpstr>Why do you need to plan?</vt:lpstr>
      <vt:lpstr>How do you plan</vt:lpstr>
      <vt:lpstr>How do you plan</vt:lpstr>
      <vt:lpstr>Story of one simulation campaign</vt:lpstr>
      <vt:lpstr>Preparation Steps</vt:lpstr>
      <vt:lpstr>Preparation Steps</vt:lpstr>
      <vt:lpstr>Preparation Steps</vt:lpstr>
      <vt:lpstr>Preparation Steps</vt:lpstr>
      <vt:lpstr>Preparation Steps</vt:lpstr>
      <vt:lpstr>Outcome</vt:lpstr>
      <vt:lpstr>Outcome</vt:lpstr>
      <vt:lpstr>Summary and 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Anshu</cp:lastModifiedBy>
  <cp:revision>1075</cp:revision>
  <cp:lastPrinted>2017-11-02T18:35:01Z</cp:lastPrinted>
  <dcterms:created xsi:type="dcterms:W3CDTF">2018-11-06T17:28:56Z</dcterms:created>
  <dcterms:modified xsi:type="dcterms:W3CDTF">2023-07-25T21:25:43Z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