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320" r:id="rId6"/>
    <p:sldId id="1820" r:id="rId7"/>
    <p:sldId id="1838" r:id="rId8"/>
    <p:sldId id="1824" r:id="rId9"/>
    <p:sldId id="1797" r:id="rId10"/>
    <p:sldId id="1798" r:id="rId11"/>
    <p:sldId id="1799" r:id="rId12"/>
    <p:sldId id="1818" r:id="rId13"/>
    <p:sldId id="1819" r:id="rId14"/>
    <p:sldId id="1825" r:id="rId15"/>
    <p:sldId id="1823" r:id="rId16"/>
    <p:sldId id="1843" r:id="rId17"/>
    <p:sldId id="1841" r:id="rId18"/>
    <p:sldId id="1806" r:id="rId19"/>
    <p:sldId id="1807" r:id="rId20"/>
    <p:sldId id="1811" r:id="rId21"/>
    <p:sldId id="1840" r:id="rId22"/>
    <p:sldId id="1826" r:id="rId23"/>
    <p:sldId id="1821" r:id="rId24"/>
    <p:sldId id="1834" r:id="rId25"/>
    <p:sldId id="1845" r:id="rId26"/>
    <p:sldId id="1844" r:id="rId27"/>
    <p:sldId id="1836" r:id="rId28"/>
    <p:sldId id="1837" r:id="rId29"/>
    <p:sldId id="1832" r:id="rId30"/>
    <p:sldId id="1829" r:id="rId31"/>
    <p:sldId id="1833" r:id="rId32"/>
    <p:sldId id="1831" r:id="rId33"/>
    <p:sldId id="1842" r:id="rId34"/>
    <p:sldId id="1830" r:id="rId35"/>
    <p:sldId id="313"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8/8/2021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8/8/2021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6" Type="http://schemas.openxmlformats.org/officeDocument/2006/relationships/hyperlink" Target="https://doi.org/10.1145/103162.103163" TargetMode="External"/><Relationship Id="rId5" Type="http://schemas.openxmlformats.org/officeDocument/2006/relationships/hyperlink" Target="https://betterscientificsoftware.github.io/Trust-Tools/"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br>
              <a:rPr lang="en-US" u="sng" dirty="0"/>
            </a:br>
            <a:r>
              <a:rPr lang="en-US" sz="2000" dirty="0"/>
              <a:t>Oak Ridge National Laboratory</a:t>
            </a:r>
          </a:p>
          <a:p>
            <a:pPr>
              <a:spcBef>
                <a:spcPts val="2800"/>
              </a:spcBef>
            </a:pPr>
            <a:r>
              <a:rPr lang="en-US" sz="2000" dirty="0"/>
              <a:t>Software Productivity and Sustainability track, ATPESC 2021</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hlinkClick r:id="rId2"/>
              </a:rPr>
              <a:t>FAIR</a:t>
            </a:r>
            <a:r>
              <a:rPr lang="en-US" dirty="0"/>
              <a:t> data principles for maximum use of research data</a:t>
            </a:r>
          </a:p>
          <a:p>
            <a:r>
              <a:rPr lang="en-US" dirty="0"/>
              <a:t>Emerging FAIR for Research Software (</a:t>
            </a:r>
            <a:r>
              <a:rPr lang="en-US" dirty="0">
                <a:hlinkClick r:id="rId3"/>
              </a:rPr>
              <a:t>FAIR4RS</a:t>
            </a:r>
            <a:r>
              <a:rPr lang="en-US" dirty="0"/>
              <a:t>) initiative</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b="1" dirty="0"/>
              <a:t>See Appendix</a:t>
            </a:r>
            <a:r>
              <a:rPr lang="en-US" sz="2400" dirty="0"/>
              <a:t>:</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001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(3/3)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Understand the </a:t>
            </a:r>
            <a:r>
              <a:rPr lang="en-US" b="1" dirty="0" err="1">
                <a:solidFill>
                  <a:schemeClr val="tx2"/>
                </a:solidFill>
              </a:rPr>
              <a:t>numerics</a:t>
            </a:r>
            <a:r>
              <a:rPr lang="en-US" b="1" dirty="0">
                <a:solidFill>
                  <a:schemeClr val="tx2"/>
                </a:solidFill>
              </a:rPr>
              <a:t> of your code</a:t>
            </a:r>
          </a:p>
          <a:p>
            <a:pPr>
              <a:spcBef>
                <a:spcPts val="800"/>
              </a:spcBef>
            </a:pPr>
            <a:r>
              <a:rPr lang="en-US" dirty="0"/>
              <a:t>Floating point numbers are just approximations to real numbers</a:t>
            </a:r>
          </a:p>
          <a:p>
            <a:pPr lvl="1">
              <a:spcBef>
                <a:spcPts val="200"/>
              </a:spcBef>
            </a:pPr>
            <a:r>
              <a:rPr lang="en-US" dirty="0"/>
              <a:t>Many numerical methods have “quirks” too</a:t>
            </a:r>
          </a:p>
          <a:p>
            <a:pPr>
              <a:spcBef>
                <a:spcPts val="800"/>
              </a:spcBef>
            </a:pPr>
            <a:r>
              <a:rPr lang="en-US" dirty="0"/>
              <a:t>If you’re using reduced- or mixed-precision computations, carefully compare with full-precision versions</a:t>
            </a:r>
          </a:p>
          <a:p>
            <a:pPr lvl="1">
              <a:spcBef>
                <a:spcPts val="200"/>
              </a:spcBef>
            </a:pPr>
            <a:r>
              <a:rPr lang="en-US" dirty="0"/>
              <a:t>On paper during development of the algorithms</a:t>
            </a:r>
          </a:p>
          <a:p>
            <a:pPr lvl="1">
              <a:spcBef>
                <a:spcPts val="200"/>
              </a:spcBef>
            </a:pPr>
            <a:r>
              <a:rPr lang="en-US" dirty="0"/>
              <a:t>Maybe provide an alternative full-precision computational path </a:t>
            </a:r>
          </a:p>
          <a:p>
            <a:pPr>
              <a:spcBef>
                <a:spcPts val="800"/>
              </a:spcBef>
            </a:pPr>
            <a:r>
              <a:rPr lang="en-US" dirty="0"/>
              <a:t>Consider the possible effects of non-determinism due to concurrency</a:t>
            </a:r>
          </a:p>
          <a:p>
            <a:pPr lvl="1">
              <a:spcBef>
                <a:spcPts val="200"/>
              </a:spcBef>
            </a:pPr>
            <a:r>
              <a:rPr lang="en-US" dirty="0"/>
              <a:t>Floating point calculations done in different order may yield different results</a:t>
            </a:r>
          </a:p>
          <a:p>
            <a:pPr lvl="1">
              <a:spcBef>
                <a:spcPts val="200"/>
              </a:spcBef>
            </a:pPr>
            <a:r>
              <a:rPr lang="en-US" dirty="0"/>
              <a:t>Maybe useful to have an option to force deterministic computation</a:t>
            </a:r>
          </a:p>
          <a:p>
            <a:pPr lvl="1">
              <a:spcBef>
                <a:spcPts val="200"/>
              </a:spcBef>
            </a:pPr>
            <a:r>
              <a:rPr lang="en-US" dirty="0"/>
              <a:t>Look for testing/verification methods that don’t depend on bitwise reproducibility</a:t>
            </a:r>
          </a:p>
          <a:p>
            <a:pPr>
              <a:spcBef>
                <a:spcPts val="800"/>
              </a:spcBef>
            </a:pPr>
            <a:r>
              <a:rPr lang="en-US" dirty="0"/>
              <a:t>Know your error bounds and develop tests against them</a:t>
            </a:r>
          </a:p>
          <a:p>
            <a:pPr lvl="1">
              <a:spcBef>
                <a:spcPts val="200"/>
              </a:spcBef>
            </a:pPr>
            <a:r>
              <a:rPr lang="en-US" dirty="0"/>
              <a:t>E.g., conservation rules apply to many physical quantities</a:t>
            </a:r>
          </a:p>
          <a:p>
            <a:pPr>
              <a:spcBef>
                <a:spcPts val="800"/>
              </a:spcBef>
            </a:pPr>
            <a:r>
              <a:rPr lang="en-US" dirty="0"/>
              <a:t>Consider consulting subject matter experts for help</a:t>
            </a:r>
          </a:p>
        </p:txBody>
      </p:sp>
    </p:spTree>
    <p:extLst>
      <p:ext uri="{BB962C8B-B14F-4D97-AF65-F5344CB8AC3E}">
        <p14:creationId xmlns:p14="http://schemas.microsoft.com/office/powerpoint/2010/main" val="18494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85000" lnSpcReduction="20000"/>
          </a:bodyPr>
          <a:lstStyle/>
          <a:p>
            <a:r>
              <a:rPr lang="en-US" dirty="0"/>
              <a:t>The FAIR Guiding Principles for Scientific Data Management and Stewardship. Mark D. Wilkinson, et al. </a:t>
            </a:r>
            <a:r>
              <a:rPr lang="en-US" dirty="0">
                <a:hlinkClick r:id="rId2"/>
              </a:rPr>
              <a:t>https://doi.org/10.1038/sdata.2016.18</a:t>
            </a:r>
            <a:endParaRPr lang="en-US" dirty="0"/>
          </a:p>
          <a:p>
            <a:r>
              <a:rPr lang="en-US" dirty="0"/>
              <a:t>FAIR for Research Software (FAIR4RS) Working Group: </a:t>
            </a:r>
            <a:r>
              <a:rPr lang="en-US" dirty="0">
                <a:hlinkClick r:id="rId3"/>
              </a:rPr>
              <a:t>https://www.rd-alliance.org/groups/fair-research-software-fair4rs-wg</a:t>
            </a:r>
            <a:endParaRPr lang="en-US" dirty="0"/>
          </a:p>
          <a:p>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r>
              <a:rPr lang="en-US" dirty="0"/>
              <a:t>Simple experiments in reproducibility and technical trust by Mike Heroux and students (work in progress),</a:t>
            </a:r>
            <a:r>
              <a:rPr lang="en-US" dirty="0">
                <a:hlinkClick r:id="rId5"/>
              </a:rPr>
              <a:t> </a:t>
            </a:r>
            <a:r>
              <a:rPr lang="en-US" u="sng" dirty="0">
                <a:hlinkClick r:id="rId5"/>
              </a:rPr>
              <a:t>https://betterscientificsoftware.github.io/Trust-Tools/</a:t>
            </a:r>
            <a:endParaRPr lang="en-US" u="sng" dirty="0"/>
          </a:p>
          <a:p>
            <a:r>
              <a:rPr lang="en-US" dirty="0"/>
              <a:t>What every scientist should know about floating-point arithmetic. David Goldberg. </a:t>
            </a:r>
            <a:r>
              <a:rPr lang="en-US" dirty="0">
                <a:hlinkClick r:id="rId6"/>
              </a:rPr>
              <a:t>https://doi.org/10.1145/103162.103163</a:t>
            </a:r>
            <a:endParaRPr lang="en-US" dirty="0"/>
          </a:p>
          <a:p>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2466</TotalTime>
  <Words>3594</Words>
  <Application>Microsoft Office PowerPoint</Application>
  <PresentationFormat>Custom</PresentationFormat>
  <Paragraphs>358</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Incentives for Paying Attention to Reproducibility</vt:lpstr>
      <vt:lpstr>Supercomputer Cycles are Scarce Resources</vt:lpstr>
      <vt:lpstr>Reproducibility and Transparency Initiatives and Requirements</vt:lpstr>
      <vt:lpstr>Setting Expectations for Your Data</vt:lpstr>
      <vt:lpstr> ACM TOMS Reproducible Computational Results (RCR)</vt:lpstr>
      <vt:lpstr>Supercomputing Reproducibility Initiative</vt:lpstr>
      <vt:lpstr>Increasing Attention on Reproducibility</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During Development (3/3)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254</cp:revision>
  <cp:lastPrinted>2017-11-02T18:35:01Z</cp:lastPrinted>
  <dcterms:created xsi:type="dcterms:W3CDTF">2018-11-06T17:28:56Z</dcterms:created>
  <dcterms:modified xsi:type="dcterms:W3CDTF">2021-08-08T16:39:38Z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