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79188E-B376-4B2F-B850-986254C69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B0CFD2-ECF5-4C11-9569-ADBF48CFB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3D5D8B-86D3-47D0-AD7F-A00EE478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0910-7A07-45F3-8372-6AAE0B9CB7BD}" type="datetimeFigureOut">
              <a:rPr lang="de-DE" smtClean="0"/>
              <a:t>11.09.2023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5C4C52-B03E-4CC6-B7BA-0D7E0C81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BF1871-0F03-43E5-8DD8-8692F9BB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13C8-54A6-43C3-BEA5-8F4D9BAF52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70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A22BA-73A0-4B4C-BA5E-A80F75C6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111D7B-30D4-4452-8C60-414CD54C0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D1B7BD-6D3E-4A1D-A760-BA61C045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0910-7A07-45F3-8372-6AAE0B9CB7BD}" type="datetimeFigureOut">
              <a:rPr lang="de-DE" smtClean="0"/>
              <a:t>11.09.2023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34B3D4-D6C0-4AAD-B6BB-78431A6C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4355A7-0C36-44C3-9F91-72575A8A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13C8-54A6-43C3-BEA5-8F4D9BAF52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16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2B7D328-4E71-47E6-A2BB-844E1505B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F4D0B7-3788-48FE-8994-9B0E1A3AA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89979B-37EE-4F24-86F2-A18FB9C9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0910-7A07-45F3-8372-6AAE0B9CB7BD}" type="datetimeFigureOut">
              <a:rPr lang="de-DE" smtClean="0"/>
              <a:t>11.09.2023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75FB62-F945-4B51-90A5-9ACE9D29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CD32BE-6139-429F-AB8E-4412CEE0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13C8-54A6-43C3-BEA5-8F4D9BAF52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51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36DA9-79D8-4726-A2A8-C29D7F5C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5FD1F2-D9E3-47BF-9BC5-7D9F84CC6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9D66DC-9637-426E-A404-CADFDB62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0910-7A07-45F3-8372-6AAE0B9CB7BD}" type="datetimeFigureOut">
              <a:rPr lang="de-DE" smtClean="0"/>
              <a:t>11.09.2023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143355-F4FF-402C-85AB-D262FB47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DD7CB0-BA7D-47B0-9E3E-1115BEC7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13C8-54A6-43C3-BEA5-8F4D9BAF52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59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F0934-36D0-43E8-AF22-7A614D99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92F4BD-DFC5-4090-B3F5-F48067AE4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96653A-C459-4C50-AD76-29CF46A9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0910-7A07-45F3-8372-6AAE0B9CB7BD}" type="datetimeFigureOut">
              <a:rPr lang="de-DE" smtClean="0"/>
              <a:t>11.09.2023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59165D-A4C0-43C0-91F0-3AFE5B07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E59005-DC07-4A26-8A4E-49CA4C45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13C8-54A6-43C3-BEA5-8F4D9BAF52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52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AAC42-25CE-4DED-87BC-FDFF5C8BF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3A1046-1E54-4E7D-B692-CC990551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D3F5C2-9F54-4E0E-8F9F-AB82B8208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8684E0-8746-44DE-8BCD-8F98DD4E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0910-7A07-45F3-8372-6AAE0B9CB7BD}" type="datetimeFigureOut">
              <a:rPr lang="de-DE" smtClean="0"/>
              <a:t>11.09.2023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246C08-ADB9-400E-A354-3BBACBF87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34DA66-4E47-4106-8848-5E9B2718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13C8-54A6-43C3-BEA5-8F4D9BAF52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175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3898CF-CC2D-4DD8-BED6-3354A3DEE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D947D4-9D5E-442E-9D67-1F12F0DE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014EA0-E5EA-4E06-8238-378D851AE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9248737-AAE6-42C4-AE88-13F81D28B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718886-3CB8-46D8-9F65-054932944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2F80CD6-F3C2-4D83-B8E6-025398E67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0910-7A07-45F3-8372-6AAE0B9CB7BD}" type="datetimeFigureOut">
              <a:rPr lang="de-DE" smtClean="0"/>
              <a:t>11.09.2023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0A3FEE5-2C10-4B28-83AA-A213F96E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632D537-199E-480D-9657-08370B793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13C8-54A6-43C3-BEA5-8F4D9BAF52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538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961F60-FF8B-46C8-8CAD-5B006F15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7CADED-BBC5-4024-A953-46C4BFF2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0910-7A07-45F3-8372-6AAE0B9CB7BD}" type="datetimeFigureOut">
              <a:rPr lang="de-DE" smtClean="0"/>
              <a:t>11.09.2023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84E6FC-C166-4DF5-A43F-4D08F7670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0A8697-E92E-4CC6-84CB-CB5563C1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13C8-54A6-43C3-BEA5-8F4D9BAF52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93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39A35E-3018-4FF8-A082-9222AE63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0910-7A07-45F3-8372-6AAE0B9CB7BD}" type="datetimeFigureOut">
              <a:rPr lang="de-DE" smtClean="0"/>
              <a:t>11.09.2023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1CBA3AD-B851-45CA-96B4-389E5C93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EBBA99-21F9-4ADD-ADFF-335ADF229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13C8-54A6-43C3-BEA5-8F4D9BAF52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72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D3BE78-D478-4E87-9AC7-D2D7947CC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FE7C8E-B18D-4823-8CAF-DE69A80A9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83D48C-98E8-43D1-B43D-5AFB51CA4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06CC2D-C198-4068-B41C-D200E858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0910-7A07-45F3-8372-6AAE0B9CB7BD}" type="datetimeFigureOut">
              <a:rPr lang="de-DE" smtClean="0"/>
              <a:t>11.09.2023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3B895A-3FD1-4D2D-9674-08FE3DDD6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79116B-D8CF-4115-8799-6E578290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13C8-54A6-43C3-BEA5-8F4D9BAF52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26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44051B-4B54-4C1A-9476-F046E6E45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FCE37E8-04F6-4375-BA62-B13E261D3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5BB3056-58CF-4557-A6DB-2422D1CE3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48627E-E118-4F45-BA6F-0A82405CF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0910-7A07-45F3-8372-6AAE0B9CB7BD}" type="datetimeFigureOut">
              <a:rPr lang="de-DE" smtClean="0"/>
              <a:t>11.09.2023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6796F1-6321-49AE-90B3-E9E0B7B87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CB32F5-6CBA-4913-ADF9-EDF4F05E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13C8-54A6-43C3-BEA5-8F4D9BAF52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051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A225B36-C8B0-4C3F-B35E-DE1D88F16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139974-F19F-41FC-9326-2F7B641DA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9D28D6-8CB5-4637-98A4-3D8715235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F0910-7A07-45F3-8372-6AAE0B9CB7BD}" type="datetimeFigureOut">
              <a:rPr lang="de-DE" smtClean="0"/>
              <a:t>11.09.2023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2E4E84-6F1E-4503-90E8-63DAF9303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C994CA-152B-4185-B873-6FAE172D1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613C8-54A6-43C3-BEA5-8F4D9BAF52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00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lipse 33">
            <a:extLst>
              <a:ext uri="{FF2B5EF4-FFF2-40B4-BE49-F238E27FC236}">
                <a16:creationId xmlns:a16="http://schemas.microsoft.com/office/drawing/2014/main" id="{30D1CF4F-857D-46BE-A385-42D234E6C7D9}"/>
              </a:ext>
            </a:extLst>
          </p:cNvPr>
          <p:cNvSpPr/>
          <p:nvPr/>
        </p:nvSpPr>
        <p:spPr>
          <a:xfrm>
            <a:off x="1922949" y="1419868"/>
            <a:ext cx="179294" cy="1837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50349147-6FFE-499B-9316-8C901014FBEE}"/>
              </a:ext>
            </a:extLst>
          </p:cNvPr>
          <p:cNvSpPr/>
          <p:nvPr/>
        </p:nvSpPr>
        <p:spPr>
          <a:xfrm>
            <a:off x="2241199" y="1626055"/>
            <a:ext cx="179294" cy="1837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4F3DC7AC-3ECA-4D69-84CA-144BFEBA7451}"/>
              </a:ext>
            </a:extLst>
          </p:cNvPr>
          <p:cNvSpPr/>
          <p:nvPr/>
        </p:nvSpPr>
        <p:spPr>
          <a:xfrm>
            <a:off x="2550480" y="1818799"/>
            <a:ext cx="179294" cy="1837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052AAE5-F6D5-46A8-854B-B14AECB621DF}"/>
              </a:ext>
            </a:extLst>
          </p:cNvPr>
          <p:cNvSpPr/>
          <p:nvPr/>
        </p:nvSpPr>
        <p:spPr>
          <a:xfrm>
            <a:off x="865094" y="1831041"/>
            <a:ext cx="2528047" cy="1447800"/>
          </a:xfrm>
          <a:prstGeom prst="rect">
            <a:avLst/>
          </a:prstGeom>
          <a:scene3d>
            <a:camera prst="isometricLeftDown"/>
            <a:lightRig rig="threePt" dir="t"/>
          </a:scene3d>
          <a:sp3d prstMaterial="legacyWireframe">
            <a:bevelT w="0" h="762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449DCA2-2529-4395-A290-EDA9858A7DF9}"/>
              </a:ext>
            </a:extLst>
          </p:cNvPr>
          <p:cNvSpPr/>
          <p:nvPr/>
        </p:nvSpPr>
        <p:spPr>
          <a:xfrm>
            <a:off x="1353670" y="1739152"/>
            <a:ext cx="179294" cy="1837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68A0D7F-89C9-4204-854D-D35EF5B7C212}"/>
              </a:ext>
            </a:extLst>
          </p:cNvPr>
          <p:cNvSpPr/>
          <p:nvPr/>
        </p:nvSpPr>
        <p:spPr>
          <a:xfrm>
            <a:off x="1671920" y="1945339"/>
            <a:ext cx="179294" cy="1837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F215289-2455-4DD1-99E7-66172DD97DBC}"/>
              </a:ext>
            </a:extLst>
          </p:cNvPr>
          <p:cNvSpPr/>
          <p:nvPr/>
        </p:nvSpPr>
        <p:spPr>
          <a:xfrm>
            <a:off x="1981201" y="2138083"/>
            <a:ext cx="179294" cy="1837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0D55DC1-8727-4709-BA89-050D8B6F8843}"/>
              </a:ext>
            </a:extLst>
          </p:cNvPr>
          <p:cNvCxnSpPr>
            <a:cxnSpLocks/>
          </p:cNvCxnSpPr>
          <p:nvPr/>
        </p:nvCxnSpPr>
        <p:spPr>
          <a:xfrm flipH="1">
            <a:off x="962123" y="3244312"/>
            <a:ext cx="1008531" cy="614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0CD36BFB-7019-4FF6-A4AB-A725BFAAEE4B}"/>
              </a:ext>
            </a:extLst>
          </p:cNvPr>
          <p:cNvSpPr txBox="1"/>
          <p:nvPr/>
        </p:nvSpPr>
        <p:spPr>
          <a:xfrm rot="19693160">
            <a:off x="1017664" y="3377105"/>
            <a:ext cx="13739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Plugging</a:t>
            </a:r>
            <a:r>
              <a:rPr lang="de-DE" sz="1050" dirty="0"/>
              <a:t> </a:t>
            </a:r>
            <a:r>
              <a:rPr lang="de-DE" sz="1050" dirty="0" err="1"/>
              <a:t>Direction</a:t>
            </a:r>
            <a:endParaRPr lang="de-DE" sz="1050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9CA2770-413B-4891-A651-FBE2E51A84E1}"/>
              </a:ext>
            </a:extLst>
          </p:cNvPr>
          <p:cNvCxnSpPr>
            <a:cxnSpLocks/>
          </p:cNvCxnSpPr>
          <p:nvPr/>
        </p:nvCxnSpPr>
        <p:spPr>
          <a:xfrm>
            <a:off x="1443317" y="1835524"/>
            <a:ext cx="972671" cy="613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093798F1-AD7C-4DC3-8AA2-5FA7E2B37656}"/>
              </a:ext>
            </a:extLst>
          </p:cNvPr>
          <p:cNvSpPr txBox="1"/>
          <p:nvPr/>
        </p:nvSpPr>
        <p:spPr>
          <a:xfrm>
            <a:off x="2355462" y="2264330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Y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D6DB857-3EE7-449A-A3D2-CEC1A53A59EA}"/>
              </a:ext>
            </a:extLst>
          </p:cNvPr>
          <p:cNvCxnSpPr>
            <a:cxnSpLocks/>
          </p:cNvCxnSpPr>
          <p:nvPr/>
        </p:nvCxnSpPr>
        <p:spPr>
          <a:xfrm flipV="1">
            <a:off x="1443317" y="1272988"/>
            <a:ext cx="1024220" cy="580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A344B1E5-F9D6-44BE-A90A-6C745B8B87B5}"/>
              </a:ext>
            </a:extLst>
          </p:cNvPr>
          <p:cNvSpPr txBox="1"/>
          <p:nvPr/>
        </p:nvSpPr>
        <p:spPr>
          <a:xfrm>
            <a:off x="2415988" y="1065095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Z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3BB5F2C-FF95-4B50-AFE4-DAD95F276C08}"/>
              </a:ext>
            </a:extLst>
          </p:cNvPr>
          <p:cNvCxnSpPr>
            <a:cxnSpLocks/>
          </p:cNvCxnSpPr>
          <p:nvPr/>
        </p:nvCxnSpPr>
        <p:spPr>
          <a:xfrm>
            <a:off x="1443317" y="1853536"/>
            <a:ext cx="0" cy="1077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835C20D4-E1F3-46B8-BC24-36254B1C2653}"/>
              </a:ext>
            </a:extLst>
          </p:cNvPr>
          <p:cNvSpPr txBox="1"/>
          <p:nvPr/>
        </p:nvSpPr>
        <p:spPr>
          <a:xfrm>
            <a:off x="1193752" y="2828150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X</a:t>
            </a:r>
          </a:p>
        </p:txBody>
      </p:sp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BA0BD63A-21AB-4B82-BDFC-B82EDECEAFA5}"/>
              </a:ext>
            </a:extLst>
          </p:cNvPr>
          <p:cNvSpPr txBox="1">
            <a:spLocks/>
          </p:cNvSpPr>
          <p:nvPr/>
        </p:nvSpPr>
        <p:spPr>
          <a:xfrm>
            <a:off x="6172200" y="436652"/>
            <a:ext cx="5181600" cy="57403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Festlegungen gem. CES-Leitfaden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Zusatzanforderungen an VEC</a:t>
            </a:r>
          </a:p>
          <a:p>
            <a:pPr lvl="1"/>
            <a:r>
              <a:rPr lang="de-DE" dirty="0" err="1"/>
              <a:t>Positionvektor</a:t>
            </a:r>
            <a:r>
              <a:rPr lang="de-DE" dirty="0"/>
              <a:t> Kammer</a:t>
            </a:r>
          </a:p>
          <a:p>
            <a:pPr lvl="1"/>
            <a:r>
              <a:rPr lang="de-DE" dirty="0"/>
              <a:t>Drehwinkel</a:t>
            </a:r>
          </a:p>
          <a:p>
            <a:pPr lvl="1"/>
            <a:endParaRPr lang="de-DE"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F0275D8A-66D4-47FA-9B2A-9308F4D39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1" y="1171455"/>
            <a:ext cx="5697509" cy="1771862"/>
          </a:xfrm>
          <a:prstGeom prst="rect">
            <a:avLst/>
          </a:prstGeom>
        </p:spPr>
      </p:pic>
      <p:sp>
        <p:nvSpPr>
          <p:cNvPr id="28" name="Ellipse 27">
            <a:extLst>
              <a:ext uri="{FF2B5EF4-FFF2-40B4-BE49-F238E27FC236}">
                <a16:creationId xmlns:a16="http://schemas.microsoft.com/office/drawing/2014/main" id="{D3CDD6A2-F49A-4676-BBAE-4C896EF82ACF}"/>
              </a:ext>
            </a:extLst>
          </p:cNvPr>
          <p:cNvSpPr/>
          <p:nvPr/>
        </p:nvSpPr>
        <p:spPr>
          <a:xfrm>
            <a:off x="3408837" y="4832484"/>
            <a:ext cx="179294" cy="1837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1745DB1-E2F2-4137-8E1F-D7A0C9BEB279}"/>
              </a:ext>
            </a:extLst>
          </p:cNvPr>
          <p:cNvSpPr/>
          <p:nvPr/>
        </p:nvSpPr>
        <p:spPr>
          <a:xfrm>
            <a:off x="3408837" y="4498405"/>
            <a:ext cx="179294" cy="1837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77F3C33E-2BCB-4E58-8957-A78269FC838B}"/>
              </a:ext>
            </a:extLst>
          </p:cNvPr>
          <p:cNvSpPr txBox="1"/>
          <p:nvPr/>
        </p:nvSpPr>
        <p:spPr>
          <a:xfrm>
            <a:off x="3567953" y="4450976"/>
            <a:ext cx="2528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Kammer in der elektrischen Anlagefläche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9C9A039-ED68-4B5E-BBD2-67C339EB3196}"/>
              </a:ext>
            </a:extLst>
          </p:cNvPr>
          <p:cNvSpPr txBox="1"/>
          <p:nvPr/>
        </p:nvSpPr>
        <p:spPr>
          <a:xfrm>
            <a:off x="3567953" y="4793567"/>
            <a:ext cx="252804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Kammer in der Eintrittsfläche des Terminals in den Stecker beim Bestückungsvorgang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4F8E0BD-0E80-4A26-AA4F-5CFE45BF278B}"/>
              </a:ext>
            </a:extLst>
          </p:cNvPr>
          <p:cNvCxnSpPr>
            <a:cxnSpLocks/>
          </p:cNvCxnSpPr>
          <p:nvPr/>
        </p:nvCxnSpPr>
        <p:spPr>
          <a:xfrm flipV="1">
            <a:off x="1453048" y="1527352"/>
            <a:ext cx="568492" cy="311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418DF416-94DD-415E-A7CC-0C8EBC4ACE13}"/>
              </a:ext>
            </a:extLst>
          </p:cNvPr>
          <p:cNvSpPr txBox="1"/>
          <p:nvPr/>
        </p:nvSpPr>
        <p:spPr>
          <a:xfrm>
            <a:off x="3567952" y="5319250"/>
            <a:ext cx="25280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Positionsvektor Kammer (Mitte </a:t>
            </a:r>
            <a:r>
              <a:rPr lang="de-DE" sz="1050" dirty="0" err="1"/>
              <a:t>Einstrittsfläche</a:t>
            </a:r>
            <a:r>
              <a:rPr lang="de-DE" sz="1050" dirty="0"/>
              <a:t>)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3A3A6B24-124F-4A6E-B5F9-60530948FD94}"/>
              </a:ext>
            </a:extLst>
          </p:cNvPr>
          <p:cNvCxnSpPr>
            <a:cxnSpLocks/>
          </p:cNvCxnSpPr>
          <p:nvPr/>
        </p:nvCxnSpPr>
        <p:spPr>
          <a:xfrm>
            <a:off x="3212552" y="5451628"/>
            <a:ext cx="41438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16299AA3-3C4F-4F7E-9F14-587883D2885E}"/>
              </a:ext>
            </a:extLst>
          </p:cNvPr>
          <p:cNvCxnSpPr>
            <a:cxnSpLocks/>
          </p:cNvCxnSpPr>
          <p:nvPr/>
        </p:nvCxnSpPr>
        <p:spPr>
          <a:xfrm flipV="1">
            <a:off x="1443334" y="1717343"/>
            <a:ext cx="884257" cy="127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00047DC3-4482-43CA-B26C-2B0AC4ADD635}"/>
              </a:ext>
            </a:extLst>
          </p:cNvPr>
          <p:cNvCxnSpPr>
            <a:cxnSpLocks/>
          </p:cNvCxnSpPr>
          <p:nvPr/>
        </p:nvCxnSpPr>
        <p:spPr>
          <a:xfrm>
            <a:off x="1445257" y="1850543"/>
            <a:ext cx="1194870" cy="60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4954AC99-DE55-4CEC-8A50-BCA8497330EC}"/>
              </a:ext>
            </a:extLst>
          </p:cNvPr>
          <p:cNvSpPr/>
          <p:nvPr/>
        </p:nvSpPr>
        <p:spPr>
          <a:xfrm rot="1540086">
            <a:off x="2556760" y="1931064"/>
            <a:ext cx="62753" cy="107576"/>
          </a:xfrm>
          <a:prstGeom prst="rect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6C2CC07-DA48-491F-BB81-796CA7FD5A9B}"/>
              </a:ext>
            </a:extLst>
          </p:cNvPr>
          <p:cNvSpPr/>
          <p:nvPr/>
        </p:nvSpPr>
        <p:spPr>
          <a:xfrm>
            <a:off x="3516018" y="5764614"/>
            <a:ext cx="62753" cy="107576"/>
          </a:xfrm>
          <a:prstGeom prst="rect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CE46C44F-A9AD-48FA-A626-EF435648330A}"/>
              </a:ext>
            </a:extLst>
          </p:cNvPr>
          <p:cNvCxnSpPr>
            <a:cxnSpLocks/>
          </p:cNvCxnSpPr>
          <p:nvPr/>
        </p:nvCxnSpPr>
        <p:spPr>
          <a:xfrm flipV="1">
            <a:off x="2637863" y="1609392"/>
            <a:ext cx="512110" cy="306937"/>
          </a:xfrm>
          <a:prstGeom prst="straightConnector1">
            <a:avLst/>
          </a:prstGeom>
          <a:ln w="9525">
            <a:prstDash val="sys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874B9690-79E2-4BCA-9C27-59710C9C0DA2}"/>
              </a:ext>
            </a:extLst>
          </p:cNvPr>
          <p:cNvSpPr txBox="1"/>
          <p:nvPr/>
        </p:nvSpPr>
        <p:spPr>
          <a:xfrm>
            <a:off x="3063497" y="1440344"/>
            <a:ext cx="849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Z </a:t>
            </a:r>
            <a:r>
              <a:rPr lang="de-DE" sz="1200" dirty="0" err="1"/>
              <a:t>direction</a:t>
            </a:r>
            <a:endParaRPr lang="de-DE" sz="1200" dirty="0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CDFAAA10-A8CF-47A5-BC21-23263DFBE38E}"/>
              </a:ext>
            </a:extLst>
          </p:cNvPr>
          <p:cNvCxnSpPr>
            <a:cxnSpLocks/>
          </p:cNvCxnSpPr>
          <p:nvPr/>
        </p:nvCxnSpPr>
        <p:spPr>
          <a:xfrm>
            <a:off x="2658204" y="1905723"/>
            <a:ext cx="528578" cy="282966"/>
          </a:xfrm>
          <a:prstGeom prst="straightConnector1">
            <a:avLst/>
          </a:prstGeom>
          <a:ln w="9525">
            <a:prstDash val="sys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8341848A-CFA6-481F-AFC5-D9EFCC3F8706}"/>
              </a:ext>
            </a:extLst>
          </p:cNvPr>
          <p:cNvSpPr txBox="1"/>
          <p:nvPr/>
        </p:nvSpPr>
        <p:spPr>
          <a:xfrm>
            <a:off x="3100903" y="2014210"/>
            <a:ext cx="852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Y </a:t>
            </a:r>
            <a:r>
              <a:rPr lang="de-DE" sz="1200" dirty="0" err="1"/>
              <a:t>direction</a:t>
            </a:r>
            <a:endParaRPr lang="de-DE" sz="1200" dirty="0"/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3ED6885-E104-44ED-BC90-F8031DABF470}"/>
              </a:ext>
            </a:extLst>
          </p:cNvPr>
          <p:cNvCxnSpPr>
            <a:cxnSpLocks/>
          </p:cNvCxnSpPr>
          <p:nvPr/>
        </p:nvCxnSpPr>
        <p:spPr>
          <a:xfrm flipH="1">
            <a:off x="2441027" y="1919898"/>
            <a:ext cx="184076" cy="31969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Bogen 68">
            <a:extLst>
              <a:ext uri="{FF2B5EF4-FFF2-40B4-BE49-F238E27FC236}">
                <a16:creationId xmlns:a16="http://schemas.microsoft.com/office/drawing/2014/main" id="{D21C0DCE-CF7F-4E32-8A6D-C5237A119E0B}"/>
              </a:ext>
            </a:extLst>
          </p:cNvPr>
          <p:cNvSpPr/>
          <p:nvPr/>
        </p:nvSpPr>
        <p:spPr>
          <a:xfrm rot="8267462">
            <a:off x="2550476" y="1826096"/>
            <a:ext cx="372036" cy="360604"/>
          </a:xfrm>
          <a:prstGeom prst="arc">
            <a:avLst>
              <a:gd name="adj1" fmla="val 14569532"/>
              <a:gd name="adj2" fmla="val 1548290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Bogen 69">
            <a:extLst>
              <a:ext uri="{FF2B5EF4-FFF2-40B4-BE49-F238E27FC236}">
                <a16:creationId xmlns:a16="http://schemas.microsoft.com/office/drawing/2014/main" id="{0EABA86A-6C45-4FEC-B7D5-A72AFA62B14F}"/>
              </a:ext>
            </a:extLst>
          </p:cNvPr>
          <p:cNvSpPr/>
          <p:nvPr/>
        </p:nvSpPr>
        <p:spPr>
          <a:xfrm rot="8267462">
            <a:off x="3281098" y="5851282"/>
            <a:ext cx="372036" cy="360604"/>
          </a:xfrm>
          <a:prstGeom prst="arc">
            <a:avLst>
              <a:gd name="adj1" fmla="val 14569532"/>
              <a:gd name="adj2" fmla="val 1548290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A4F50F62-0CB0-42F2-97B1-2327A32FC4B9}"/>
              </a:ext>
            </a:extLst>
          </p:cNvPr>
          <p:cNvSpPr txBox="1"/>
          <p:nvPr/>
        </p:nvSpPr>
        <p:spPr>
          <a:xfrm>
            <a:off x="3583253" y="5681332"/>
            <a:ext cx="25280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Primary </a:t>
            </a:r>
            <a:r>
              <a:rPr lang="de-DE" sz="1050" dirty="0" err="1"/>
              <a:t>Locking</a:t>
            </a:r>
            <a:endParaRPr lang="de-DE" sz="1050" dirty="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657AB9AF-B42F-43E9-8E4F-4D8C65F646E7}"/>
              </a:ext>
            </a:extLst>
          </p:cNvPr>
          <p:cNvSpPr txBox="1"/>
          <p:nvPr/>
        </p:nvSpPr>
        <p:spPr>
          <a:xfrm>
            <a:off x="3588131" y="5992016"/>
            <a:ext cx="252804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Drehwinkel Zwischen Y-Richtung und Primärverriegelung, um Z-Achse (rechte Hand)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80B5270-A78F-8B58-0E00-66230769A7BE}"/>
              </a:ext>
            </a:extLst>
          </p:cNvPr>
          <p:cNvSpPr/>
          <p:nvPr/>
        </p:nvSpPr>
        <p:spPr>
          <a:xfrm>
            <a:off x="771896" y="292925"/>
            <a:ext cx="1644092" cy="5394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X-Achse falsch!</a:t>
            </a:r>
          </a:p>
        </p:txBody>
      </p:sp>
    </p:spTree>
    <p:extLst>
      <p:ext uri="{BB962C8B-B14F-4D97-AF65-F5344CB8AC3E}">
        <p14:creationId xmlns:p14="http://schemas.microsoft.com/office/powerpoint/2010/main" val="285412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BB92E-0E84-40B3-BD7B-AFB19086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 Varianten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0ECD8E-4657-46F0-91D2-3C5C906BE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410199"/>
          </a:xfrm>
        </p:spPr>
        <p:txBody>
          <a:bodyPr>
            <a:normAutofit/>
          </a:bodyPr>
          <a:lstStyle/>
          <a:p>
            <a:r>
              <a:rPr lang="de-DE" sz="2000" dirty="0" err="1"/>
              <a:t>LocalGeometrySpec</a:t>
            </a:r>
            <a:r>
              <a:rPr lang="de-DE" sz="2000" dirty="0"/>
              <a:t> ergänzen</a:t>
            </a:r>
          </a:p>
          <a:p>
            <a:endParaRPr lang="de-DE" sz="2000" dirty="0"/>
          </a:p>
          <a:p>
            <a:r>
              <a:rPr lang="de-DE" sz="2000" dirty="0">
                <a:sym typeface="Wingdings" panose="05000000000000000000" pitchFamily="2" charset="2"/>
              </a:rPr>
              <a:t> Generische </a:t>
            </a:r>
            <a:r>
              <a:rPr lang="de-DE" sz="2000" dirty="0" err="1">
                <a:sym typeface="Wingdings" panose="05000000000000000000" pitchFamily="2" charset="2"/>
              </a:rPr>
              <a:t>Spec</a:t>
            </a:r>
            <a:r>
              <a:rPr lang="de-DE" sz="2000" dirty="0">
                <a:sym typeface="Wingdings" panose="05000000000000000000" pitchFamily="2" charset="2"/>
              </a:rPr>
              <a:t> die Bemaßungs- und Platzierungspunkte (BCP) im 3D Modell verankert. Nutzerbar für alle Komponenten mit 3D Modell die in der Topologie bemaßt bzw. platziert werden.</a:t>
            </a:r>
          </a:p>
          <a:p>
            <a:endParaRPr lang="de-DE" sz="20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01EC7A-9D4F-4B81-9528-8E3CB4A475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000" dirty="0" err="1"/>
              <a:t>ConnectorHousingSpec</a:t>
            </a:r>
            <a:r>
              <a:rPr lang="de-DE" sz="2000" dirty="0"/>
              <a:t> ergänzen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5647FFF-8FF5-4842-81EB-9CC2084FF69E}"/>
              </a:ext>
            </a:extLst>
          </p:cNvPr>
          <p:cNvSpPr/>
          <p:nvPr/>
        </p:nvSpPr>
        <p:spPr>
          <a:xfrm>
            <a:off x="717176" y="4796118"/>
            <a:ext cx="10811436" cy="112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Empfehlung: </a:t>
            </a:r>
            <a:r>
              <a:rPr lang="de-DE" dirty="0" err="1"/>
              <a:t>ConnectorHousingSpecification</a:t>
            </a:r>
            <a:r>
              <a:rPr lang="de-DE" dirty="0"/>
              <a:t> ergänzen</a:t>
            </a:r>
          </a:p>
        </p:txBody>
      </p:sp>
    </p:spTree>
    <p:extLst>
      <p:ext uri="{BB962C8B-B14F-4D97-AF65-F5344CB8AC3E}">
        <p14:creationId xmlns:p14="http://schemas.microsoft.com/office/powerpoint/2010/main" val="70984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218D778-340C-4497-A3AD-AB356A60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ConnectorHousingSpecification</a:t>
            </a:r>
            <a:r>
              <a:rPr lang="de-DE" dirty="0"/>
              <a:t> ergänzen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FFF06E-D9BB-4F81-B3B4-AFE17E792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Attribute an Kammer </a:t>
            </a:r>
          </a:p>
          <a:p>
            <a:r>
              <a:rPr lang="de-DE" dirty="0"/>
              <a:t>Ergänzungsobjekt à la </a:t>
            </a:r>
            <a:r>
              <a:rPr lang="de-DE" dirty="0" err="1"/>
              <a:t>SegmentConnectionPoint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5BAC34F-0F73-417E-A7D0-D42683D99067}"/>
              </a:ext>
            </a:extLst>
          </p:cNvPr>
          <p:cNvSpPr/>
          <p:nvPr/>
        </p:nvSpPr>
        <p:spPr>
          <a:xfrm>
            <a:off x="717176" y="4796118"/>
            <a:ext cx="10811436" cy="112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Empfehlung: Attribut an Kammer, da es sich um Eigenschaften der Kammer handelt. </a:t>
            </a:r>
          </a:p>
          <a:p>
            <a:pPr algn="ctr"/>
            <a:r>
              <a:rPr lang="de-DE" dirty="0"/>
              <a:t>Eigenes Objekt würde zu Struktur-Duplikaten führen </a:t>
            </a:r>
            <a:r>
              <a:rPr lang="de-DE" dirty="0">
                <a:sym typeface="Wingdings" panose="05000000000000000000" pitchFamily="2" charset="2"/>
              </a:rPr>
              <a:t> unnötig kompliziert (vgl. </a:t>
            </a:r>
            <a:r>
              <a:rPr lang="de-DE" dirty="0" err="1">
                <a:sym typeface="Wingdings" panose="05000000000000000000" pitchFamily="2" charset="2"/>
              </a:rPr>
              <a:t>WireElement</a:t>
            </a:r>
            <a:r>
              <a:rPr lang="de-DE" dirty="0">
                <a:sym typeface="Wingdings" panose="05000000000000000000" pitchFamily="2" charset="2"/>
              </a:rPr>
              <a:t> vs. </a:t>
            </a:r>
            <a:r>
              <a:rPr lang="de-DE" dirty="0" err="1">
                <a:sym typeface="Wingdings" panose="05000000000000000000" pitchFamily="2" charset="2"/>
              </a:rPr>
              <a:t>WireElementSpecification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361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626A49C6-0D78-4521-85D3-E4DEC218F4CD}"/>
              </a:ext>
            </a:extLst>
          </p:cNvPr>
          <p:cNvSpPr/>
          <p:nvPr/>
        </p:nvSpPr>
        <p:spPr>
          <a:xfrm>
            <a:off x="1922949" y="1419868"/>
            <a:ext cx="179294" cy="1837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D06E071-B2A5-4395-A5FB-B77525E9BF8D}"/>
              </a:ext>
            </a:extLst>
          </p:cNvPr>
          <p:cNvSpPr/>
          <p:nvPr/>
        </p:nvSpPr>
        <p:spPr>
          <a:xfrm>
            <a:off x="2241199" y="1626055"/>
            <a:ext cx="179294" cy="1837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19AC95C-D5CB-4C69-9A9C-6518B51E04E2}"/>
              </a:ext>
            </a:extLst>
          </p:cNvPr>
          <p:cNvSpPr/>
          <p:nvPr/>
        </p:nvSpPr>
        <p:spPr>
          <a:xfrm>
            <a:off x="2550480" y="1818799"/>
            <a:ext cx="179294" cy="1837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59A2594-78AE-43A1-A5B4-72966894B506}"/>
              </a:ext>
            </a:extLst>
          </p:cNvPr>
          <p:cNvSpPr/>
          <p:nvPr/>
        </p:nvSpPr>
        <p:spPr>
          <a:xfrm>
            <a:off x="865094" y="1831041"/>
            <a:ext cx="2528047" cy="1447800"/>
          </a:xfrm>
          <a:prstGeom prst="rect">
            <a:avLst/>
          </a:prstGeom>
          <a:scene3d>
            <a:camera prst="isometricLeftDown"/>
            <a:lightRig rig="threePt" dir="t"/>
          </a:scene3d>
          <a:sp3d prstMaterial="legacyWireframe">
            <a:bevelT w="0" h="762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DB018BF-12E1-49F9-9E84-DDFD8FF0F72F}"/>
              </a:ext>
            </a:extLst>
          </p:cNvPr>
          <p:cNvSpPr/>
          <p:nvPr/>
        </p:nvSpPr>
        <p:spPr>
          <a:xfrm>
            <a:off x="1353670" y="1739152"/>
            <a:ext cx="179294" cy="1837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93E82E9-BC01-417B-B7E5-56053B5CD67F}"/>
              </a:ext>
            </a:extLst>
          </p:cNvPr>
          <p:cNvSpPr/>
          <p:nvPr/>
        </p:nvSpPr>
        <p:spPr>
          <a:xfrm>
            <a:off x="1671920" y="1945339"/>
            <a:ext cx="179294" cy="1837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309E325-2494-46D3-A34F-6AF7F80B82D2}"/>
              </a:ext>
            </a:extLst>
          </p:cNvPr>
          <p:cNvSpPr/>
          <p:nvPr/>
        </p:nvSpPr>
        <p:spPr>
          <a:xfrm>
            <a:off x="1981201" y="2138083"/>
            <a:ext cx="179294" cy="1837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6BFBEB7-2185-437A-9AFD-D8C2D2034D0B}"/>
              </a:ext>
            </a:extLst>
          </p:cNvPr>
          <p:cNvCxnSpPr>
            <a:cxnSpLocks/>
          </p:cNvCxnSpPr>
          <p:nvPr/>
        </p:nvCxnSpPr>
        <p:spPr>
          <a:xfrm flipH="1">
            <a:off x="962123" y="3244312"/>
            <a:ext cx="1008531" cy="614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BD405B2-9A66-4C2D-9A85-F2F8F133D3E8}"/>
              </a:ext>
            </a:extLst>
          </p:cNvPr>
          <p:cNvSpPr txBox="1"/>
          <p:nvPr/>
        </p:nvSpPr>
        <p:spPr>
          <a:xfrm rot="19693160">
            <a:off x="1017664" y="3377105"/>
            <a:ext cx="13739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Plugging</a:t>
            </a:r>
            <a:r>
              <a:rPr lang="de-DE" sz="1050" dirty="0"/>
              <a:t> </a:t>
            </a:r>
            <a:r>
              <a:rPr lang="de-DE" sz="1050" dirty="0" err="1"/>
              <a:t>Direction</a:t>
            </a:r>
            <a:endParaRPr lang="de-DE" sz="1050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EB4F893-74CF-485B-A193-62DDC2D0F568}"/>
              </a:ext>
            </a:extLst>
          </p:cNvPr>
          <p:cNvCxnSpPr>
            <a:cxnSpLocks/>
          </p:cNvCxnSpPr>
          <p:nvPr/>
        </p:nvCxnSpPr>
        <p:spPr>
          <a:xfrm>
            <a:off x="1443317" y="1835524"/>
            <a:ext cx="972671" cy="613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2D66E46-4A06-424E-AADA-DC46BF62E9E6}"/>
              </a:ext>
            </a:extLst>
          </p:cNvPr>
          <p:cNvSpPr txBox="1"/>
          <p:nvPr/>
        </p:nvSpPr>
        <p:spPr>
          <a:xfrm>
            <a:off x="2355462" y="2264330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Y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35EC5E0-5D08-4F5D-BBF1-F4ABF6E35AB0}"/>
              </a:ext>
            </a:extLst>
          </p:cNvPr>
          <p:cNvCxnSpPr>
            <a:cxnSpLocks/>
          </p:cNvCxnSpPr>
          <p:nvPr/>
        </p:nvCxnSpPr>
        <p:spPr>
          <a:xfrm flipV="1">
            <a:off x="1443317" y="1272988"/>
            <a:ext cx="1024220" cy="580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C20A002A-D64A-4981-836C-D75EB4B4FCFE}"/>
              </a:ext>
            </a:extLst>
          </p:cNvPr>
          <p:cNvSpPr txBox="1"/>
          <p:nvPr/>
        </p:nvSpPr>
        <p:spPr>
          <a:xfrm>
            <a:off x="2415988" y="1065095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Z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137651B-003A-4AC3-AC94-D783CC183778}"/>
              </a:ext>
            </a:extLst>
          </p:cNvPr>
          <p:cNvCxnSpPr>
            <a:cxnSpLocks/>
          </p:cNvCxnSpPr>
          <p:nvPr/>
        </p:nvCxnSpPr>
        <p:spPr>
          <a:xfrm flipV="1">
            <a:off x="1443317" y="1009403"/>
            <a:ext cx="9731" cy="844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9CD5F07A-C08B-4F51-8199-A9BAE8CD17FC}"/>
              </a:ext>
            </a:extLst>
          </p:cNvPr>
          <p:cNvSpPr txBox="1"/>
          <p:nvPr/>
        </p:nvSpPr>
        <p:spPr>
          <a:xfrm>
            <a:off x="1419904" y="883894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X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74B2E6B-8D65-4CBC-9607-F1B952546FD9}"/>
              </a:ext>
            </a:extLst>
          </p:cNvPr>
          <p:cNvCxnSpPr>
            <a:cxnSpLocks/>
          </p:cNvCxnSpPr>
          <p:nvPr/>
        </p:nvCxnSpPr>
        <p:spPr>
          <a:xfrm flipV="1">
            <a:off x="1453048" y="1527352"/>
            <a:ext cx="568492" cy="311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E5A1BFB-BFAE-4096-964D-8477B364081A}"/>
              </a:ext>
            </a:extLst>
          </p:cNvPr>
          <p:cNvCxnSpPr>
            <a:cxnSpLocks/>
          </p:cNvCxnSpPr>
          <p:nvPr/>
        </p:nvCxnSpPr>
        <p:spPr>
          <a:xfrm flipV="1">
            <a:off x="1443334" y="1717343"/>
            <a:ext cx="884257" cy="127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F05E1BF-5B85-4F75-98D7-4AE8C12EA7AD}"/>
              </a:ext>
            </a:extLst>
          </p:cNvPr>
          <p:cNvCxnSpPr>
            <a:cxnSpLocks/>
          </p:cNvCxnSpPr>
          <p:nvPr/>
        </p:nvCxnSpPr>
        <p:spPr>
          <a:xfrm>
            <a:off x="1445257" y="1850543"/>
            <a:ext cx="1194870" cy="60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C78DCD57-9D95-4516-A82E-4C711CA904EB}"/>
              </a:ext>
            </a:extLst>
          </p:cNvPr>
          <p:cNvSpPr/>
          <p:nvPr/>
        </p:nvSpPr>
        <p:spPr>
          <a:xfrm rot="1540086">
            <a:off x="2556760" y="1931064"/>
            <a:ext cx="62753" cy="107576"/>
          </a:xfrm>
          <a:prstGeom prst="rect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A32F4F0-A941-475D-8C69-211635B8053F}"/>
              </a:ext>
            </a:extLst>
          </p:cNvPr>
          <p:cNvCxnSpPr>
            <a:cxnSpLocks/>
          </p:cNvCxnSpPr>
          <p:nvPr/>
        </p:nvCxnSpPr>
        <p:spPr>
          <a:xfrm flipV="1">
            <a:off x="2637863" y="1609392"/>
            <a:ext cx="512110" cy="306937"/>
          </a:xfrm>
          <a:prstGeom prst="straightConnector1">
            <a:avLst/>
          </a:prstGeom>
          <a:ln w="9525">
            <a:prstDash val="sys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ED385573-3ED3-4A8A-B56B-37DEF55BE70E}"/>
              </a:ext>
            </a:extLst>
          </p:cNvPr>
          <p:cNvSpPr txBox="1"/>
          <p:nvPr/>
        </p:nvSpPr>
        <p:spPr>
          <a:xfrm>
            <a:off x="3063497" y="1440344"/>
            <a:ext cx="849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Z </a:t>
            </a:r>
            <a:r>
              <a:rPr lang="de-DE" sz="1200" dirty="0" err="1"/>
              <a:t>direction</a:t>
            </a:r>
            <a:endParaRPr lang="de-DE" sz="1200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FE50A202-659B-4A58-B3BE-6E93561372A1}"/>
              </a:ext>
            </a:extLst>
          </p:cNvPr>
          <p:cNvCxnSpPr>
            <a:cxnSpLocks/>
          </p:cNvCxnSpPr>
          <p:nvPr/>
        </p:nvCxnSpPr>
        <p:spPr>
          <a:xfrm>
            <a:off x="2658204" y="1905723"/>
            <a:ext cx="528578" cy="282966"/>
          </a:xfrm>
          <a:prstGeom prst="straightConnector1">
            <a:avLst/>
          </a:prstGeom>
          <a:ln w="9525">
            <a:prstDash val="sys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A4C76FBF-999E-44BC-AD93-08B064D6D5C2}"/>
              </a:ext>
            </a:extLst>
          </p:cNvPr>
          <p:cNvSpPr txBox="1"/>
          <p:nvPr/>
        </p:nvSpPr>
        <p:spPr>
          <a:xfrm>
            <a:off x="3100903" y="2014210"/>
            <a:ext cx="852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Y </a:t>
            </a:r>
            <a:r>
              <a:rPr lang="de-DE" sz="1200" dirty="0" err="1"/>
              <a:t>direction</a:t>
            </a:r>
            <a:endParaRPr lang="de-DE" sz="1200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8843A27-4B3E-4D65-BC75-A18744CB2F7E}"/>
              </a:ext>
            </a:extLst>
          </p:cNvPr>
          <p:cNvCxnSpPr>
            <a:cxnSpLocks/>
          </p:cNvCxnSpPr>
          <p:nvPr/>
        </p:nvCxnSpPr>
        <p:spPr>
          <a:xfrm flipH="1">
            <a:off x="2441027" y="1919898"/>
            <a:ext cx="184076" cy="31969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Bogen 27">
            <a:extLst>
              <a:ext uri="{FF2B5EF4-FFF2-40B4-BE49-F238E27FC236}">
                <a16:creationId xmlns:a16="http://schemas.microsoft.com/office/drawing/2014/main" id="{451AC7C5-74C2-43D9-8BC8-2C8469D11F5D}"/>
              </a:ext>
            </a:extLst>
          </p:cNvPr>
          <p:cNvSpPr/>
          <p:nvPr/>
        </p:nvSpPr>
        <p:spPr>
          <a:xfrm rot="8267462">
            <a:off x="2550476" y="1826096"/>
            <a:ext cx="372036" cy="360604"/>
          </a:xfrm>
          <a:prstGeom prst="arc">
            <a:avLst>
              <a:gd name="adj1" fmla="val 14569532"/>
              <a:gd name="adj2" fmla="val 1548290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05A1DC09-58B7-4295-9DC2-DA5D9886D064}"/>
              </a:ext>
            </a:extLst>
          </p:cNvPr>
          <p:cNvSpPr/>
          <p:nvPr/>
        </p:nvSpPr>
        <p:spPr>
          <a:xfrm>
            <a:off x="4311464" y="1446603"/>
            <a:ext cx="179294" cy="1837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706512B8-080D-4661-9C37-4E29AB0A06A1}"/>
              </a:ext>
            </a:extLst>
          </p:cNvPr>
          <p:cNvSpPr/>
          <p:nvPr/>
        </p:nvSpPr>
        <p:spPr>
          <a:xfrm>
            <a:off x="4311464" y="1112524"/>
            <a:ext cx="179294" cy="1837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28CA8B7-4CFF-4DD8-9545-54777F8C9267}"/>
              </a:ext>
            </a:extLst>
          </p:cNvPr>
          <p:cNvSpPr txBox="1"/>
          <p:nvPr/>
        </p:nvSpPr>
        <p:spPr>
          <a:xfrm>
            <a:off x="4470580" y="1065095"/>
            <a:ext cx="3115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Cavity</a:t>
            </a:r>
            <a:r>
              <a:rPr lang="de-DE" sz="1050" dirty="0"/>
              <a:t> </a:t>
            </a:r>
            <a:r>
              <a:rPr lang="de-DE" sz="1050" dirty="0" err="1"/>
              <a:t>opening</a:t>
            </a:r>
            <a:r>
              <a:rPr lang="de-DE" sz="1050" dirty="0"/>
              <a:t> </a:t>
            </a:r>
            <a:r>
              <a:rPr lang="de-DE" sz="1050" dirty="0" err="1"/>
              <a:t>within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electrical</a:t>
            </a:r>
            <a:r>
              <a:rPr lang="de-DE" sz="1050" dirty="0"/>
              <a:t> </a:t>
            </a:r>
            <a:r>
              <a:rPr lang="de-DE" sz="1050" dirty="0" err="1"/>
              <a:t>contact</a:t>
            </a:r>
            <a:r>
              <a:rPr lang="de-DE" sz="1050" dirty="0"/>
              <a:t> </a:t>
            </a:r>
            <a:r>
              <a:rPr lang="de-DE" sz="1050" dirty="0" err="1"/>
              <a:t>surface</a:t>
            </a:r>
            <a:endParaRPr lang="de-DE" sz="105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A77EA57-F7DE-4CA7-89FA-6D1A8C729CE2}"/>
              </a:ext>
            </a:extLst>
          </p:cNvPr>
          <p:cNvSpPr txBox="1"/>
          <p:nvPr/>
        </p:nvSpPr>
        <p:spPr>
          <a:xfrm>
            <a:off x="4470580" y="1407686"/>
            <a:ext cx="252804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Cavity</a:t>
            </a:r>
            <a:r>
              <a:rPr lang="de-DE" sz="1050" dirty="0"/>
              <a:t> </a:t>
            </a:r>
            <a:r>
              <a:rPr lang="de-DE" sz="1050" dirty="0" err="1"/>
              <a:t>opening</a:t>
            </a:r>
            <a:r>
              <a:rPr lang="de-DE" sz="1050" dirty="0"/>
              <a:t> </a:t>
            </a:r>
            <a:r>
              <a:rPr lang="de-DE" sz="1050" dirty="0" err="1"/>
              <a:t>within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entrance</a:t>
            </a:r>
            <a:r>
              <a:rPr lang="de-DE" sz="1050" dirty="0"/>
              <a:t> </a:t>
            </a:r>
            <a:r>
              <a:rPr lang="de-DE" sz="1050" dirty="0" err="1"/>
              <a:t>surface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connector</a:t>
            </a:r>
            <a:r>
              <a:rPr lang="de-DE" sz="1050" dirty="0"/>
              <a:t> </a:t>
            </a:r>
            <a:r>
              <a:rPr lang="de-DE" sz="1050" dirty="0" err="1"/>
              <a:t>during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insertion</a:t>
            </a:r>
            <a:r>
              <a:rPr lang="de-DE" sz="1050" dirty="0"/>
              <a:t> </a:t>
            </a:r>
            <a:r>
              <a:rPr lang="de-DE" sz="1050" dirty="0" err="1"/>
              <a:t>process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terminal.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880DFDB-B4DE-491A-9B0D-1F3D0759AD42}"/>
              </a:ext>
            </a:extLst>
          </p:cNvPr>
          <p:cNvSpPr txBox="1"/>
          <p:nvPr/>
        </p:nvSpPr>
        <p:spPr>
          <a:xfrm>
            <a:off x="4470579" y="1933369"/>
            <a:ext cx="25280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Position </a:t>
            </a:r>
            <a:r>
              <a:rPr lang="de-DE" sz="1050" dirty="0" err="1"/>
              <a:t>vector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cavity</a:t>
            </a:r>
            <a:r>
              <a:rPr lang="de-DE" sz="1050" dirty="0"/>
              <a:t> (</a:t>
            </a:r>
            <a:r>
              <a:rPr lang="de-DE" sz="1050" dirty="0" err="1"/>
              <a:t>center</a:t>
            </a:r>
            <a:r>
              <a:rPr lang="de-DE" sz="1050" dirty="0"/>
              <a:t> </a:t>
            </a:r>
            <a:r>
              <a:rPr lang="de-DE" sz="1050" dirty="0" err="1"/>
              <a:t>entrance</a:t>
            </a:r>
            <a:r>
              <a:rPr lang="de-DE" sz="1050" dirty="0"/>
              <a:t> </a:t>
            </a:r>
            <a:r>
              <a:rPr lang="de-DE" sz="1050" dirty="0" err="1"/>
              <a:t>surface</a:t>
            </a:r>
            <a:r>
              <a:rPr lang="de-DE" sz="1050" dirty="0"/>
              <a:t>)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4B576B7E-0BAD-41BF-934B-EF40CD052D83}"/>
              </a:ext>
            </a:extLst>
          </p:cNvPr>
          <p:cNvCxnSpPr>
            <a:cxnSpLocks/>
          </p:cNvCxnSpPr>
          <p:nvPr/>
        </p:nvCxnSpPr>
        <p:spPr>
          <a:xfrm>
            <a:off x="4115179" y="2065747"/>
            <a:ext cx="41438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BCE014BB-207F-45D9-A84E-30FBBBCADDAB}"/>
              </a:ext>
            </a:extLst>
          </p:cNvPr>
          <p:cNvSpPr/>
          <p:nvPr/>
        </p:nvSpPr>
        <p:spPr>
          <a:xfrm>
            <a:off x="4418645" y="2378733"/>
            <a:ext cx="62753" cy="107576"/>
          </a:xfrm>
          <a:prstGeom prst="rect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Bogen 35">
            <a:extLst>
              <a:ext uri="{FF2B5EF4-FFF2-40B4-BE49-F238E27FC236}">
                <a16:creationId xmlns:a16="http://schemas.microsoft.com/office/drawing/2014/main" id="{EE687829-4DAC-4D39-87A6-260BC4AC9847}"/>
              </a:ext>
            </a:extLst>
          </p:cNvPr>
          <p:cNvSpPr/>
          <p:nvPr/>
        </p:nvSpPr>
        <p:spPr>
          <a:xfrm rot="8267462">
            <a:off x="4183725" y="2465401"/>
            <a:ext cx="372036" cy="360604"/>
          </a:xfrm>
          <a:prstGeom prst="arc">
            <a:avLst>
              <a:gd name="adj1" fmla="val 14569532"/>
              <a:gd name="adj2" fmla="val 1548290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06CED83-EC74-44BF-A3A5-90F126BDA4A9}"/>
              </a:ext>
            </a:extLst>
          </p:cNvPr>
          <p:cNvSpPr txBox="1"/>
          <p:nvPr/>
        </p:nvSpPr>
        <p:spPr>
          <a:xfrm>
            <a:off x="4485880" y="2295451"/>
            <a:ext cx="25280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Postion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primary</a:t>
            </a:r>
            <a:r>
              <a:rPr lang="de-DE" sz="1050" dirty="0"/>
              <a:t> </a:t>
            </a:r>
            <a:r>
              <a:rPr lang="de-DE" sz="1050" dirty="0" err="1"/>
              <a:t>locking</a:t>
            </a:r>
            <a:endParaRPr lang="de-DE" sz="105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8709709-EE4E-4C2D-B5AC-4685E96B7D28}"/>
              </a:ext>
            </a:extLst>
          </p:cNvPr>
          <p:cNvSpPr txBox="1"/>
          <p:nvPr/>
        </p:nvSpPr>
        <p:spPr>
          <a:xfrm>
            <a:off x="4490758" y="2606135"/>
            <a:ext cx="252804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Rotation angle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primary</a:t>
            </a:r>
            <a:r>
              <a:rPr lang="de-DE" sz="1050" dirty="0"/>
              <a:t> </a:t>
            </a:r>
            <a:r>
              <a:rPr lang="de-DE" sz="1050" dirty="0" err="1"/>
              <a:t>locking</a:t>
            </a:r>
            <a:r>
              <a:rPr lang="de-DE" sz="1050" dirty="0"/>
              <a:t> </a:t>
            </a:r>
            <a:r>
              <a:rPr lang="de-DE" sz="1050" dirty="0" err="1"/>
              <a:t>against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Y-</a:t>
            </a:r>
            <a:r>
              <a:rPr lang="de-DE" sz="1050" dirty="0" err="1"/>
              <a:t>axis</a:t>
            </a:r>
            <a:r>
              <a:rPr lang="de-DE" sz="1050" dirty="0"/>
              <a:t>, </a:t>
            </a:r>
            <a:r>
              <a:rPr lang="de-DE" sz="1050" dirty="0" err="1"/>
              <a:t>around</a:t>
            </a:r>
            <a:r>
              <a:rPr lang="de-DE" sz="1050" dirty="0"/>
              <a:t> Z-Axis (</a:t>
            </a:r>
            <a:r>
              <a:rPr lang="de-DE" sz="1050" dirty="0" err="1"/>
              <a:t>right</a:t>
            </a:r>
            <a:r>
              <a:rPr lang="de-DE" sz="1050" dirty="0"/>
              <a:t> </a:t>
            </a:r>
            <a:r>
              <a:rPr lang="de-DE" sz="1050" dirty="0" err="1"/>
              <a:t>hand</a:t>
            </a:r>
            <a:r>
              <a:rPr lang="de-DE" sz="1050" dirty="0"/>
              <a:t> </a:t>
            </a:r>
            <a:r>
              <a:rPr lang="de-DE" sz="1050" dirty="0" err="1"/>
              <a:t>rule</a:t>
            </a:r>
            <a:r>
              <a:rPr lang="de-DE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268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69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E8E75-A209-4BAD-84AF-617335379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03E5134-E3D5-4B2F-9EBB-A50635006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282" y="1846173"/>
            <a:ext cx="2905673" cy="3914927"/>
          </a:xfr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9E2A95E0-08DE-47EF-BF8F-6B747398C7AC}"/>
              </a:ext>
            </a:extLst>
          </p:cNvPr>
          <p:cNvSpPr/>
          <p:nvPr/>
        </p:nvSpPr>
        <p:spPr>
          <a:xfrm>
            <a:off x="3899042" y="5446060"/>
            <a:ext cx="7602675" cy="112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 klären: Genau Definition mit Bildern (erste Folie) in VEC-</a:t>
            </a:r>
            <a:r>
              <a:rPr lang="de-DE" dirty="0" err="1"/>
              <a:t>Spec</a:t>
            </a:r>
            <a:r>
              <a:rPr lang="de-DE" dirty="0"/>
              <a:t> oder </a:t>
            </a:r>
            <a:r>
              <a:rPr lang="de-DE" dirty="0" err="1"/>
              <a:t>Impl-Guidline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70306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Breitbild</PresentationFormat>
  <Paragraphs>59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2 Varianten</vt:lpstr>
      <vt:lpstr>ConnectorHousingSpecification ergänzen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Becker</dc:creator>
  <cp:lastModifiedBy>Johannes Becker</cp:lastModifiedBy>
  <cp:revision>15</cp:revision>
  <dcterms:created xsi:type="dcterms:W3CDTF">2021-03-23T09:10:26Z</dcterms:created>
  <dcterms:modified xsi:type="dcterms:W3CDTF">2023-09-11T08:39:08Z</dcterms:modified>
</cp:coreProperties>
</file>